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287000" cx="18288000"/>
  <p:notesSz cx="6858000" cy="9144000"/>
  <p:embeddedFontLst>
    <p:embeddedFont>
      <p:font typeface="Arial Narrow"/>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6" roundtripDataSignature="AMtx7mji0jOGZvnvvmq3vI50VSHB4ZYy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ArialNarrow-regular.fntdata"/><Relationship Id="rId21" Type="http://schemas.openxmlformats.org/officeDocument/2006/relationships/slide" Target="slides/slide16.xml"/><Relationship Id="rId24" Type="http://schemas.openxmlformats.org/officeDocument/2006/relationships/font" Target="fonts/ArialNarrow-italic.fntdata"/><Relationship Id="rId23" Type="http://schemas.openxmlformats.org/officeDocument/2006/relationships/font" Target="fonts/ArialNarrow-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ArialNarrow-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510982f9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3510982f93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8a11ad2c0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38a11ad2c0b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8a11ad2c0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38a11ad2c0b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8a11ad2c0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38a11ad2c0b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8a11ad2c0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38a11ad2c0b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2"/>
          <p:cNvSpPr/>
          <p:nvPr>
            <p:ph idx="2" type="pic"/>
          </p:nvPr>
        </p:nvSpPr>
        <p:spPr>
          <a:xfrm>
            <a:off x="1792288" y="612775"/>
            <a:ext cx="5486400" cy="4114800"/>
          </a:xfrm>
          <a:prstGeom prst="rect">
            <a:avLst/>
          </a:prstGeom>
          <a:noFill/>
          <a:ln>
            <a:noFill/>
          </a:ln>
        </p:spPr>
      </p:sp>
      <p:sp>
        <p:nvSpPr>
          <p:cNvPr id="64" name="Google Shape;64;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12.png"/><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678"/>
        </a:solidFill>
      </p:bgPr>
    </p:bg>
    <p:spTree>
      <p:nvGrpSpPr>
        <p:cNvPr id="83" name="Shape 83"/>
        <p:cNvGrpSpPr/>
        <p:nvPr/>
      </p:nvGrpSpPr>
      <p:grpSpPr>
        <a:xfrm>
          <a:off x="0" y="0"/>
          <a:ext cx="0" cy="0"/>
          <a:chOff x="0" y="0"/>
          <a:chExt cx="0" cy="0"/>
        </a:xfrm>
      </p:grpSpPr>
      <p:grpSp>
        <p:nvGrpSpPr>
          <p:cNvPr id="84" name="Google Shape;84;p1"/>
          <p:cNvGrpSpPr/>
          <p:nvPr/>
        </p:nvGrpSpPr>
        <p:grpSpPr>
          <a:xfrm>
            <a:off x="0" y="6818226"/>
            <a:ext cx="18288000" cy="3468774"/>
            <a:chOff x="0" y="-38100"/>
            <a:chExt cx="4816593" cy="913586"/>
          </a:xfrm>
        </p:grpSpPr>
        <p:sp>
          <p:nvSpPr>
            <p:cNvPr id="85" name="Google Shape;85;p1"/>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6CD0E8"/>
            </a:solidFill>
            <a:ln>
              <a:noFill/>
            </a:ln>
          </p:spPr>
        </p:sp>
        <p:sp>
          <p:nvSpPr>
            <p:cNvPr id="86" name="Google Shape;86;p1"/>
            <p:cNvSpPr txBox="1"/>
            <p:nvPr/>
          </p:nvSpPr>
          <p:spPr>
            <a:xfrm>
              <a:off x="0" y="-38100"/>
              <a:ext cx="4816593" cy="91358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 name="Google Shape;87;p1"/>
          <p:cNvSpPr/>
          <p:nvPr/>
        </p:nvSpPr>
        <p:spPr>
          <a:xfrm>
            <a:off x="1091410" y="1732957"/>
            <a:ext cx="11869591" cy="7863604"/>
          </a:xfrm>
          <a:custGeom>
            <a:rect b="b" l="l" r="r" t="t"/>
            <a:pathLst>
              <a:path extrusionOk="0" h="7863604" w="11869591">
                <a:moveTo>
                  <a:pt x="0" y="0"/>
                </a:moveTo>
                <a:lnTo>
                  <a:pt x="11869591" y="0"/>
                </a:lnTo>
                <a:lnTo>
                  <a:pt x="11869591" y="7863604"/>
                </a:lnTo>
                <a:lnTo>
                  <a:pt x="0" y="7863604"/>
                </a:lnTo>
                <a:lnTo>
                  <a:pt x="0" y="0"/>
                </a:lnTo>
                <a:close/>
              </a:path>
            </a:pathLst>
          </a:custGeom>
          <a:blipFill rotWithShape="1">
            <a:blip r:embed="rId3">
              <a:alphaModFix amt="31000"/>
            </a:blip>
            <a:stretch>
              <a:fillRect b="0" l="0" r="0" t="0"/>
            </a:stretch>
          </a:blipFill>
          <a:ln>
            <a:noFill/>
          </a:ln>
        </p:spPr>
      </p:sp>
      <p:sp>
        <p:nvSpPr>
          <p:cNvPr id="88" name="Google Shape;88;p1"/>
          <p:cNvSpPr/>
          <p:nvPr/>
        </p:nvSpPr>
        <p:spPr>
          <a:xfrm>
            <a:off x="907547" y="1211698"/>
            <a:ext cx="11869591" cy="7863604"/>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4">
              <a:alphaModFix/>
            </a:blip>
            <a:stretch>
              <a:fillRect b="0" l="0" r="0" t="0"/>
            </a:stretch>
          </a:blipFill>
          <a:ln>
            <a:noFill/>
          </a:ln>
        </p:spPr>
      </p:sp>
      <p:sp>
        <p:nvSpPr>
          <p:cNvPr id="89" name="Google Shape;89;p1"/>
          <p:cNvSpPr txBox="1"/>
          <p:nvPr/>
        </p:nvSpPr>
        <p:spPr>
          <a:xfrm>
            <a:off x="1094347" y="1688531"/>
            <a:ext cx="11214300" cy="5129700"/>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i="0" lang="en-US" sz="17540" u="none" cap="none" strike="noStrike">
                <a:solidFill>
                  <a:srgbClr val="000000"/>
                </a:solidFill>
                <a:latin typeface="Times New Roman"/>
                <a:ea typeface="Times New Roman"/>
                <a:cs typeface="Times New Roman"/>
                <a:sym typeface="Times New Roman"/>
              </a:rPr>
              <a:t>Reporting </a:t>
            </a:r>
            <a:endParaRPr sz="100">
              <a:latin typeface="Times New Roman"/>
              <a:ea typeface="Times New Roman"/>
              <a:cs typeface="Times New Roman"/>
              <a:sym typeface="Times New Roman"/>
            </a:endParaRPr>
          </a:p>
          <a:p>
            <a:pPr indent="0" lvl="0" marL="0" marR="0" rtl="0" algn="ctr">
              <a:lnSpc>
                <a:spcPct val="95000"/>
              </a:lnSpc>
              <a:spcBef>
                <a:spcPts val="0"/>
              </a:spcBef>
              <a:spcAft>
                <a:spcPts val="0"/>
              </a:spcAft>
              <a:buNone/>
            </a:pPr>
            <a:r>
              <a:rPr lang="en-US" sz="17540">
                <a:latin typeface="Times New Roman"/>
                <a:ea typeface="Times New Roman"/>
                <a:cs typeface="Times New Roman"/>
                <a:sym typeface="Times New Roman"/>
              </a:rPr>
              <a:t>Experience</a:t>
            </a:r>
            <a:r>
              <a:rPr i="0" lang="en-US" sz="17540" u="none" cap="none" strike="noStrike">
                <a:solidFill>
                  <a:srgbClr val="000000"/>
                </a:solidFill>
                <a:latin typeface="Times New Roman"/>
                <a:ea typeface="Times New Roman"/>
                <a:cs typeface="Times New Roman"/>
                <a:sym typeface="Times New Roman"/>
              </a:rPr>
              <a:t> </a:t>
            </a:r>
            <a:endParaRPr i="0" sz="17540" u="none" cap="none" strike="noStrike">
              <a:solidFill>
                <a:srgbClr val="000000"/>
              </a:solidFill>
              <a:latin typeface="Times New Roman"/>
              <a:ea typeface="Times New Roman"/>
              <a:cs typeface="Times New Roman"/>
              <a:sym typeface="Times New Roman"/>
            </a:endParaRPr>
          </a:p>
        </p:txBody>
      </p:sp>
      <p:sp>
        <p:nvSpPr>
          <p:cNvPr id="90" name="Google Shape;90;p1"/>
          <p:cNvSpPr/>
          <p:nvPr/>
        </p:nvSpPr>
        <p:spPr>
          <a:xfrm>
            <a:off x="3372633" y="6924212"/>
            <a:ext cx="7315200" cy="448056"/>
          </a:xfrm>
          <a:custGeom>
            <a:rect b="b" l="l" r="r" t="t"/>
            <a:pathLst>
              <a:path extrusionOk="0" h="448056" w="7315200">
                <a:moveTo>
                  <a:pt x="0" y="0"/>
                </a:moveTo>
                <a:lnTo>
                  <a:pt x="7315200" y="0"/>
                </a:lnTo>
                <a:lnTo>
                  <a:pt x="7315200" y="448056"/>
                </a:lnTo>
                <a:lnTo>
                  <a:pt x="0" y="448056"/>
                </a:lnTo>
                <a:lnTo>
                  <a:pt x="0" y="0"/>
                </a:lnTo>
                <a:close/>
              </a:path>
            </a:pathLst>
          </a:custGeom>
          <a:blipFill rotWithShape="1">
            <a:blip r:embed="rId5">
              <a:alphaModFix/>
            </a:blip>
            <a:stretch>
              <a:fillRect b="0" l="0" r="0" t="0"/>
            </a:stretch>
          </a:blipFill>
          <a:ln>
            <a:noFill/>
          </a:ln>
        </p:spPr>
      </p:sp>
      <p:sp>
        <p:nvSpPr>
          <p:cNvPr id="91" name="Google Shape;91;p1"/>
          <p:cNvSpPr txBox="1"/>
          <p:nvPr/>
        </p:nvSpPr>
        <p:spPr>
          <a:xfrm>
            <a:off x="12626248" y="413100"/>
            <a:ext cx="7028400" cy="7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200">
                <a:solidFill>
                  <a:schemeClr val="dk1"/>
                </a:solidFill>
                <a:latin typeface="Arial Narrow"/>
                <a:ea typeface="Arial Narrow"/>
                <a:cs typeface="Arial Narrow"/>
                <a:sym typeface="Arial Narrow"/>
              </a:rPr>
              <a:t>Successful writing book, page: 95 </a:t>
            </a:r>
            <a:endParaRPr b="1" sz="3200">
              <a:solidFill>
                <a:schemeClr val="dk1"/>
              </a:solidFill>
              <a:latin typeface="Arial Narrow"/>
              <a:ea typeface="Arial Narrow"/>
              <a:cs typeface="Arial Narrow"/>
              <a:sym typeface="Arial Narrow"/>
            </a:endParaRPr>
          </a:p>
        </p:txBody>
      </p:sp>
      <p:pic>
        <p:nvPicPr>
          <p:cNvPr id="92" name="Google Shape;92;p1"/>
          <p:cNvPicPr preferRelativeResize="0"/>
          <p:nvPr/>
        </p:nvPicPr>
        <p:blipFill>
          <a:blip r:embed="rId6">
            <a:alphaModFix/>
          </a:blip>
          <a:stretch>
            <a:fillRect/>
          </a:stretch>
        </p:blipFill>
        <p:spPr>
          <a:xfrm>
            <a:off x="11542850" y="6352250"/>
            <a:ext cx="6745275" cy="39347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CD0E8"/>
        </a:solidFill>
      </p:bgPr>
    </p:bg>
    <p:spTree>
      <p:nvGrpSpPr>
        <p:cNvPr id="191" name="Shape 191"/>
        <p:cNvGrpSpPr/>
        <p:nvPr/>
      </p:nvGrpSpPr>
      <p:grpSpPr>
        <a:xfrm>
          <a:off x="0" y="0"/>
          <a:ext cx="0" cy="0"/>
          <a:chOff x="0" y="0"/>
          <a:chExt cx="0" cy="0"/>
        </a:xfrm>
      </p:grpSpPr>
      <p:grpSp>
        <p:nvGrpSpPr>
          <p:cNvPr id="192" name="Google Shape;192;p9"/>
          <p:cNvGrpSpPr/>
          <p:nvPr/>
        </p:nvGrpSpPr>
        <p:grpSpPr>
          <a:xfrm>
            <a:off x="0" y="6818226"/>
            <a:ext cx="18288000" cy="3468774"/>
            <a:chOff x="0" y="-38100"/>
            <a:chExt cx="4816593" cy="913586"/>
          </a:xfrm>
        </p:grpSpPr>
        <p:sp>
          <p:nvSpPr>
            <p:cNvPr id="193" name="Google Shape;193;p9"/>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E6E678"/>
            </a:solidFill>
            <a:ln>
              <a:noFill/>
            </a:ln>
          </p:spPr>
        </p:sp>
        <p:sp>
          <p:nvSpPr>
            <p:cNvPr id="194" name="Google Shape;194;p9"/>
            <p:cNvSpPr txBox="1"/>
            <p:nvPr/>
          </p:nvSpPr>
          <p:spPr>
            <a:xfrm>
              <a:off x="0" y="-38100"/>
              <a:ext cx="4816593" cy="91358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5" name="Google Shape;195;p9"/>
          <p:cNvSpPr/>
          <p:nvPr/>
        </p:nvSpPr>
        <p:spPr>
          <a:xfrm>
            <a:off x="745447" y="1168959"/>
            <a:ext cx="15849600" cy="8991600"/>
          </a:xfrm>
          <a:custGeom>
            <a:rect b="b" l="l" r="r" t="t"/>
            <a:pathLst>
              <a:path extrusionOk="0" h="7863604" w="11869591">
                <a:moveTo>
                  <a:pt x="0" y="0"/>
                </a:moveTo>
                <a:lnTo>
                  <a:pt x="11869591" y="0"/>
                </a:lnTo>
                <a:lnTo>
                  <a:pt x="11869591" y="7863604"/>
                </a:lnTo>
                <a:lnTo>
                  <a:pt x="0" y="7863604"/>
                </a:lnTo>
                <a:lnTo>
                  <a:pt x="0" y="0"/>
                </a:lnTo>
                <a:close/>
              </a:path>
            </a:pathLst>
          </a:custGeom>
          <a:blipFill rotWithShape="1">
            <a:blip r:embed="rId3">
              <a:alphaModFix amt="31000"/>
            </a:blip>
            <a:stretch>
              <a:fillRect b="0" l="0" r="0" t="0"/>
            </a:stretch>
          </a:blipFill>
          <a:ln>
            <a:noFill/>
          </a:ln>
        </p:spPr>
      </p:sp>
      <p:sp>
        <p:nvSpPr>
          <p:cNvPr id="196" name="Google Shape;196;p9"/>
          <p:cNvSpPr/>
          <p:nvPr/>
        </p:nvSpPr>
        <p:spPr>
          <a:xfrm>
            <a:off x="838200" y="1149002"/>
            <a:ext cx="15849600" cy="8991600"/>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4">
              <a:alphaModFix/>
            </a:blip>
            <a:stretch>
              <a:fillRect b="0" l="0" r="0" t="0"/>
            </a:stretch>
          </a:blipFill>
          <a:ln>
            <a:noFill/>
          </a:ln>
        </p:spPr>
      </p:sp>
      <p:sp>
        <p:nvSpPr>
          <p:cNvPr id="197" name="Google Shape;197;p9"/>
          <p:cNvSpPr/>
          <p:nvPr/>
        </p:nvSpPr>
        <p:spPr>
          <a:xfrm rot="-1688686">
            <a:off x="13342613" y="-1122798"/>
            <a:ext cx="13257643" cy="964192"/>
          </a:xfrm>
          <a:custGeom>
            <a:rect b="b" l="l" r="r" t="t"/>
            <a:pathLst>
              <a:path extrusionOk="0" h="964192" w="13257643">
                <a:moveTo>
                  <a:pt x="0" y="0"/>
                </a:moveTo>
                <a:lnTo>
                  <a:pt x="13257643" y="0"/>
                </a:lnTo>
                <a:lnTo>
                  <a:pt x="13257643" y="964193"/>
                </a:lnTo>
                <a:lnTo>
                  <a:pt x="0" y="964193"/>
                </a:lnTo>
                <a:lnTo>
                  <a:pt x="0" y="0"/>
                </a:lnTo>
                <a:close/>
              </a:path>
            </a:pathLst>
          </a:custGeom>
          <a:blipFill rotWithShape="1">
            <a:blip r:embed="rId5">
              <a:alphaModFix/>
            </a:blip>
            <a:stretch>
              <a:fillRect b="0" l="0" r="0" t="0"/>
            </a:stretch>
          </a:blipFill>
          <a:ln>
            <a:noFill/>
          </a:ln>
        </p:spPr>
      </p:sp>
      <p:sp>
        <p:nvSpPr>
          <p:cNvPr id="198" name="Google Shape;198;p9"/>
          <p:cNvSpPr txBox="1"/>
          <p:nvPr/>
        </p:nvSpPr>
        <p:spPr>
          <a:xfrm>
            <a:off x="1905269" y="1941427"/>
            <a:ext cx="13888200" cy="7098300"/>
          </a:xfrm>
          <a:prstGeom prst="rect">
            <a:avLst/>
          </a:prstGeom>
          <a:noFill/>
          <a:ln>
            <a:noFill/>
          </a:ln>
        </p:spPr>
        <p:txBody>
          <a:bodyPr anchorCtr="0" anchor="t" bIns="0" lIns="0" spcFirstLastPara="1" rIns="0" wrap="square" tIns="0">
            <a:spAutoFit/>
          </a:bodyPr>
          <a:lstStyle/>
          <a:p>
            <a:pPr indent="0" lvl="0" marL="0" marR="0" rtl="0" algn="l">
              <a:lnSpc>
                <a:spcPct val="196833"/>
              </a:lnSpc>
              <a:spcBef>
                <a:spcPts val="0"/>
              </a:spcBef>
              <a:spcAft>
                <a:spcPts val="0"/>
              </a:spcAft>
              <a:buNone/>
            </a:pPr>
            <a:r>
              <a:rPr b="1" lang="en-US" sz="3600">
                <a:solidFill>
                  <a:schemeClr val="dk1"/>
                </a:solidFill>
                <a:latin typeface="Times New Roman"/>
                <a:ea typeface="Times New Roman"/>
                <a:cs typeface="Times New Roman"/>
                <a:sym typeface="Times New Roman"/>
              </a:rPr>
              <a:t>What We Could Do Differently in the Future</a:t>
            </a:r>
            <a:endParaRPr>
              <a:latin typeface="Times New Roman"/>
              <a:ea typeface="Times New Roman"/>
              <a:cs typeface="Times New Roman"/>
              <a:sym typeface="Times New Roman"/>
            </a:endParaRPr>
          </a:p>
          <a:p>
            <a:pPr indent="0" lvl="0" marL="0" marR="0" rtl="0" algn="l">
              <a:lnSpc>
                <a:spcPct val="196833"/>
              </a:lnSpc>
              <a:spcBef>
                <a:spcPts val="0"/>
              </a:spcBef>
              <a:spcAft>
                <a:spcPts val="0"/>
              </a:spcAft>
              <a:buNone/>
            </a:pPr>
            <a:r>
              <a:rPr lang="en-US" sz="3600">
                <a:solidFill>
                  <a:schemeClr val="dk1"/>
                </a:solidFill>
                <a:latin typeface="Times New Roman"/>
                <a:ea typeface="Times New Roman"/>
                <a:cs typeface="Times New Roman"/>
                <a:sym typeface="Times New Roman"/>
              </a:rPr>
              <a:t>Although we achieved our goal, there were areas where we could improve. During the initial stages, some team members felt overwhelmed by overlapping responsibilities. In the future, clearer role definitions and more structured timelines would help distribute the workload evenly and reduce stress. Additionally, incorporating more frequent check-ins could ensure that everyone is on the same page throughout the project.</a:t>
            </a:r>
            <a:endParaRPr sz="36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CD0E8"/>
        </a:solidFill>
      </p:bgPr>
    </p:bg>
    <p:spTree>
      <p:nvGrpSpPr>
        <p:cNvPr id="202" name="Shape 202"/>
        <p:cNvGrpSpPr/>
        <p:nvPr/>
      </p:nvGrpSpPr>
      <p:grpSpPr>
        <a:xfrm>
          <a:off x="0" y="0"/>
          <a:ext cx="0" cy="0"/>
          <a:chOff x="0" y="0"/>
          <a:chExt cx="0" cy="0"/>
        </a:xfrm>
      </p:grpSpPr>
      <p:grpSp>
        <p:nvGrpSpPr>
          <p:cNvPr id="203" name="Google Shape;203;p10"/>
          <p:cNvGrpSpPr/>
          <p:nvPr/>
        </p:nvGrpSpPr>
        <p:grpSpPr>
          <a:xfrm>
            <a:off x="0" y="6818226"/>
            <a:ext cx="18288000" cy="3468774"/>
            <a:chOff x="0" y="-38100"/>
            <a:chExt cx="4816593" cy="913586"/>
          </a:xfrm>
        </p:grpSpPr>
        <p:sp>
          <p:nvSpPr>
            <p:cNvPr id="204" name="Google Shape;204;p10"/>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E6E678"/>
            </a:solidFill>
            <a:ln>
              <a:noFill/>
            </a:ln>
          </p:spPr>
        </p:sp>
        <p:sp>
          <p:nvSpPr>
            <p:cNvPr id="205" name="Google Shape;205;p10"/>
            <p:cNvSpPr txBox="1"/>
            <p:nvPr/>
          </p:nvSpPr>
          <p:spPr>
            <a:xfrm>
              <a:off x="0" y="-38100"/>
              <a:ext cx="4816593" cy="91358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6" name="Google Shape;206;p10"/>
          <p:cNvSpPr/>
          <p:nvPr/>
        </p:nvSpPr>
        <p:spPr>
          <a:xfrm>
            <a:off x="1126447" y="1168959"/>
            <a:ext cx="15087600" cy="8991600"/>
          </a:xfrm>
          <a:custGeom>
            <a:rect b="b" l="l" r="r" t="t"/>
            <a:pathLst>
              <a:path extrusionOk="0" h="7863604" w="11869591">
                <a:moveTo>
                  <a:pt x="0" y="0"/>
                </a:moveTo>
                <a:lnTo>
                  <a:pt x="11869591" y="0"/>
                </a:lnTo>
                <a:lnTo>
                  <a:pt x="11869591" y="7863604"/>
                </a:lnTo>
                <a:lnTo>
                  <a:pt x="0" y="7863604"/>
                </a:lnTo>
                <a:lnTo>
                  <a:pt x="0" y="0"/>
                </a:lnTo>
                <a:close/>
              </a:path>
            </a:pathLst>
          </a:custGeom>
          <a:blipFill rotWithShape="1">
            <a:blip r:embed="rId3">
              <a:alphaModFix amt="31000"/>
            </a:blip>
            <a:stretch>
              <a:fillRect b="0" l="0" r="0" t="0"/>
            </a:stretch>
          </a:blipFill>
          <a:ln>
            <a:noFill/>
          </a:ln>
        </p:spPr>
      </p:sp>
      <p:sp>
        <p:nvSpPr>
          <p:cNvPr id="207" name="Google Shape;207;p10"/>
          <p:cNvSpPr/>
          <p:nvPr/>
        </p:nvSpPr>
        <p:spPr>
          <a:xfrm>
            <a:off x="1151847" y="1131274"/>
            <a:ext cx="15087600" cy="8991600"/>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4">
              <a:alphaModFix/>
            </a:blip>
            <a:stretch>
              <a:fillRect b="0" l="0" r="0" t="0"/>
            </a:stretch>
          </a:blipFill>
          <a:ln>
            <a:noFill/>
          </a:ln>
        </p:spPr>
      </p:sp>
      <p:sp>
        <p:nvSpPr>
          <p:cNvPr id="208" name="Google Shape;208;p10"/>
          <p:cNvSpPr/>
          <p:nvPr/>
        </p:nvSpPr>
        <p:spPr>
          <a:xfrm rot="10160180">
            <a:off x="-8726059" y="10072568"/>
            <a:ext cx="13254535" cy="963966"/>
          </a:xfrm>
          <a:custGeom>
            <a:rect b="b" l="l" r="r" t="t"/>
            <a:pathLst>
              <a:path extrusionOk="0" h="964192" w="13257643">
                <a:moveTo>
                  <a:pt x="0" y="0"/>
                </a:moveTo>
                <a:lnTo>
                  <a:pt x="13257643" y="0"/>
                </a:lnTo>
                <a:lnTo>
                  <a:pt x="13257643" y="964192"/>
                </a:lnTo>
                <a:lnTo>
                  <a:pt x="0" y="964192"/>
                </a:lnTo>
                <a:lnTo>
                  <a:pt x="0" y="0"/>
                </a:lnTo>
                <a:close/>
              </a:path>
            </a:pathLst>
          </a:custGeom>
          <a:blipFill rotWithShape="1">
            <a:blip r:embed="rId5">
              <a:alphaModFix/>
            </a:blip>
            <a:stretch>
              <a:fillRect b="0" l="0" r="0" t="0"/>
            </a:stretch>
          </a:blipFill>
          <a:ln>
            <a:noFill/>
          </a:ln>
        </p:spPr>
      </p:sp>
      <p:sp>
        <p:nvSpPr>
          <p:cNvPr id="209" name="Google Shape;209;p10"/>
          <p:cNvSpPr/>
          <p:nvPr/>
        </p:nvSpPr>
        <p:spPr>
          <a:xfrm rot="-4554398">
            <a:off x="11243498" y="-723057"/>
            <a:ext cx="13257643" cy="964192"/>
          </a:xfrm>
          <a:custGeom>
            <a:rect b="b" l="l" r="r" t="t"/>
            <a:pathLst>
              <a:path extrusionOk="0" h="964192" w="13257643">
                <a:moveTo>
                  <a:pt x="0" y="0"/>
                </a:moveTo>
                <a:lnTo>
                  <a:pt x="13257643" y="0"/>
                </a:lnTo>
                <a:lnTo>
                  <a:pt x="13257643" y="964193"/>
                </a:lnTo>
                <a:lnTo>
                  <a:pt x="0" y="964193"/>
                </a:lnTo>
                <a:lnTo>
                  <a:pt x="0" y="0"/>
                </a:lnTo>
                <a:close/>
              </a:path>
            </a:pathLst>
          </a:custGeom>
          <a:blipFill rotWithShape="1">
            <a:blip r:embed="rId6">
              <a:alphaModFix/>
            </a:blip>
            <a:stretch>
              <a:fillRect b="0" l="0" r="0" t="0"/>
            </a:stretch>
          </a:blipFill>
          <a:ln>
            <a:noFill/>
          </a:ln>
        </p:spPr>
      </p:sp>
      <p:sp>
        <p:nvSpPr>
          <p:cNvPr id="210" name="Google Shape;210;p10"/>
          <p:cNvSpPr txBox="1"/>
          <p:nvPr/>
        </p:nvSpPr>
        <p:spPr>
          <a:xfrm>
            <a:off x="2209800" y="2171700"/>
            <a:ext cx="13203900" cy="6007800"/>
          </a:xfrm>
          <a:prstGeom prst="rect">
            <a:avLst/>
          </a:prstGeom>
          <a:noFill/>
          <a:ln>
            <a:noFill/>
          </a:ln>
        </p:spPr>
        <p:txBody>
          <a:bodyPr anchorCtr="0" anchor="t" bIns="0" lIns="0" spcFirstLastPara="1" rIns="0" wrap="square" tIns="0">
            <a:spAutoFit/>
          </a:bodyPr>
          <a:lstStyle/>
          <a:p>
            <a:pPr indent="0" lvl="0" marL="0" marR="0" rtl="0" algn="l">
              <a:lnSpc>
                <a:spcPct val="196833"/>
              </a:lnSpc>
              <a:spcBef>
                <a:spcPts val="0"/>
              </a:spcBef>
              <a:spcAft>
                <a:spcPts val="0"/>
              </a:spcAft>
              <a:buNone/>
            </a:pPr>
            <a:r>
              <a:rPr b="1" lang="en-US" sz="3600">
                <a:solidFill>
                  <a:schemeClr val="dk1"/>
                </a:solidFill>
                <a:latin typeface="Times New Roman"/>
                <a:ea typeface="Times New Roman"/>
                <a:cs typeface="Times New Roman"/>
                <a:sym typeface="Times New Roman"/>
              </a:rPr>
              <a:t>Impact on Team Members and Myself</a:t>
            </a:r>
            <a:endParaRPr>
              <a:latin typeface="Times New Roman"/>
              <a:ea typeface="Times New Roman"/>
              <a:cs typeface="Times New Roman"/>
              <a:sym typeface="Times New Roman"/>
            </a:endParaRPr>
          </a:p>
          <a:p>
            <a:pPr indent="0" lvl="0" marL="0" marR="0" rtl="0" algn="l">
              <a:lnSpc>
                <a:spcPct val="196833"/>
              </a:lnSpc>
              <a:spcBef>
                <a:spcPts val="0"/>
              </a:spcBef>
              <a:spcAft>
                <a:spcPts val="0"/>
              </a:spcAft>
              <a:buNone/>
            </a:pPr>
            <a:r>
              <a:rPr lang="en-US" sz="3600">
                <a:solidFill>
                  <a:schemeClr val="dk1"/>
                </a:solidFill>
                <a:latin typeface="Times New Roman"/>
                <a:ea typeface="Times New Roman"/>
                <a:cs typeface="Times New Roman"/>
                <a:sym typeface="Times New Roman"/>
              </a:rPr>
              <a:t>The teamwork experience enhanced our problem-solving abilities, communication skills, and confidence in collaboration. I personally developed more patience and better task coordination, while constructive feedback improved the team’s overall performance. These lessons will help us work more effectively in future projects.</a:t>
            </a:r>
            <a:endParaRPr sz="360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678"/>
        </a:solidFill>
      </p:bgPr>
    </p:bg>
    <p:spTree>
      <p:nvGrpSpPr>
        <p:cNvPr id="214" name="Shape 214"/>
        <p:cNvGrpSpPr/>
        <p:nvPr/>
      </p:nvGrpSpPr>
      <p:grpSpPr>
        <a:xfrm>
          <a:off x="0" y="0"/>
          <a:ext cx="0" cy="0"/>
          <a:chOff x="0" y="0"/>
          <a:chExt cx="0" cy="0"/>
        </a:xfrm>
      </p:grpSpPr>
      <p:grpSp>
        <p:nvGrpSpPr>
          <p:cNvPr id="215" name="Google Shape;215;p11"/>
          <p:cNvGrpSpPr/>
          <p:nvPr/>
        </p:nvGrpSpPr>
        <p:grpSpPr>
          <a:xfrm>
            <a:off x="0" y="6818226"/>
            <a:ext cx="18288000" cy="3468774"/>
            <a:chOff x="0" y="-38100"/>
            <a:chExt cx="4816593" cy="913586"/>
          </a:xfrm>
        </p:grpSpPr>
        <p:sp>
          <p:nvSpPr>
            <p:cNvPr id="216" name="Google Shape;216;p11"/>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6CD0E8"/>
            </a:solidFill>
            <a:ln>
              <a:noFill/>
            </a:ln>
          </p:spPr>
        </p:sp>
        <p:sp>
          <p:nvSpPr>
            <p:cNvPr id="217" name="Google Shape;217;p11"/>
            <p:cNvSpPr txBox="1"/>
            <p:nvPr/>
          </p:nvSpPr>
          <p:spPr>
            <a:xfrm>
              <a:off x="0" y="-38100"/>
              <a:ext cx="4816593" cy="91358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18" name="Google Shape;218;p11"/>
          <p:cNvSpPr/>
          <p:nvPr/>
        </p:nvSpPr>
        <p:spPr>
          <a:xfrm>
            <a:off x="1037044" y="1168959"/>
            <a:ext cx="15266406" cy="8991600"/>
          </a:xfrm>
          <a:custGeom>
            <a:rect b="b" l="l" r="r" t="t"/>
            <a:pathLst>
              <a:path extrusionOk="0" h="7863604" w="11869591">
                <a:moveTo>
                  <a:pt x="0" y="0"/>
                </a:moveTo>
                <a:lnTo>
                  <a:pt x="11869591" y="0"/>
                </a:lnTo>
                <a:lnTo>
                  <a:pt x="11869591" y="7863604"/>
                </a:lnTo>
                <a:lnTo>
                  <a:pt x="0" y="7863604"/>
                </a:lnTo>
                <a:lnTo>
                  <a:pt x="0" y="0"/>
                </a:lnTo>
                <a:close/>
              </a:path>
            </a:pathLst>
          </a:custGeom>
          <a:blipFill rotWithShape="1">
            <a:blip r:embed="rId3">
              <a:alphaModFix amt="31000"/>
            </a:blip>
            <a:stretch>
              <a:fillRect b="0" l="0" r="0" t="0"/>
            </a:stretch>
          </a:blipFill>
          <a:ln>
            <a:noFill/>
          </a:ln>
        </p:spPr>
      </p:sp>
      <p:sp>
        <p:nvSpPr>
          <p:cNvPr id="219" name="Google Shape;219;p11"/>
          <p:cNvSpPr/>
          <p:nvPr/>
        </p:nvSpPr>
        <p:spPr>
          <a:xfrm>
            <a:off x="1082143" y="1065466"/>
            <a:ext cx="15252424" cy="8984168"/>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4">
              <a:alphaModFix/>
            </a:blip>
            <a:stretch>
              <a:fillRect b="0" l="0" r="0" t="0"/>
            </a:stretch>
          </a:blipFill>
          <a:ln>
            <a:noFill/>
          </a:ln>
        </p:spPr>
      </p:sp>
      <p:sp>
        <p:nvSpPr>
          <p:cNvPr id="220" name="Google Shape;220;p11"/>
          <p:cNvSpPr/>
          <p:nvPr/>
        </p:nvSpPr>
        <p:spPr>
          <a:xfrm rot="1018788">
            <a:off x="13155136" y="2943530"/>
            <a:ext cx="13257643" cy="964192"/>
          </a:xfrm>
          <a:custGeom>
            <a:rect b="b" l="l" r="r" t="t"/>
            <a:pathLst>
              <a:path extrusionOk="0" h="964192" w="13257643">
                <a:moveTo>
                  <a:pt x="0" y="0"/>
                </a:moveTo>
                <a:lnTo>
                  <a:pt x="13257643" y="0"/>
                </a:lnTo>
                <a:lnTo>
                  <a:pt x="13257643" y="964192"/>
                </a:lnTo>
                <a:lnTo>
                  <a:pt x="0" y="964192"/>
                </a:lnTo>
                <a:lnTo>
                  <a:pt x="0" y="0"/>
                </a:lnTo>
                <a:close/>
              </a:path>
            </a:pathLst>
          </a:custGeom>
          <a:blipFill rotWithShape="1">
            <a:blip r:embed="rId5">
              <a:alphaModFix/>
            </a:blip>
            <a:stretch>
              <a:fillRect b="0" l="0" r="0" t="0"/>
            </a:stretch>
          </a:blipFill>
          <a:ln>
            <a:noFill/>
          </a:ln>
        </p:spPr>
      </p:sp>
      <p:sp>
        <p:nvSpPr>
          <p:cNvPr id="221" name="Google Shape;221;p11"/>
          <p:cNvSpPr/>
          <p:nvPr/>
        </p:nvSpPr>
        <p:spPr>
          <a:xfrm rot="5400000">
            <a:off x="-5600121" y="10745044"/>
            <a:ext cx="13257643" cy="964192"/>
          </a:xfrm>
          <a:custGeom>
            <a:rect b="b" l="l" r="r" t="t"/>
            <a:pathLst>
              <a:path extrusionOk="0" h="964192" w="13257643">
                <a:moveTo>
                  <a:pt x="0" y="0"/>
                </a:moveTo>
                <a:lnTo>
                  <a:pt x="13257642" y="0"/>
                </a:lnTo>
                <a:lnTo>
                  <a:pt x="13257642" y="964193"/>
                </a:lnTo>
                <a:lnTo>
                  <a:pt x="0" y="964193"/>
                </a:lnTo>
                <a:lnTo>
                  <a:pt x="0" y="0"/>
                </a:lnTo>
                <a:close/>
              </a:path>
            </a:pathLst>
          </a:custGeom>
          <a:blipFill rotWithShape="1">
            <a:blip r:embed="rId6">
              <a:alphaModFix/>
            </a:blip>
            <a:stretch>
              <a:fillRect b="0" l="0" r="0" t="0"/>
            </a:stretch>
          </a:blipFill>
          <a:ln>
            <a:noFill/>
          </a:ln>
        </p:spPr>
      </p:sp>
      <p:sp>
        <p:nvSpPr>
          <p:cNvPr id="222" name="Google Shape;222;p11"/>
          <p:cNvSpPr txBox="1"/>
          <p:nvPr/>
        </p:nvSpPr>
        <p:spPr>
          <a:xfrm>
            <a:off x="1836712" y="1493273"/>
            <a:ext cx="14017500" cy="7734000"/>
          </a:xfrm>
          <a:prstGeom prst="rect">
            <a:avLst/>
          </a:prstGeom>
          <a:noFill/>
          <a:ln>
            <a:noFill/>
          </a:ln>
        </p:spPr>
        <p:txBody>
          <a:bodyPr anchorCtr="0" anchor="t" bIns="0" lIns="0" spcFirstLastPara="1" rIns="0" wrap="square" tIns="0">
            <a:spAutoFit/>
          </a:bodyPr>
          <a:lstStyle/>
          <a:p>
            <a:pPr indent="0" lvl="0" marL="0" marR="0" rtl="0" algn="l">
              <a:lnSpc>
                <a:spcPct val="196833"/>
              </a:lnSpc>
              <a:spcBef>
                <a:spcPts val="0"/>
              </a:spcBef>
              <a:spcAft>
                <a:spcPts val="0"/>
              </a:spcAft>
              <a:buNone/>
            </a:pPr>
            <a:r>
              <a:rPr b="1" lang="en-US" sz="3400">
                <a:solidFill>
                  <a:srgbClr val="538CD5"/>
                </a:solidFill>
                <a:latin typeface="Times New Roman"/>
                <a:ea typeface="Times New Roman"/>
                <a:cs typeface="Times New Roman"/>
                <a:sym typeface="Times New Roman"/>
              </a:rPr>
              <a:t>Conclusion</a:t>
            </a:r>
            <a:endParaRPr sz="1200">
              <a:latin typeface="Times New Roman"/>
              <a:ea typeface="Times New Roman"/>
              <a:cs typeface="Times New Roman"/>
              <a:sym typeface="Times New Roman"/>
            </a:endParaRPr>
          </a:p>
          <a:p>
            <a:pPr indent="0" lvl="0" marL="0" marR="0" rtl="0" algn="l">
              <a:lnSpc>
                <a:spcPct val="196833"/>
              </a:lnSpc>
              <a:spcBef>
                <a:spcPts val="0"/>
              </a:spcBef>
              <a:spcAft>
                <a:spcPts val="0"/>
              </a:spcAft>
              <a:buNone/>
            </a:pPr>
            <a:r>
              <a:rPr lang="en-US" sz="3400">
                <a:solidFill>
                  <a:schemeClr val="dk1"/>
                </a:solidFill>
                <a:latin typeface="Times New Roman"/>
                <a:ea typeface="Times New Roman"/>
                <a:cs typeface="Times New Roman"/>
                <a:sym typeface="Times New Roman"/>
              </a:rPr>
              <a:t>In conclusion, this teamwork experience not only resulted in the successful completion of our articles for the school’s online magazine but also fostered personal and collective growth among team members. By reflecting on our achievements and challenges, we are better equipped to approach future projects with enhanced collaboration and effectiveness. The skills we developed during this process will undoubtedly serve us well in our academic journeys and beyond.</a:t>
            </a:r>
            <a:endParaRPr sz="3400">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678"/>
        </a:solidFill>
      </p:bgPr>
    </p:bg>
    <p:spTree>
      <p:nvGrpSpPr>
        <p:cNvPr id="226" name="Shape 226"/>
        <p:cNvGrpSpPr/>
        <p:nvPr/>
      </p:nvGrpSpPr>
      <p:grpSpPr>
        <a:xfrm>
          <a:off x="0" y="0"/>
          <a:ext cx="0" cy="0"/>
          <a:chOff x="0" y="0"/>
          <a:chExt cx="0" cy="0"/>
        </a:xfrm>
      </p:grpSpPr>
      <p:grpSp>
        <p:nvGrpSpPr>
          <p:cNvPr id="227" name="Google Shape;227;g3510982f930_0_0"/>
          <p:cNvGrpSpPr/>
          <p:nvPr/>
        </p:nvGrpSpPr>
        <p:grpSpPr>
          <a:xfrm>
            <a:off x="0" y="6818225"/>
            <a:ext cx="18288118" cy="3468795"/>
            <a:chOff x="0" y="-38100"/>
            <a:chExt cx="4816592" cy="913586"/>
          </a:xfrm>
        </p:grpSpPr>
        <p:sp>
          <p:nvSpPr>
            <p:cNvPr id="228" name="Google Shape;228;g3510982f930_0_0"/>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6CD0E8"/>
            </a:solidFill>
            <a:ln>
              <a:noFill/>
            </a:ln>
          </p:spPr>
        </p:sp>
        <p:sp>
          <p:nvSpPr>
            <p:cNvPr id="229" name="Google Shape;229;g3510982f930_0_0"/>
            <p:cNvSpPr txBox="1"/>
            <p:nvPr/>
          </p:nvSpPr>
          <p:spPr>
            <a:xfrm>
              <a:off x="0" y="-38100"/>
              <a:ext cx="4816500" cy="91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0" name="Google Shape;230;g3510982f930_0_0"/>
          <p:cNvSpPr/>
          <p:nvPr/>
        </p:nvSpPr>
        <p:spPr>
          <a:xfrm>
            <a:off x="914401" y="876300"/>
            <a:ext cx="15519490" cy="9573938"/>
          </a:xfrm>
          <a:custGeom>
            <a:rect b="b" l="l" r="r" t="t"/>
            <a:pathLst>
              <a:path extrusionOk="0" h="7863604" w="11869591">
                <a:moveTo>
                  <a:pt x="0" y="0"/>
                </a:moveTo>
                <a:lnTo>
                  <a:pt x="11869591" y="0"/>
                </a:lnTo>
                <a:lnTo>
                  <a:pt x="11869591" y="7863604"/>
                </a:lnTo>
                <a:lnTo>
                  <a:pt x="0" y="7863604"/>
                </a:lnTo>
                <a:lnTo>
                  <a:pt x="0" y="0"/>
                </a:lnTo>
                <a:close/>
              </a:path>
            </a:pathLst>
          </a:custGeom>
          <a:blipFill rotWithShape="1">
            <a:blip r:embed="rId3">
              <a:alphaModFix amt="31000"/>
            </a:blip>
            <a:stretch>
              <a:fillRect b="0" l="0" r="0" t="0"/>
            </a:stretch>
          </a:blipFill>
          <a:ln>
            <a:noFill/>
          </a:ln>
        </p:spPr>
      </p:sp>
      <p:sp>
        <p:nvSpPr>
          <p:cNvPr id="231" name="Google Shape;231;g3510982f930_0_0"/>
          <p:cNvSpPr/>
          <p:nvPr/>
        </p:nvSpPr>
        <p:spPr>
          <a:xfrm>
            <a:off x="1388155" y="355041"/>
            <a:ext cx="15519490" cy="9573938"/>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4">
              <a:alphaModFix/>
            </a:blip>
            <a:stretch>
              <a:fillRect b="0" l="0" r="0" t="0"/>
            </a:stretch>
          </a:blipFill>
          <a:ln>
            <a:noFill/>
          </a:ln>
        </p:spPr>
      </p:sp>
      <p:sp>
        <p:nvSpPr>
          <p:cNvPr id="232" name="Google Shape;232;g3510982f930_0_0"/>
          <p:cNvSpPr/>
          <p:nvPr/>
        </p:nvSpPr>
        <p:spPr>
          <a:xfrm rot="-6179677">
            <a:off x="-6043774" y="-486948"/>
            <a:ext cx="13265926" cy="964794"/>
          </a:xfrm>
          <a:custGeom>
            <a:rect b="b" l="l" r="r" t="t"/>
            <a:pathLst>
              <a:path extrusionOk="0" h="964192" w="13257643">
                <a:moveTo>
                  <a:pt x="0" y="0"/>
                </a:moveTo>
                <a:lnTo>
                  <a:pt x="13257643" y="0"/>
                </a:lnTo>
                <a:lnTo>
                  <a:pt x="13257643" y="964192"/>
                </a:lnTo>
                <a:lnTo>
                  <a:pt x="0" y="964192"/>
                </a:lnTo>
                <a:lnTo>
                  <a:pt x="0" y="0"/>
                </a:lnTo>
                <a:close/>
              </a:path>
            </a:pathLst>
          </a:custGeom>
          <a:blipFill rotWithShape="1">
            <a:blip r:embed="rId5">
              <a:alphaModFix/>
            </a:blip>
            <a:stretch>
              <a:fillRect b="0" l="0" r="0" t="0"/>
            </a:stretch>
          </a:blipFill>
          <a:ln>
            <a:noFill/>
          </a:ln>
        </p:spPr>
      </p:sp>
      <p:sp>
        <p:nvSpPr>
          <p:cNvPr id="233" name="Google Shape;233;g3510982f930_0_0"/>
          <p:cNvSpPr txBox="1"/>
          <p:nvPr/>
        </p:nvSpPr>
        <p:spPr>
          <a:xfrm>
            <a:off x="2819400" y="823078"/>
            <a:ext cx="12375000" cy="1100100"/>
          </a:xfrm>
          <a:prstGeom prst="rect">
            <a:avLst/>
          </a:prstGeom>
          <a:noFill/>
          <a:ln>
            <a:noFill/>
          </a:ln>
        </p:spPr>
        <p:txBody>
          <a:bodyPr anchorCtr="0" anchor="t" bIns="0" lIns="0" spcFirstLastPara="1" rIns="0" wrap="square" tIns="0">
            <a:spAutoFit/>
          </a:bodyPr>
          <a:lstStyle/>
          <a:p>
            <a:pPr indent="0" lvl="0" marL="0" marR="0" rtl="0" algn="ctr">
              <a:lnSpc>
                <a:spcPct val="89327"/>
              </a:lnSpc>
              <a:spcBef>
                <a:spcPts val="0"/>
              </a:spcBef>
              <a:spcAft>
                <a:spcPts val="0"/>
              </a:spcAft>
              <a:buNone/>
            </a:pPr>
            <a:r>
              <a:rPr lang="en-US" sz="8000">
                <a:latin typeface="Times New Roman"/>
                <a:ea typeface="Times New Roman"/>
                <a:cs typeface="Times New Roman"/>
                <a:sym typeface="Times New Roman"/>
              </a:rPr>
              <a:t>Writing Task </a:t>
            </a:r>
            <a:r>
              <a:rPr lang="en-US" sz="8000">
                <a:solidFill>
                  <a:srgbClr val="000000"/>
                </a:solidFill>
                <a:latin typeface="Times New Roman"/>
                <a:ea typeface="Times New Roman"/>
                <a:cs typeface="Times New Roman"/>
                <a:sym typeface="Times New Roman"/>
              </a:rPr>
              <a:t> </a:t>
            </a:r>
            <a:endParaRPr sz="8000">
              <a:solidFill>
                <a:srgbClr val="000000"/>
              </a:solidFill>
              <a:latin typeface="Times New Roman"/>
              <a:ea typeface="Times New Roman"/>
              <a:cs typeface="Times New Roman"/>
              <a:sym typeface="Times New Roman"/>
            </a:endParaRPr>
          </a:p>
        </p:txBody>
      </p:sp>
      <p:sp>
        <p:nvSpPr>
          <p:cNvPr id="234" name="Google Shape;234;g3510982f930_0_0"/>
          <p:cNvSpPr txBox="1"/>
          <p:nvPr/>
        </p:nvSpPr>
        <p:spPr>
          <a:xfrm>
            <a:off x="2321426" y="2031600"/>
            <a:ext cx="14104800" cy="8025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None/>
            </a:pPr>
            <a:r>
              <a:rPr b="1" lang="en-US" sz="4400">
                <a:solidFill>
                  <a:schemeClr val="dk1"/>
                </a:solidFill>
                <a:latin typeface="Times New Roman"/>
                <a:ea typeface="Times New Roman"/>
                <a:cs typeface="Times New Roman"/>
                <a:sym typeface="Times New Roman"/>
              </a:rPr>
              <a:t>Write a report for your school’s newsletter about a group project you participated in.</a:t>
            </a:r>
            <a:endParaRPr b="1" sz="44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US" sz="4400">
                <a:solidFill>
                  <a:schemeClr val="dk1"/>
                </a:solidFill>
                <a:latin typeface="Times New Roman"/>
                <a:ea typeface="Times New Roman"/>
                <a:cs typeface="Times New Roman"/>
                <a:sym typeface="Times New Roman"/>
              </a:rPr>
              <a:t>You should include:</a:t>
            </a:r>
            <a:endParaRPr sz="4400">
              <a:solidFill>
                <a:schemeClr val="dk1"/>
              </a:solidFill>
              <a:latin typeface="Times New Roman"/>
              <a:ea typeface="Times New Roman"/>
              <a:cs typeface="Times New Roman"/>
              <a:sym typeface="Times New Roman"/>
            </a:endParaRPr>
          </a:p>
          <a:p>
            <a:pPr indent="-508000" lvl="0" marL="457200" rtl="0" algn="l">
              <a:lnSpc>
                <a:spcPct val="115000"/>
              </a:lnSpc>
              <a:spcBef>
                <a:spcPts val="1200"/>
              </a:spcBef>
              <a:spcAft>
                <a:spcPts val="0"/>
              </a:spcAft>
              <a:buClr>
                <a:schemeClr val="dk1"/>
              </a:buClr>
              <a:buSzPts val="4400"/>
              <a:buFont typeface="Times New Roman"/>
              <a:buChar char="●"/>
            </a:pPr>
            <a:r>
              <a:rPr lang="en-US" sz="4400">
                <a:solidFill>
                  <a:schemeClr val="dk1"/>
                </a:solidFill>
                <a:latin typeface="Times New Roman"/>
                <a:ea typeface="Times New Roman"/>
                <a:cs typeface="Times New Roman"/>
                <a:sym typeface="Times New Roman"/>
              </a:rPr>
              <a:t>what the project was and why it was important</a:t>
            </a:r>
            <a:br>
              <a:rPr lang="en-US" sz="4400">
                <a:solidFill>
                  <a:schemeClr val="dk1"/>
                </a:solidFill>
                <a:latin typeface="Times New Roman"/>
                <a:ea typeface="Times New Roman"/>
                <a:cs typeface="Times New Roman"/>
                <a:sym typeface="Times New Roman"/>
              </a:rPr>
            </a:br>
            <a:endParaRPr sz="4400">
              <a:solidFill>
                <a:schemeClr val="dk1"/>
              </a:solidFill>
              <a:latin typeface="Times New Roman"/>
              <a:ea typeface="Times New Roman"/>
              <a:cs typeface="Times New Roman"/>
              <a:sym typeface="Times New Roman"/>
            </a:endParaRPr>
          </a:p>
          <a:p>
            <a:pPr indent="-508000" lvl="0" marL="457200" rtl="0" algn="l">
              <a:lnSpc>
                <a:spcPct val="115000"/>
              </a:lnSpc>
              <a:spcBef>
                <a:spcPts val="0"/>
              </a:spcBef>
              <a:spcAft>
                <a:spcPts val="0"/>
              </a:spcAft>
              <a:buClr>
                <a:schemeClr val="dk1"/>
              </a:buClr>
              <a:buSzPts val="4400"/>
              <a:buFont typeface="Times New Roman"/>
              <a:buChar char="●"/>
            </a:pPr>
            <a:r>
              <a:rPr lang="en-US" sz="4400">
                <a:solidFill>
                  <a:schemeClr val="dk1"/>
                </a:solidFill>
                <a:latin typeface="Times New Roman"/>
                <a:ea typeface="Times New Roman"/>
                <a:cs typeface="Times New Roman"/>
                <a:sym typeface="Times New Roman"/>
              </a:rPr>
              <a:t>what your group accomplished and any challenges you faced</a:t>
            </a:r>
            <a:br>
              <a:rPr lang="en-US" sz="4400">
                <a:solidFill>
                  <a:schemeClr val="dk1"/>
                </a:solidFill>
                <a:latin typeface="Times New Roman"/>
                <a:ea typeface="Times New Roman"/>
                <a:cs typeface="Times New Roman"/>
                <a:sym typeface="Times New Roman"/>
              </a:rPr>
            </a:br>
            <a:endParaRPr sz="4400">
              <a:solidFill>
                <a:schemeClr val="dk1"/>
              </a:solidFill>
              <a:latin typeface="Times New Roman"/>
              <a:ea typeface="Times New Roman"/>
              <a:cs typeface="Times New Roman"/>
              <a:sym typeface="Times New Roman"/>
            </a:endParaRPr>
          </a:p>
          <a:p>
            <a:pPr indent="-508000" lvl="0" marL="457200" rtl="0" algn="l">
              <a:lnSpc>
                <a:spcPct val="115000"/>
              </a:lnSpc>
              <a:spcBef>
                <a:spcPts val="0"/>
              </a:spcBef>
              <a:spcAft>
                <a:spcPts val="0"/>
              </a:spcAft>
              <a:buClr>
                <a:schemeClr val="dk1"/>
              </a:buClr>
              <a:buSzPts val="4400"/>
              <a:buFont typeface="Times New Roman"/>
              <a:buChar char="●"/>
            </a:pPr>
            <a:r>
              <a:rPr lang="en-US" sz="4400">
                <a:solidFill>
                  <a:schemeClr val="dk1"/>
                </a:solidFill>
                <a:latin typeface="Times New Roman"/>
                <a:ea typeface="Times New Roman"/>
                <a:cs typeface="Times New Roman"/>
                <a:sym typeface="Times New Roman"/>
              </a:rPr>
              <a:t>what you learned from working as part of a team</a:t>
            </a:r>
            <a:br>
              <a:rPr lang="en-US" sz="4400">
                <a:solidFill>
                  <a:schemeClr val="dk1"/>
                </a:solidFill>
                <a:latin typeface="Times New Roman"/>
                <a:ea typeface="Times New Roman"/>
                <a:cs typeface="Times New Roman"/>
                <a:sym typeface="Times New Roman"/>
              </a:rPr>
            </a:br>
            <a:endParaRPr sz="4400">
              <a:solidFill>
                <a:schemeClr val="dk1"/>
              </a:solidFill>
              <a:latin typeface="Times New Roman"/>
              <a:ea typeface="Times New Roman"/>
              <a:cs typeface="Times New Roman"/>
              <a:sym typeface="Times New Roman"/>
            </a:endParaRPr>
          </a:p>
          <a:p>
            <a:pPr indent="0" lvl="0" marL="457200" marR="0" rtl="0" algn="l">
              <a:lnSpc>
                <a:spcPct val="150000"/>
              </a:lnSpc>
              <a:spcBef>
                <a:spcPts val="1200"/>
              </a:spcBef>
              <a:spcAft>
                <a:spcPts val="0"/>
              </a:spcAft>
              <a:buNone/>
            </a:pPr>
            <a:r>
              <a:t/>
            </a:r>
            <a:endParaRPr sz="36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678"/>
        </a:solidFill>
      </p:bgPr>
    </p:bg>
    <p:spTree>
      <p:nvGrpSpPr>
        <p:cNvPr id="238" name="Shape 238"/>
        <p:cNvGrpSpPr/>
        <p:nvPr/>
      </p:nvGrpSpPr>
      <p:grpSpPr>
        <a:xfrm>
          <a:off x="0" y="0"/>
          <a:ext cx="0" cy="0"/>
          <a:chOff x="0" y="0"/>
          <a:chExt cx="0" cy="0"/>
        </a:xfrm>
      </p:grpSpPr>
      <p:grpSp>
        <p:nvGrpSpPr>
          <p:cNvPr id="239" name="Google Shape;239;g38a11ad2c0b_0_36"/>
          <p:cNvGrpSpPr/>
          <p:nvPr/>
        </p:nvGrpSpPr>
        <p:grpSpPr>
          <a:xfrm>
            <a:off x="0" y="6818225"/>
            <a:ext cx="18288118" cy="3468795"/>
            <a:chOff x="0" y="-38100"/>
            <a:chExt cx="4816592" cy="913586"/>
          </a:xfrm>
        </p:grpSpPr>
        <p:sp>
          <p:nvSpPr>
            <p:cNvPr id="240" name="Google Shape;240;g38a11ad2c0b_0_36"/>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6CD0E8"/>
            </a:solidFill>
            <a:ln>
              <a:noFill/>
            </a:ln>
          </p:spPr>
        </p:sp>
        <p:sp>
          <p:nvSpPr>
            <p:cNvPr id="241" name="Google Shape;241;g38a11ad2c0b_0_36"/>
            <p:cNvSpPr txBox="1"/>
            <p:nvPr/>
          </p:nvSpPr>
          <p:spPr>
            <a:xfrm>
              <a:off x="0" y="-38100"/>
              <a:ext cx="4816500" cy="91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2" name="Google Shape;242;g38a11ad2c0b_0_36"/>
          <p:cNvSpPr/>
          <p:nvPr/>
        </p:nvSpPr>
        <p:spPr>
          <a:xfrm>
            <a:off x="474425" y="355050"/>
            <a:ext cx="17477973" cy="9573938"/>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3">
              <a:alphaModFix/>
            </a:blip>
            <a:stretch>
              <a:fillRect b="0" l="0" r="0" t="0"/>
            </a:stretch>
          </a:blipFill>
          <a:ln>
            <a:noFill/>
          </a:ln>
        </p:spPr>
      </p:sp>
      <p:sp>
        <p:nvSpPr>
          <p:cNvPr id="243" name="Google Shape;243;g38a11ad2c0b_0_36"/>
          <p:cNvSpPr txBox="1"/>
          <p:nvPr/>
        </p:nvSpPr>
        <p:spPr>
          <a:xfrm>
            <a:off x="2819400" y="823078"/>
            <a:ext cx="12375000" cy="1100100"/>
          </a:xfrm>
          <a:prstGeom prst="rect">
            <a:avLst/>
          </a:prstGeom>
          <a:noFill/>
          <a:ln>
            <a:noFill/>
          </a:ln>
        </p:spPr>
        <p:txBody>
          <a:bodyPr anchorCtr="0" anchor="t" bIns="0" lIns="0" spcFirstLastPara="1" rIns="0" wrap="square" tIns="0">
            <a:spAutoFit/>
          </a:bodyPr>
          <a:lstStyle/>
          <a:p>
            <a:pPr indent="0" lvl="0" marL="0" marR="0" rtl="0" algn="ctr">
              <a:lnSpc>
                <a:spcPct val="89327"/>
              </a:lnSpc>
              <a:spcBef>
                <a:spcPts val="0"/>
              </a:spcBef>
              <a:spcAft>
                <a:spcPts val="0"/>
              </a:spcAft>
              <a:buNone/>
            </a:pPr>
            <a:r>
              <a:rPr lang="en-US" sz="8000">
                <a:solidFill>
                  <a:srgbClr val="000000"/>
                </a:solidFill>
                <a:latin typeface="Times New Roman"/>
                <a:ea typeface="Times New Roman"/>
                <a:cs typeface="Times New Roman"/>
                <a:sym typeface="Times New Roman"/>
              </a:rPr>
              <a:t> </a:t>
            </a:r>
            <a:endParaRPr sz="8000">
              <a:solidFill>
                <a:srgbClr val="000000"/>
              </a:solidFill>
              <a:latin typeface="Times New Roman"/>
              <a:ea typeface="Times New Roman"/>
              <a:cs typeface="Times New Roman"/>
              <a:sym typeface="Times New Roman"/>
            </a:endParaRPr>
          </a:p>
        </p:txBody>
      </p:sp>
      <p:sp>
        <p:nvSpPr>
          <p:cNvPr id="244" name="Google Shape;244;g38a11ad2c0b_0_36"/>
          <p:cNvSpPr txBox="1"/>
          <p:nvPr/>
        </p:nvSpPr>
        <p:spPr>
          <a:xfrm>
            <a:off x="1648750" y="823075"/>
            <a:ext cx="15594900" cy="11715600"/>
          </a:xfrm>
          <a:prstGeom prst="rect">
            <a:avLst/>
          </a:prstGeom>
          <a:noFill/>
          <a:ln>
            <a:noFill/>
          </a:ln>
        </p:spPr>
        <p:txBody>
          <a:bodyPr anchorCtr="0" anchor="t" bIns="0" lIns="0" spcFirstLastPara="1" rIns="0" wrap="square" tIns="0">
            <a:spAutoFit/>
          </a:bodyPr>
          <a:lstStyle/>
          <a:p>
            <a:pPr indent="0" lvl="0" marL="457200" rtl="0" algn="ctr">
              <a:lnSpc>
                <a:spcPct val="115000"/>
              </a:lnSpc>
              <a:spcBef>
                <a:spcPts val="1200"/>
              </a:spcBef>
              <a:spcAft>
                <a:spcPts val="0"/>
              </a:spcAft>
              <a:buNone/>
            </a:pPr>
            <a:r>
              <a:rPr lang="en-US" sz="4200">
                <a:solidFill>
                  <a:schemeClr val="dk1"/>
                </a:solidFill>
                <a:latin typeface="Times New Roman"/>
                <a:ea typeface="Times New Roman"/>
                <a:cs typeface="Times New Roman"/>
                <a:sym typeface="Times New Roman"/>
              </a:rPr>
              <a:t>Innovation Through Teamwork</a:t>
            </a:r>
            <a:endParaRPr sz="4200">
              <a:solidFill>
                <a:schemeClr val="dk1"/>
              </a:solidFill>
              <a:latin typeface="Times New Roman"/>
              <a:ea typeface="Times New Roman"/>
              <a:cs typeface="Times New Roman"/>
              <a:sym typeface="Times New Roman"/>
            </a:endParaRPr>
          </a:p>
          <a:p>
            <a:pPr indent="0" lvl="0" marL="457200" rtl="0" algn="ctr">
              <a:lnSpc>
                <a:spcPct val="115000"/>
              </a:lnSpc>
              <a:spcBef>
                <a:spcPts val="1200"/>
              </a:spcBef>
              <a:spcAft>
                <a:spcPts val="0"/>
              </a:spcAft>
              <a:buNone/>
            </a:pPr>
            <a:r>
              <a:rPr b="1" lang="en-US" sz="2900">
                <a:solidFill>
                  <a:schemeClr val="dk1"/>
                </a:solidFill>
              </a:rPr>
              <a:t>By Layla Haddad, Class 9B</a:t>
            </a:r>
            <a:endParaRPr b="1" sz="2900">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US" sz="2900">
                <a:solidFill>
                  <a:schemeClr val="dk1"/>
                </a:solidFill>
              </a:rPr>
              <a:t>Introduction</a:t>
            </a:r>
            <a:endParaRPr b="1" sz="2900">
              <a:solidFill>
                <a:schemeClr val="dk1"/>
              </a:solidFill>
            </a:endParaRPr>
          </a:p>
          <a:p>
            <a:pPr indent="0" lvl="0" marL="0" rtl="0" algn="l">
              <a:lnSpc>
                <a:spcPct val="115000"/>
              </a:lnSpc>
              <a:spcBef>
                <a:spcPts val="1200"/>
              </a:spcBef>
              <a:spcAft>
                <a:spcPts val="0"/>
              </a:spcAft>
              <a:buNone/>
            </a:pPr>
            <a:r>
              <a:rPr lang="en-US" sz="2700">
                <a:solidFill>
                  <a:schemeClr val="dk1"/>
                </a:solidFill>
              </a:rPr>
              <a:t>Last term, our class took part in a </a:t>
            </a:r>
            <a:r>
              <a:rPr b="1" lang="en-US" sz="2700">
                <a:solidFill>
                  <a:schemeClr val="dk1"/>
                </a:solidFill>
              </a:rPr>
              <a:t>group science project</a:t>
            </a:r>
            <a:r>
              <a:rPr lang="en-US" sz="2700">
                <a:solidFill>
                  <a:schemeClr val="dk1"/>
                </a:solidFill>
              </a:rPr>
              <a:t> called </a:t>
            </a:r>
            <a:r>
              <a:rPr i="1" lang="en-US" sz="2700">
                <a:solidFill>
                  <a:schemeClr val="dk1"/>
                </a:solidFill>
              </a:rPr>
              <a:t>“Eco-Innovators.”</a:t>
            </a:r>
            <a:r>
              <a:rPr lang="en-US" sz="2700">
                <a:solidFill>
                  <a:schemeClr val="dk1"/>
                </a:solidFill>
              </a:rPr>
              <a:t> The aim was to create simple inventions that could help reduce plastic waste in our school. This project was important because it encouraged us to think creatively about environmental issues and take responsibility for protecting our planet.</a:t>
            </a:r>
            <a:endParaRPr sz="2700">
              <a:solidFill>
                <a:schemeClr val="dk1"/>
              </a:solidFill>
            </a:endParaRPr>
          </a:p>
          <a:p>
            <a:pPr indent="0" lvl="0" marL="0" rtl="0" algn="l">
              <a:lnSpc>
                <a:spcPct val="115000"/>
              </a:lnSpc>
              <a:spcBef>
                <a:spcPts val="1200"/>
              </a:spcBef>
              <a:spcAft>
                <a:spcPts val="0"/>
              </a:spcAft>
              <a:buNone/>
            </a:pPr>
            <a:r>
              <a:t/>
            </a:r>
            <a:endParaRPr sz="1000">
              <a:solidFill>
                <a:schemeClr val="dk1"/>
              </a:solidFill>
            </a:endParaRPr>
          </a:p>
          <a:p>
            <a:pPr indent="0" lvl="0" marL="0" rtl="0" algn="l">
              <a:lnSpc>
                <a:spcPct val="115000"/>
              </a:lnSpc>
              <a:spcBef>
                <a:spcPts val="1200"/>
              </a:spcBef>
              <a:spcAft>
                <a:spcPts val="0"/>
              </a:spcAft>
              <a:buNone/>
            </a:pPr>
            <a:r>
              <a:t/>
            </a:r>
            <a:endParaRPr b="1" sz="2200">
              <a:solidFill>
                <a:schemeClr val="dk1"/>
              </a:solidFill>
            </a:endParaRPr>
          </a:p>
          <a:p>
            <a:pPr indent="0" lvl="0" marL="0" rtl="0" algn="l">
              <a:lnSpc>
                <a:spcPct val="115000"/>
              </a:lnSpc>
              <a:spcBef>
                <a:spcPts val="1400"/>
              </a:spcBef>
              <a:spcAft>
                <a:spcPts val="0"/>
              </a:spcAft>
              <a:buNone/>
            </a:pPr>
            <a:r>
              <a:rPr b="1" lang="en-US" sz="2600">
                <a:solidFill>
                  <a:schemeClr val="dk1"/>
                </a:solidFill>
              </a:rPr>
              <a:t>What We Accomplished</a:t>
            </a:r>
            <a:endParaRPr b="1" sz="2600">
              <a:solidFill>
                <a:schemeClr val="dk1"/>
              </a:solidFill>
            </a:endParaRPr>
          </a:p>
          <a:p>
            <a:pPr indent="0" lvl="0" marL="0" rtl="0" algn="l">
              <a:lnSpc>
                <a:spcPct val="115000"/>
              </a:lnSpc>
              <a:spcBef>
                <a:spcPts val="1200"/>
              </a:spcBef>
              <a:spcAft>
                <a:spcPts val="0"/>
              </a:spcAft>
              <a:buNone/>
            </a:pPr>
            <a:r>
              <a:rPr lang="en-US" sz="2600">
                <a:solidFill>
                  <a:schemeClr val="dk1"/>
                </a:solidFill>
              </a:rPr>
              <a:t>My group decided to design a reusable bottle holder made from recycled materials. We spent several days planning, testing, and improving our design. At first, we struggled to find the right materials that were both strong and eco-friendly, but after experimenting with different options, we created a durable and practical final product. Our project was later displayed at the school’s Science Exhibition, where it received positive feedback from teachers and students alike.</a:t>
            </a:r>
            <a:endParaRPr sz="1100">
              <a:solidFill>
                <a:schemeClr val="dk1"/>
              </a:solidFill>
            </a:endParaRPr>
          </a:p>
          <a:p>
            <a:pPr indent="0" lvl="0" marL="0" rtl="0" algn="l">
              <a:lnSpc>
                <a:spcPct val="115000"/>
              </a:lnSpc>
              <a:spcBef>
                <a:spcPts val="1200"/>
              </a:spcBef>
              <a:spcAft>
                <a:spcPts val="0"/>
              </a:spcAft>
              <a:buNone/>
            </a:pPr>
            <a:r>
              <a:t/>
            </a:r>
            <a:endParaRPr sz="24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2400">
              <a:solidFill>
                <a:schemeClr val="dk1"/>
              </a:solidFill>
            </a:endParaRPr>
          </a:p>
          <a:p>
            <a:pPr indent="0" lvl="0" marL="457200" rtl="0" algn="l">
              <a:lnSpc>
                <a:spcPct val="115000"/>
              </a:lnSpc>
              <a:spcBef>
                <a:spcPts val="1200"/>
              </a:spcBef>
              <a:spcAft>
                <a:spcPts val="0"/>
              </a:spcAft>
              <a:buNone/>
            </a:pPr>
            <a:br>
              <a:rPr lang="en-US" sz="4400">
                <a:solidFill>
                  <a:schemeClr val="dk1"/>
                </a:solidFill>
                <a:latin typeface="Times New Roman"/>
                <a:ea typeface="Times New Roman"/>
                <a:cs typeface="Times New Roman"/>
                <a:sym typeface="Times New Roman"/>
              </a:rPr>
            </a:br>
            <a:endParaRPr sz="4400">
              <a:solidFill>
                <a:schemeClr val="dk1"/>
              </a:solidFill>
              <a:latin typeface="Times New Roman"/>
              <a:ea typeface="Times New Roman"/>
              <a:cs typeface="Times New Roman"/>
              <a:sym typeface="Times New Roman"/>
            </a:endParaRPr>
          </a:p>
          <a:p>
            <a:pPr indent="0" lvl="0" marL="457200" marR="0" rtl="0" algn="l">
              <a:lnSpc>
                <a:spcPct val="150000"/>
              </a:lnSpc>
              <a:spcBef>
                <a:spcPts val="1200"/>
              </a:spcBef>
              <a:spcAft>
                <a:spcPts val="0"/>
              </a:spcAft>
              <a:buNone/>
            </a:pPr>
            <a:r>
              <a:t/>
            </a:r>
            <a:endParaRPr sz="3600">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678"/>
        </a:solidFill>
      </p:bgPr>
    </p:bg>
    <p:spTree>
      <p:nvGrpSpPr>
        <p:cNvPr id="248" name="Shape 248"/>
        <p:cNvGrpSpPr/>
        <p:nvPr/>
      </p:nvGrpSpPr>
      <p:grpSpPr>
        <a:xfrm>
          <a:off x="0" y="0"/>
          <a:ext cx="0" cy="0"/>
          <a:chOff x="0" y="0"/>
          <a:chExt cx="0" cy="0"/>
        </a:xfrm>
      </p:grpSpPr>
      <p:grpSp>
        <p:nvGrpSpPr>
          <p:cNvPr id="249" name="Google Shape;249;g38a11ad2c0b_0_50"/>
          <p:cNvGrpSpPr/>
          <p:nvPr/>
        </p:nvGrpSpPr>
        <p:grpSpPr>
          <a:xfrm>
            <a:off x="0" y="6818225"/>
            <a:ext cx="18288118" cy="3468795"/>
            <a:chOff x="0" y="-38100"/>
            <a:chExt cx="4816592" cy="913586"/>
          </a:xfrm>
        </p:grpSpPr>
        <p:sp>
          <p:nvSpPr>
            <p:cNvPr id="250" name="Google Shape;250;g38a11ad2c0b_0_50"/>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6CD0E8"/>
            </a:solidFill>
            <a:ln>
              <a:noFill/>
            </a:ln>
          </p:spPr>
        </p:sp>
        <p:sp>
          <p:nvSpPr>
            <p:cNvPr id="251" name="Google Shape;251;g38a11ad2c0b_0_50"/>
            <p:cNvSpPr txBox="1"/>
            <p:nvPr/>
          </p:nvSpPr>
          <p:spPr>
            <a:xfrm>
              <a:off x="0" y="-38100"/>
              <a:ext cx="4816500" cy="91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2" name="Google Shape;252;g38a11ad2c0b_0_50"/>
          <p:cNvSpPr/>
          <p:nvPr/>
        </p:nvSpPr>
        <p:spPr>
          <a:xfrm>
            <a:off x="474425" y="355050"/>
            <a:ext cx="17477973" cy="9573938"/>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3">
              <a:alphaModFix/>
            </a:blip>
            <a:stretch>
              <a:fillRect b="0" l="0" r="0" t="0"/>
            </a:stretch>
          </a:blipFill>
          <a:ln>
            <a:noFill/>
          </a:ln>
        </p:spPr>
      </p:sp>
      <p:sp>
        <p:nvSpPr>
          <p:cNvPr id="253" name="Google Shape;253;g38a11ad2c0b_0_50"/>
          <p:cNvSpPr txBox="1"/>
          <p:nvPr/>
        </p:nvSpPr>
        <p:spPr>
          <a:xfrm>
            <a:off x="2819400" y="823078"/>
            <a:ext cx="12375000" cy="1100100"/>
          </a:xfrm>
          <a:prstGeom prst="rect">
            <a:avLst/>
          </a:prstGeom>
          <a:noFill/>
          <a:ln>
            <a:noFill/>
          </a:ln>
        </p:spPr>
        <p:txBody>
          <a:bodyPr anchorCtr="0" anchor="t" bIns="0" lIns="0" spcFirstLastPara="1" rIns="0" wrap="square" tIns="0">
            <a:spAutoFit/>
          </a:bodyPr>
          <a:lstStyle/>
          <a:p>
            <a:pPr indent="0" lvl="0" marL="0" marR="0" rtl="0" algn="ctr">
              <a:lnSpc>
                <a:spcPct val="89327"/>
              </a:lnSpc>
              <a:spcBef>
                <a:spcPts val="0"/>
              </a:spcBef>
              <a:spcAft>
                <a:spcPts val="0"/>
              </a:spcAft>
              <a:buNone/>
            </a:pPr>
            <a:r>
              <a:rPr lang="en-US" sz="8000">
                <a:solidFill>
                  <a:srgbClr val="000000"/>
                </a:solidFill>
                <a:latin typeface="Times New Roman"/>
                <a:ea typeface="Times New Roman"/>
                <a:cs typeface="Times New Roman"/>
                <a:sym typeface="Times New Roman"/>
              </a:rPr>
              <a:t> </a:t>
            </a:r>
            <a:endParaRPr sz="8000">
              <a:solidFill>
                <a:srgbClr val="000000"/>
              </a:solidFill>
              <a:latin typeface="Times New Roman"/>
              <a:ea typeface="Times New Roman"/>
              <a:cs typeface="Times New Roman"/>
              <a:sym typeface="Times New Roman"/>
            </a:endParaRPr>
          </a:p>
        </p:txBody>
      </p:sp>
      <p:sp>
        <p:nvSpPr>
          <p:cNvPr id="254" name="Google Shape;254;g38a11ad2c0b_0_50"/>
          <p:cNvSpPr txBox="1"/>
          <p:nvPr/>
        </p:nvSpPr>
        <p:spPr>
          <a:xfrm>
            <a:off x="1460850" y="1923175"/>
            <a:ext cx="15782700" cy="1004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None/>
            </a:pPr>
            <a:r>
              <a:rPr b="1" lang="en-US" sz="2800">
                <a:solidFill>
                  <a:schemeClr val="dk1"/>
                </a:solidFill>
              </a:rPr>
              <a:t>Challenges and Lessons Learned</a:t>
            </a:r>
            <a:endParaRPr b="1" sz="2800">
              <a:solidFill>
                <a:schemeClr val="dk1"/>
              </a:solidFill>
            </a:endParaRPr>
          </a:p>
          <a:p>
            <a:pPr indent="0" lvl="0" marL="0" marR="0" rtl="0" algn="l">
              <a:lnSpc>
                <a:spcPct val="115000"/>
              </a:lnSpc>
              <a:spcBef>
                <a:spcPts val="1200"/>
              </a:spcBef>
              <a:spcAft>
                <a:spcPts val="0"/>
              </a:spcAft>
              <a:buNone/>
            </a:pPr>
            <a:r>
              <a:rPr lang="en-US" sz="2800">
                <a:solidFill>
                  <a:schemeClr val="dk1"/>
                </a:solidFill>
              </a:rPr>
              <a:t>Working as a group taught us how to listen to each other’s ideas, divide tasks fairly, and solve problems together. At times, we disagreed about certain design choices, but by communicating respectfully, we reached decisions that satisfied everyone. Through this experience, I learned that teamwork isn’t just about sharing work — it’s about combining strengths to achieve a common goal.</a:t>
            </a:r>
            <a:endParaRPr sz="2800">
              <a:solidFill>
                <a:schemeClr val="dk1"/>
              </a:solidFill>
            </a:endParaRPr>
          </a:p>
          <a:p>
            <a:pPr indent="0" lvl="0" marL="0" marR="0" rtl="0" algn="l">
              <a:lnSpc>
                <a:spcPct val="115000"/>
              </a:lnSpc>
              <a:spcBef>
                <a:spcPts val="1200"/>
              </a:spcBef>
              <a:spcAft>
                <a:spcPts val="0"/>
              </a:spcAft>
              <a:buNone/>
            </a:pPr>
            <a:r>
              <a:t/>
            </a:r>
            <a:endParaRPr b="1" sz="2800">
              <a:solidFill>
                <a:schemeClr val="dk1"/>
              </a:solidFill>
            </a:endParaRPr>
          </a:p>
          <a:p>
            <a:pPr indent="0" lvl="0" marL="0" marR="0" rtl="0" algn="l">
              <a:lnSpc>
                <a:spcPct val="115000"/>
              </a:lnSpc>
              <a:spcBef>
                <a:spcPts val="1200"/>
              </a:spcBef>
              <a:spcAft>
                <a:spcPts val="0"/>
              </a:spcAft>
              <a:buNone/>
            </a:pPr>
            <a:r>
              <a:rPr b="1" lang="en-US" sz="2800">
                <a:solidFill>
                  <a:schemeClr val="dk1"/>
                </a:solidFill>
              </a:rPr>
              <a:t>Conclusion</a:t>
            </a:r>
            <a:endParaRPr b="1" sz="2800">
              <a:solidFill>
                <a:schemeClr val="dk1"/>
              </a:solidFill>
            </a:endParaRPr>
          </a:p>
          <a:p>
            <a:pPr indent="0" lvl="0" marL="0" marR="0" rtl="0" algn="l">
              <a:lnSpc>
                <a:spcPct val="115000"/>
              </a:lnSpc>
              <a:spcBef>
                <a:spcPts val="1200"/>
              </a:spcBef>
              <a:spcAft>
                <a:spcPts val="0"/>
              </a:spcAft>
              <a:buNone/>
            </a:pPr>
            <a:r>
              <a:rPr lang="en-US" sz="2800">
                <a:solidFill>
                  <a:schemeClr val="dk1"/>
                </a:solidFill>
              </a:rPr>
              <a:t>The project was a great success and showed us that even small efforts can lead to positive environmental change. Most importantly, it reminded us that when people cooperate and respect one another’s ideas, amazing results can be achieved.</a:t>
            </a:r>
            <a:endParaRPr sz="2800">
              <a:solidFill>
                <a:schemeClr val="dk1"/>
              </a:solidFill>
            </a:endParaRPr>
          </a:p>
          <a:p>
            <a:pPr indent="0" lvl="0" marL="0" rtl="0" algn="l">
              <a:lnSpc>
                <a:spcPct val="115000"/>
              </a:lnSpc>
              <a:spcBef>
                <a:spcPts val="1200"/>
              </a:spcBef>
              <a:spcAft>
                <a:spcPts val="0"/>
              </a:spcAft>
              <a:buNone/>
            </a:pPr>
            <a:r>
              <a:t/>
            </a:r>
            <a:endParaRPr sz="42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t/>
            </a:r>
            <a:endParaRPr sz="2400">
              <a:solidFill>
                <a:schemeClr val="dk1"/>
              </a:solidFill>
            </a:endParaRPr>
          </a:p>
          <a:p>
            <a:pPr indent="0" lvl="0" marL="0" rtl="0" algn="l">
              <a:lnSpc>
                <a:spcPct val="115000"/>
              </a:lnSpc>
              <a:spcBef>
                <a:spcPts val="1200"/>
              </a:spcBef>
              <a:spcAft>
                <a:spcPts val="0"/>
              </a:spcAft>
              <a:buNone/>
            </a:pPr>
            <a:r>
              <a:t/>
            </a:r>
            <a:endParaRPr sz="2400">
              <a:solidFill>
                <a:schemeClr val="dk1"/>
              </a:solidFill>
            </a:endParaRPr>
          </a:p>
          <a:p>
            <a:pPr indent="0" lvl="0" marL="457200" rtl="0" algn="l">
              <a:lnSpc>
                <a:spcPct val="115000"/>
              </a:lnSpc>
              <a:spcBef>
                <a:spcPts val="1200"/>
              </a:spcBef>
              <a:spcAft>
                <a:spcPts val="0"/>
              </a:spcAft>
              <a:buNone/>
            </a:pPr>
            <a:br>
              <a:rPr lang="en-US" sz="4400">
                <a:solidFill>
                  <a:schemeClr val="dk1"/>
                </a:solidFill>
                <a:latin typeface="Times New Roman"/>
                <a:ea typeface="Times New Roman"/>
                <a:cs typeface="Times New Roman"/>
                <a:sym typeface="Times New Roman"/>
              </a:rPr>
            </a:br>
            <a:endParaRPr sz="4400">
              <a:solidFill>
                <a:schemeClr val="dk1"/>
              </a:solidFill>
              <a:latin typeface="Times New Roman"/>
              <a:ea typeface="Times New Roman"/>
              <a:cs typeface="Times New Roman"/>
              <a:sym typeface="Times New Roman"/>
            </a:endParaRPr>
          </a:p>
          <a:p>
            <a:pPr indent="0" lvl="0" marL="457200" marR="0" rtl="0" algn="l">
              <a:lnSpc>
                <a:spcPct val="150000"/>
              </a:lnSpc>
              <a:spcBef>
                <a:spcPts val="1200"/>
              </a:spcBef>
              <a:spcAft>
                <a:spcPts val="0"/>
              </a:spcAft>
              <a:buNone/>
            </a:pPr>
            <a:r>
              <a:t/>
            </a:r>
            <a:endParaRPr sz="360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CD0E8"/>
        </a:solidFill>
      </p:bgPr>
    </p:bg>
    <p:spTree>
      <p:nvGrpSpPr>
        <p:cNvPr id="258" name="Shape 258"/>
        <p:cNvGrpSpPr/>
        <p:nvPr/>
      </p:nvGrpSpPr>
      <p:grpSpPr>
        <a:xfrm>
          <a:off x="0" y="0"/>
          <a:ext cx="0" cy="0"/>
          <a:chOff x="0" y="0"/>
          <a:chExt cx="0" cy="0"/>
        </a:xfrm>
      </p:grpSpPr>
      <p:grpSp>
        <p:nvGrpSpPr>
          <p:cNvPr id="259" name="Google Shape;259;p12"/>
          <p:cNvGrpSpPr/>
          <p:nvPr/>
        </p:nvGrpSpPr>
        <p:grpSpPr>
          <a:xfrm>
            <a:off x="0" y="6818226"/>
            <a:ext cx="18288000" cy="3468774"/>
            <a:chOff x="0" y="-38100"/>
            <a:chExt cx="4816593" cy="913586"/>
          </a:xfrm>
        </p:grpSpPr>
        <p:sp>
          <p:nvSpPr>
            <p:cNvPr id="260" name="Google Shape;260;p12"/>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E6E678"/>
            </a:solidFill>
            <a:ln>
              <a:noFill/>
            </a:ln>
          </p:spPr>
        </p:sp>
        <p:sp>
          <p:nvSpPr>
            <p:cNvPr id="261" name="Google Shape;261;p12"/>
            <p:cNvSpPr txBox="1"/>
            <p:nvPr/>
          </p:nvSpPr>
          <p:spPr>
            <a:xfrm>
              <a:off x="0" y="-38100"/>
              <a:ext cx="4816593" cy="91358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62" name="Google Shape;262;p12"/>
          <p:cNvSpPr/>
          <p:nvPr/>
        </p:nvSpPr>
        <p:spPr>
          <a:xfrm>
            <a:off x="2735451" y="1732957"/>
            <a:ext cx="11869591" cy="7863604"/>
          </a:xfrm>
          <a:custGeom>
            <a:rect b="b" l="l" r="r" t="t"/>
            <a:pathLst>
              <a:path extrusionOk="0" h="7863604" w="11869591">
                <a:moveTo>
                  <a:pt x="0" y="0"/>
                </a:moveTo>
                <a:lnTo>
                  <a:pt x="11869591" y="0"/>
                </a:lnTo>
                <a:lnTo>
                  <a:pt x="11869591" y="7863604"/>
                </a:lnTo>
                <a:lnTo>
                  <a:pt x="0" y="7863604"/>
                </a:lnTo>
                <a:lnTo>
                  <a:pt x="0" y="0"/>
                </a:lnTo>
                <a:close/>
              </a:path>
            </a:pathLst>
          </a:custGeom>
          <a:blipFill rotWithShape="1">
            <a:blip r:embed="rId3">
              <a:alphaModFix amt="31000"/>
            </a:blip>
            <a:stretch>
              <a:fillRect b="0" l="0" r="0" t="0"/>
            </a:stretch>
          </a:blipFill>
          <a:ln>
            <a:noFill/>
          </a:ln>
        </p:spPr>
      </p:sp>
      <p:sp>
        <p:nvSpPr>
          <p:cNvPr id="263" name="Google Shape;263;p12"/>
          <p:cNvSpPr/>
          <p:nvPr/>
        </p:nvSpPr>
        <p:spPr>
          <a:xfrm>
            <a:off x="3209205" y="1211698"/>
            <a:ext cx="11869591" cy="7863604"/>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4">
              <a:alphaModFix/>
            </a:blip>
            <a:stretch>
              <a:fillRect b="0" l="0" r="0" t="0"/>
            </a:stretch>
          </a:blipFill>
          <a:ln>
            <a:noFill/>
          </a:ln>
        </p:spPr>
      </p:sp>
      <p:sp>
        <p:nvSpPr>
          <p:cNvPr id="264" name="Google Shape;264;p12"/>
          <p:cNvSpPr/>
          <p:nvPr/>
        </p:nvSpPr>
        <p:spPr>
          <a:xfrm rot="10160180">
            <a:off x="-6135259" y="8319968"/>
            <a:ext cx="13254535" cy="963966"/>
          </a:xfrm>
          <a:custGeom>
            <a:rect b="b" l="l" r="r" t="t"/>
            <a:pathLst>
              <a:path extrusionOk="0" h="964192" w="13257643">
                <a:moveTo>
                  <a:pt x="0" y="0"/>
                </a:moveTo>
                <a:lnTo>
                  <a:pt x="13257643" y="0"/>
                </a:lnTo>
                <a:lnTo>
                  <a:pt x="13257643" y="964192"/>
                </a:lnTo>
                <a:lnTo>
                  <a:pt x="0" y="964192"/>
                </a:lnTo>
                <a:lnTo>
                  <a:pt x="0" y="0"/>
                </a:lnTo>
                <a:close/>
              </a:path>
            </a:pathLst>
          </a:custGeom>
          <a:blipFill rotWithShape="1">
            <a:blip r:embed="rId5">
              <a:alphaModFix/>
            </a:blip>
            <a:stretch>
              <a:fillRect b="0" l="0" r="0" t="0"/>
            </a:stretch>
          </a:blipFill>
          <a:ln>
            <a:noFill/>
          </a:ln>
        </p:spPr>
      </p:sp>
      <p:sp>
        <p:nvSpPr>
          <p:cNvPr id="265" name="Google Shape;265;p12"/>
          <p:cNvSpPr/>
          <p:nvPr/>
        </p:nvSpPr>
        <p:spPr>
          <a:xfrm rot="-4554398">
            <a:off x="11243498" y="-723057"/>
            <a:ext cx="13257643" cy="964192"/>
          </a:xfrm>
          <a:custGeom>
            <a:rect b="b" l="l" r="r" t="t"/>
            <a:pathLst>
              <a:path extrusionOk="0" h="964192" w="13257643">
                <a:moveTo>
                  <a:pt x="0" y="0"/>
                </a:moveTo>
                <a:lnTo>
                  <a:pt x="13257643" y="0"/>
                </a:lnTo>
                <a:lnTo>
                  <a:pt x="13257643" y="964193"/>
                </a:lnTo>
                <a:lnTo>
                  <a:pt x="0" y="964193"/>
                </a:lnTo>
                <a:lnTo>
                  <a:pt x="0" y="0"/>
                </a:lnTo>
                <a:close/>
              </a:path>
            </a:pathLst>
          </a:custGeom>
          <a:blipFill rotWithShape="1">
            <a:blip r:embed="rId6">
              <a:alphaModFix/>
            </a:blip>
            <a:stretch>
              <a:fillRect b="0" l="0" r="0" t="0"/>
            </a:stretch>
          </a:blipFill>
          <a:ln>
            <a:noFill/>
          </a:ln>
        </p:spPr>
      </p:sp>
      <p:sp>
        <p:nvSpPr>
          <p:cNvPr id="266" name="Google Shape;266;p12"/>
          <p:cNvSpPr txBox="1"/>
          <p:nvPr/>
        </p:nvSpPr>
        <p:spPr>
          <a:xfrm>
            <a:off x="4191000" y="4435224"/>
            <a:ext cx="9510019" cy="1424910"/>
          </a:xfrm>
          <a:prstGeom prst="rect">
            <a:avLst/>
          </a:prstGeom>
          <a:noFill/>
          <a:ln>
            <a:noFill/>
          </a:ln>
        </p:spPr>
        <p:txBody>
          <a:bodyPr anchorCtr="0" anchor="t" bIns="0" lIns="0" spcFirstLastPara="1" rIns="0" wrap="square" tIns="0">
            <a:spAutoFit/>
          </a:bodyPr>
          <a:lstStyle/>
          <a:p>
            <a:pPr indent="0" lvl="0" marL="0" marR="0" rtl="0" algn="ctr">
              <a:lnSpc>
                <a:spcPct val="95001"/>
              </a:lnSpc>
              <a:spcBef>
                <a:spcPts val="0"/>
              </a:spcBef>
              <a:spcAft>
                <a:spcPts val="0"/>
              </a:spcAft>
              <a:buNone/>
            </a:pPr>
            <a:r>
              <a:rPr lang="en-US" sz="11043">
                <a:solidFill>
                  <a:srgbClr val="000000"/>
                </a:solidFill>
                <a:latin typeface="Arial"/>
                <a:ea typeface="Arial"/>
                <a:cs typeface="Arial"/>
                <a:sym typeface="Arial"/>
              </a:rPr>
              <a:t>Thank you</a:t>
            </a:r>
            <a:endParaRPr sz="11043">
              <a:solidFill>
                <a:srgbClr val="000000"/>
              </a:solidFill>
              <a:latin typeface="Arial"/>
              <a:ea typeface="Arial"/>
              <a:cs typeface="Arial"/>
              <a:sym typeface="Arial"/>
            </a:endParaRPr>
          </a:p>
        </p:txBody>
      </p:sp>
      <p:sp>
        <p:nvSpPr>
          <p:cNvPr id="267" name="Google Shape;267;p12"/>
          <p:cNvSpPr/>
          <p:nvPr/>
        </p:nvSpPr>
        <p:spPr>
          <a:xfrm>
            <a:off x="7640420" y="6409609"/>
            <a:ext cx="2993707" cy="183365"/>
          </a:xfrm>
          <a:custGeom>
            <a:rect b="b" l="l" r="r" t="t"/>
            <a:pathLst>
              <a:path extrusionOk="0" h="183365" w="2993707">
                <a:moveTo>
                  <a:pt x="0" y="0"/>
                </a:moveTo>
                <a:lnTo>
                  <a:pt x="2993707" y="0"/>
                </a:lnTo>
                <a:lnTo>
                  <a:pt x="2993707" y="183365"/>
                </a:lnTo>
                <a:lnTo>
                  <a:pt x="0" y="183365"/>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CD0E8"/>
        </a:solidFill>
      </p:bgPr>
    </p:bg>
    <p:spTree>
      <p:nvGrpSpPr>
        <p:cNvPr id="96" name="Shape 96"/>
        <p:cNvGrpSpPr/>
        <p:nvPr/>
      </p:nvGrpSpPr>
      <p:grpSpPr>
        <a:xfrm>
          <a:off x="0" y="0"/>
          <a:ext cx="0" cy="0"/>
          <a:chOff x="0" y="0"/>
          <a:chExt cx="0" cy="0"/>
        </a:xfrm>
      </p:grpSpPr>
      <p:grpSp>
        <p:nvGrpSpPr>
          <p:cNvPr id="97" name="Google Shape;97;p2"/>
          <p:cNvGrpSpPr/>
          <p:nvPr/>
        </p:nvGrpSpPr>
        <p:grpSpPr>
          <a:xfrm>
            <a:off x="0" y="6818226"/>
            <a:ext cx="18288000" cy="3468774"/>
            <a:chOff x="0" y="-38100"/>
            <a:chExt cx="4816593" cy="913586"/>
          </a:xfrm>
        </p:grpSpPr>
        <p:sp>
          <p:nvSpPr>
            <p:cNvPr id="98" name="Google Shape;98;p2"/>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E6E678"/>
            </a:solidFill>
            <a:ln>
              <a:noFill/>
            </a:ln>
          </p:spPr>
        </p:sp>
        <p:sp>
          <p:nvSpPr>
            <p:cNvPr id="99" name="Google Shape;99;p2"/>
            <p:cNvSpPr txBox="1"/>
            <p:nvPr/>
          </p:nvSpPr>
          <p:spPr>
            <a:xfrm>
              <a:off x="0" y="-38100"/>
              <a:ext cx="4816593" cy="91358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0" name="Google Shape;100;p2"/>
          <p:cNvSpPr/>
          <p:nvPr/>
        </p:nvSpPr>
        <p:spPr>
          <a:xfrm>
            <a:off x="669247" y="1168959"/>
            <a:ext cx="16002000" cy="8991600"/>
          </a:xfrm>
          <a:custGeom>
            <a:rect b="b" l="l" r="r" t="t"/>
            <a:pathLst>
              <a:path extrusionOk="0" h="7863604" w="11869591">
                <a:moveTo>
                  <a:pt x="0" y="0"/>
                </a:moveTo>
                <a:lnTo>
                  <a:pt x="11869591" y="0"/>
                </a:lnTo>
                <a:lnTo>
                  <a:pt x="11869591" y="7863604"/>
                </a:lnTo>
                <a:lnTo>
                  <a:pt x="0" y="7863604"/>
                </a:lnTo>
                <a:lnTo>
                  <a:pt x="0" y="0"/>
                </a:lnTo>
                <a:close/>
              </a:path>
            </a:pathLst>
          </a:custGeom>
          <a:blipFill rotWithShape="1">
            <a:blip r:embed="rId3">
              <a:alphaModFix amt="31000"/>
            </a:blip>
            <a:stretch>
              <a:fillRect b="0" l="0" r="0" t="0"/>
            </a:stretch>
          </a:blipFill>
          <a:ln>
            <a:noFill/>
          </a:ln>
        </p:spPr>
      </p:sp>
      <p:sp>
        <p:nvSpPr>
          <p:cNvPr id="101" name="Google Shape;101;p2"/>
          <p:cNvSpPr/>
          <p:nvPr/>
        </p:nvSpPr>
        <p:spPr>
          <a:xfrm>
            <a:off x="1143001" y="647700"/>
            <a:ext cx="16002000" cy="8991600"/>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4">
              <a:alphaModFix/>
            </a:blip>
            <a:stretch>
              <a:fillRect b="0" l="0" r="0" t="0"/>
            </a:stretch>
          </a:blipFill>
          <a:ln>
            <a:noFill/>
          </a:ln>
        </p:spPr>
      </p:sp>
      <p:sp>
        <p:nvSpPr>
          <p:cNvPr id="102" name="Google Shape;102;p2"/>
          <p:cNvSpPr txBox="1"/>
          <p:nvPr/>
        </p:nvSpPr>
        <p:spPr>
          <a:xfrm>
            <a:off x="1950922" y="3515850"/>
            <a:ext cx="8411100" cy="3967500"/>
          </a:xfrm>
          <a:prstGeom prst="rect">
            <a:avLst/>
          </a:prstGeom>
          <a:noFill/>
          <a:ln>
            <a:noFill/>
          </a:ln>
        </p:spPr>
        <p:txBody>
          <a:bodyPr anchorCtr="0" anchor="t" bIns="0" lIns="0" spcFirstLastPara="1" rIns="0" wrap="square" tIns="0">
            <a:spAutoFit/>
          </a:bodyPr>
          <a:lstStyle/>
          <a:p>
            <a:pPr indent="-419100" lvl="0" marL="457200" marR="0" rtl="0" algn="l">
              <a:lnSpc>
                <a:spcPct val="189805"/>
              </a:lnSpc>
              <a:spcBef>
                <a:spcPts val="0"/>
              </a:spcBef>
              <a:spcAft>
                <a:spcPts val="0"/>
              </a:spcAft>
              <a:buClr>
                <a:srgbClr val="000000"/>
              </a:buClr>
              <a:buSzPts val="3000"/>
              <a:buFont typeface="Times New Roman"/>
              <a:buChar char="●"/>
            </a:pPr>
            <a:r>
              <a:rPr i="0" lang="en-US" sz="3000" u="none" cap="none" strike="noStrike">
                <a:solidFill>
                  <a:srgbClr val="000000"/>
                </a:solidFill>
                <a:latin typeface="Times New Roman"/>
                <a:ea typeface="Times New Roman"/>
                <a:cs typeface="Times New Roman"/>
                <a:sym typeface="Times New Roman"/>
              </a:rPr>
              <a:t>Students will analyze information critically, identifying key points, themes, and implications/s</a:t>
            </a:r>
            <a:r>
              <a:rPr lang="en-US" sz="3000">
                <a:latin typeface="Times New Roman"/>
                <a:ea typeface="Times New Roman"/>
                <a:cs typeface="Times New Roman"/>
                <a:sym typeface="Times New Roman"/>
              </a:rPr>
              <a:t>uggestions</a:t>
            </a:r>
            <a:r>
              <a:rPr i="0" lang="en-US" sz="3000" u="none" cap="none" strike="noStrike">
                <a:solidFill>
                  <a:srgbClr val="000000"/>
                </a:solidFill>
                <a:latin typeface="Times New Roman"/>
                <a:ea typeface="Times New Roman"/>
                <a:cs typeface="Times New Roman"/>
                <a:sym typeface="Times New Roman"/>
              </a:rPr>
              <a:t> to present in their reports.</a:t>
            </a:r>
            <a:endParaRPr sz="800">
              <a:latin typeface="Times New Roman"/>
              <a:ea typeface="Times New Roman"/>
              <a:cs typeface="Times New Roman"/>
              <a:sym typeface="Times New Roman"/>
            </a:endParaRPr>
          </a:p>
          <a:p>
            <a:pPr indent="-419100" lvl="0" marL="457200" marR="0" rtl="0" algn="l">
              <a:lnSpc>
                <a:spcPct val="189805"/>
              </a:lnSpc>
              <a:spcBef>
                <a:spcPts val="0"/>
              </a:spcBef>
              <a:spcAft>
                <a:spcPts val="0"/>
              </a:spcAft>
              <a:buClr>
                <a:srgbClr val="000000"/>
              </a:buClr>
              <a:buSzPts val="3000"/>
              <a:buFont typeface="Times New Roman"/>
              <a:buChar char="●"/>
            </a:pPr>
            <a:r>
              <a:rPr i="0" lang="en-US" sz="3000" u="none" cap="none" strike="noStrike">
                <a:solidFill>
                  <a:srgbClr val="000000"/>
                </a:solidFill>
                <a:latin typeface="Times New Roman"/>
                <a:ea typeface="Times New Roman"/>
                <a:cs typeface="Times New Roman"/>
                <a:sym typeface="Times New Roman"/>
              </a:rPr>
              <a:t>Students will practice structuring their reports logically</a:t>
            </a:r>
            <a:r>
              <a:rPr lang="en-US" sz="3000">
                <a:latin typeface="Times New Roman"/>
                <a:ea typeface="Times New Roman"/>
                <a:cs typeface="Times New Roman"/>
                <a:sym typeface="Times New Roman"/>
              </a:rPr>
              <a:t>.</a:t>
            </a:r>
            <a:endParaRPr i="0" sz="3000" u="none" cap="none" strike="noStrike">
              <a:solidFill>
                <a:srgbClr val="000000"/>
              </a:solidFill>
              <a:latin typeface="Times New Roman"/>
              <a:ea typeface="Times New Roman"/>
              <a:cs typeface="Times New Roman"/>
              <a:sym typeface="Times New Roman"/>
            </a:endParaRPr>
          </a:p>
        </p:txBody>
      </p:sp>
      <p:sp>
        <p:nvSpPr>
          <p:cNvPr id="103" name="Google Shape;103;p2"/>
          <p:cNvSpPr txBox="1"/>
          <p:nvPr/>
        </p:nvSpPr>
        <p:spPr>
          <a:xfrm>
            <a:off x="4271559" y="1168961"/>
            <a:ext cx="9510000" cy="1169700"/>
          </a:xfrm>
          <a:prstGeom prst="rect">
            <a:avLst/>
          </a:prstGeom>
          <a:noFill/>
          <a:ln>
            <a:noFill/>
          </a:ln>
        </p:spPr>
        <p:txBody>
          <a:bodyPr anchorCtr="0" anchor="t" bIns="0" lIns="0" spcFirstLastPara="1" rIns="0" wrap="square" tIns="0">
            <a:spAutoFit/>
          </a:bodyPr>
          <a:lstStyle/>
          <a:p>
            <a:pPr indent="0" lvl="0" marL="0" marR="0" rtl="0" algn="ctr">
              <a:lnSpc>
                <a:spcPct val="95001"/>
              </a:lnSpc>
              <a:spcBef>
                <a:spcPts val="0"/>
              </a:spcBef>
              <a:spcAft>
                <a:spcPts val="0"/>
              </a:spcAft>
              <a:buNone/>
            </a:pPr>
            <a:r>
              <a:rPr i="0" lang="en-US" sz="8000" u="none" cap="none" strike="noStrike">
                <a:solidFill>
                  <a:srgbClr val="000000"/>
                </a:solidFill>
                <a:latin typeface="Times New Roman"/>
                <a:ea typeface="Times New Roman"/>
                <a:cs typeface="Times New Roman"/>
                <a:sym typeface="Times New Roman"/>
              </a:rPr>
              <a:t>Learning Objectives </a:t>
            </a:r>
            <a:endParaRPr i="0" sz="8000" u="none" cap="none" strike="noStrike">
              <a:solidFill>
                <a:srgbClr val="000000"/>
              </a:solidFill>
              <a:latin typeface="Times New Roman"/>
              <a:ea typeface="Times New Roman"/>
              <a:cs typeface="Times New Roman"/>
              <a:sym typeface="Times New Roman"/>
            </a:endParaRPr>
          </a:p>
        </p:txBody>
      </p:sp>
      <p:sp>
        <p:nvSpPr>
          <p:cNvPr id="104" name="Google Shape;104;p2"/>
          <p:cNvSpPr/>
          <p:nvPr/>
        </p:nvSpPr>
        <p:spPr>
          <a:xfrm>
            <a:off x="7173395" y="2445123"/>
            <a:ext cx="2993707" cy="183365"/>
          </a:xfrm>
          <a:custGeom>
            <a:rect b="b" l="l" r="r" t="t"/>
            <a:pathLst>
              <a:path extrusionOk="0" h="183365" w="2993707">
                <a:moveTo>
                  <a:pt x="0" y="0"/>
                </a:moveTo>
                <a:lnTo>
                  <a:pt x="2993707" y="0"/>
                </a:lnTo>
                <a:lnTo>
                  <a:pt x="2993707" y="183365"/>
                </a:lnTo>
                <a:lnTo>
                  <a:pt x="0" y="183365"/>
                </a:lnTo>
                <a:lnTo>
                  <a:pt x="0" y="0"/>
                </a:lnTo>
                <a:close/>
              </a:path>
            </a:pathLst>
          </a:custGeom>
          <a:blipFill rotWithShape="1">
            <a:blip r:embed="rId5">
              <a:alphaModFix/>
            </a:blip>
            <a:stretch>
              <a:fillRect b="0" l="0" r="0" t="0"/>
            </a:stretch>
          </a:blipFill>
          <a:ln>
            <a:noFill/>
          </a:ln>
        </p:spPr>
      </p:sp>
      <p:pic>
        <p:nvPicPr>
          <p:cNvPr id="105" name="Google Shape;105;p2"/>
          <p:cNvPicPr preferRelativeResize="0"/>
          <p:nvPr/>
        </p:nvPicPr>
        <p:blipFill>
          <a:blip r:embed="rId6">
            <a:alphaModFix/>
          </a:blip>
          <a:stretch>
            <a:fillRect/>
          </a:stretch>
        </p:blipFill>
        <p:spPr>
          <a:xfrm>
            <a:off x="10841950" y="3109325"/>
            <a:ext cx="5829300" cy="5829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678"/>
        </a:solidFill>
      </p:bgPr>
    </p:bg>
    <p:spTree>
      <p:nvGrpSpPr>
        <p:cNvPr id="109" name="Shape 109"/>
        <p:cNvGrpSpPr/>
        <p:nvPr/>
      </p:nvGrpSpPr>
      <p:grpSpPr>
        <a:xfrm>
          <a:off x="0" y="0"/>
          <a:ext cx="0" cy="0"/>
          <a:chOff x="0" y="0"/>
          <a:chExt cx="0" cy="0"/>
        </a:xfrm>
      </p:grpSpPr>
      <p:grpSp>
        <p:nvGrpSpPr>
          <p:cNvPr id="110" name="Google Shape;110;p3"/>
          <p:cNvGrpSpPr/>
          <p:nvPr/>
        </p:nvGrpSpPr>
        <p:grpSpPr>
          <a:xfrm>
            <a:off x="0" y="6818226"/>
            <a:ext cx="18288000" cy="3468774"/>
            <a:chOff x="0" y="-38100"/>
            <a:chExt cx="4816593" cy="913586"/>
          </a:xfrm>
        </p:grpSpPr>
        <p:sp>
          <p:nvSpPr>
            <p:cNvPr id="111" name="Google Shape;111;p3"/>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6CD0E8"/>
            </a:solidFill>
            <a:ln>
              <a:noFill/>
            </a:ln>
          </p:spPr>
        </p:sp>
        <p:sp>
          <p:nvSpPr>
            <p:cNvPr id="112" name="Google Shape;112;p3"/>
            <p:cNvSpPr txBox="1"/>
            <p:nvPr/>
          </p:nvSpPr>
          <p:spPr>
            <a:xfrm>
              <a:off x="0" y="-38100"/>
              <a:ext cx="4816593" cy="91358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3" name="Google Shape;113;p3"/>
          <p:cNvSpPr/>
          <p:nvPr/>
        </p:nvSpPr>
        <p:spPr>
          <a:xfrm>
            <a:off x="1037044" y="940359"/>
            <a:ext cx="15266406" cy="9448800"/>
          </a:xfrm>
          <a:custGeom>
            <a:rect b="b" l="l" r="r" t="t"/>
            <a:pathLst>
              <a:path extrusionOk="0" h="7863604" w="11869591">
                <a:moveTo>
                  <a:pt x="0" y="0"/>
                </a:moveTo>
                <a:lnTo>
                  <a:pt x="11869591" y="0"/>
                </a:lnTo>
                <a:lnTo>
                  <a:pt x="11869591" y="7863604"/>
                </a:lnTo>
                <a:lnTo>
                  <a:pt x="0" y="7863604"/>
                </a:lnTo>
                <a:lnTo>
                  <a:pt x="0" y="0"/>
                </a:lnTo>
                <a:close/>
              </a:path>
            </a:pathLst>
          </a:custGeom>
          <a:blipFill rotWithShape="1">
            <a:blip r:embed="rId3">
              <a:alphaModFix amt="31000"/>
            </a:blip>
            <a:stretch>
              <a:fillRect b="0" l="0" r="0" t="0"/>
            </a:stretch>
          </a:blipFill>
          <a:ln>
            <a:noFill/>
          </a:ln>
        </p:spPr>
      </p:sp>
      <p:sp>
        <p:nvSpPr>
          <p:cNvPr id="114" name="Google Shape;114;p3"/>
          <p:cNvSpPr/>
          <p:nvPr/>
        </p:nvSpPr>
        <p:spPr>
          <a:xfrm>
            <a:off x="380475" y="213675"/>
            <a:ext cx="17062537" cy="9967118"/>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4">
              <a:alphaModFix/>
            </a:blip>
            <a:stretch>
              <a:fillRect b="0" l="0" r="0" t="0"/>
            </a:stretch>
          </a:blipFill>
          <a:ln>
            <a:noFill/>
          </a:ln>
        </p:spPr>
      </p:sp>
      <p:sp>
        <p:nvSpPr>
          <p:cNvPr id="115" name="Google Shape;115;p3"/>
          <p:cNvSpPr txBox="1"/>
          <p:nvPr/>
        </p:nvSpPr>
        <p:spPr>
          <a:xfrm>
            <a:off x="1365400" y="954925"/>
            <a:ext cx="13435800" cy="2247300"/>
          </a:xfrm>
          <a:prstGeom prst="rect">
            <a:avLst/>
          </a:prstGeom>
          <a:noFill/>
          <a:ln>
            <a:noFill/>
          </a:ln>
        </p:spPr>
        <p:txBody>
          <a:bodyPr anchorCtr="0" anchor="t" bIns="0" lIns="0" spcFirstLastPara="1" rIns="0" wrap="square" tIns="0">
            <a:spAutoFit/>
          </a:bodyPr>
          <a:lstStyle/>
          <a:p>
            <a:pPr indent="-444500" lvl="0" marL="457200" marR="0" rtl="0" algn="l">
              <a:spcBef>
                <a:spcPts val="0"/>
              </a:spcBef>
              <a:spcAft>
                <a:spcPts val="0"/>
              </a:spcAft>
              <a:buClr>
                <a:srgbClr val="000000"/>
              </a:buClr>
              <a:buSzPts val="3400"/>
              <a:buFont typeface="Times New Roman"/>
              <a:buChar char="❖"/>
            </a:pPr>
            <a:r>
              <a:rPr b="1" i="0" lang="en-US" sz="3400" u="none" cap="none" strike="noStrike">
                <a:solidFill>
                  <a:srgbClr val="000000"/>
                </a:solidFill>
                <a:latin typeface="Times New Roman"/>
                <a:ea typeface="Times New Roman"/>
                <a:cs typeface="Times New Roman"/>
                <a:sym typeface="Times New Roman"/>
              </a:rPr>
              <a:t>When you are asked to report experiences, you normally write in an informal style. Such reports should consist of:</a:t>
            </a:r>
            <a:endParaRPr b="1" i="0" sz="3400" u="none" cap="none" strike="noStrike">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900"/>
          </a:p>
          <a:p>
            <a:pPr indent="0" lvl="0" marL="0" marR="0" rtl="0" algn="l">
              <a:spcBef>
                <a:spcPts val="0"/>
              </a:spcBef>
              <a:spcAft>
                <a:spcPts val="0"/>
              </a:spcAft>
              <a:buNone/>
            </a:pPr>
            <a:r>
              <a:t/>
            </a:r>
            <a:endParaRPr sz="3900"/>
          </a:p>
        </p:txBody>
      </p:sp>
      <p:sp>
        <p:nvSpPr>
          <p:cNvPr id="116" name="Google Shape;116;p3"/>
          <p:cNvSpPr txBox="1"/>
          <p:nvPr/>
        </p:nvSpPr>
        <p:spPr>
          <a:xfrm>
            <a:off x="1061575" y="3039324"/>
            <a:ext cx="15876900" cy="6957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lang="en-US" sz="3200">
                <a:solidFill>
                  <a:srgbClr val="000000"/>
                </a:solidFill>
                <a:latin typeface="Times New Roman"/>
                <a:ea typeface="Times New Roman"/>
                <a:cs typeface="Times New Roman"/>
                <a:sym typeface="Times New Roman"/>
              </a:rPr>
              <a:t>a) </a:t>
            </a:r>
            <a:r>
              <a:rPr b="1" lang="en-US" sz="3200">
                <a:latin typeface="Times New Roman"/>
                <a:ea typeface="Times New Roman"/>
                <a:cs typeface="Times New Roman"/>
                <a:sym typeface="Times New Roman"/>
              </a:rPr>
              <a:t>I</a:t>
            </a:r>
            <a:r>
              <a:rPr b="1" lang="en-US" sz="3200">
                <a:solidFill>
                  <a:srgbClr val="000000"/>
                </a:solidFill>
                <a:latin typeface="Times New Roman"/>
                <a:ea typeface="Times New Roman"/>
                <a:cs typeface="Times New Roman"/>
                <a:sym typeface="Times New Roman"/>
              </a:rPr>
              <a:t>ntroduction </a:t>
            </a:r>
            <a:r>
              <a:rPr lang="en-US" sz="3200">
                <a:solidFill>
                  <a:srgbClr val="000000"/>
                </a:solidFill>
                <a:latin typeface="Times New Roman"/>
                <a:ea typeface="Times New Roman"/>
                <a:cs typeface="Times New Roman"/>
                <a:sym typeface="Times New Roman"/>
              </a:rPr>
              <a:t>in which you </a:t>
            </a:r>
            <a:r>
              <a:rPr lang="en-US" sz="3200">
                <a:solidFill>
                  <a:srgbClr val="FF0000"/>
                </a:solidFill>
                <a:latin typeface="Times New Roman"/>
                <a:ea typeface="Times New Roman"/>
                <a:cs typeface="Times New Roman"/>
                <a:sym typeface="Times New Roman"/>
              </a:rPr>
              <a:t>state the topic of your report</a:t>
            </a:r>
            <a:r>
              <a:rPr lang="en-US" sz="3200">
                <a:solidFill>
                  <a:srgbClr val="000000"/>
                </a:solidFill>
                <a:latin typeface="Times New Roman"/>
                <a:ea typeface="Times New Roman"/>
                <a:cs typeface="Times New Roman"/>
                <a:sym typeface="Times New Roman"/>
              </a:rPr>
              <a:t>, </a:t>
            </a:r>
            <a:r>
              <a:rPr lang="en-US" sz="3200">
                <a:solidFill>
                  <a:srgbClr val="000000"/>
                </a:solidFill>
                <a:highlight>
                  <a:srgbClr val="EAD1DC"/>
                </a:highlight>
                <a:latin typeface="Times New Roman"/>
                <a:ea typeface="Times New Roman"/>
                <a:cs typeface="Times New Roman"/>
                <a:sym typeface="Times New Roman"/>
              </a:rPr>
              <a:t>giving information about the event- what the experience was, </a:t>
            </a:r>
            <a:r>
              <a:rPr lang="en-US" sz="3200">
                <a:highlight>
                  <a:srgbClr val="EAD1DC"/>
                </a:highlight>
                <a:latin typeface="Times New Roman"/>
                <a:ea typeface="Times New Roman"/>
                <a:cs typeface="Times New Roman"/>
                <a:sym typeface="Times New Roman"/>
              </a:rPr>
              <a:t>where and when it took place </a:t>
            </a:r>
            <a:r>
              <a:rPr lang="en-US" sz="3200">
                <a:solidFill>
                  <a:srgbClr val="000000"/>
                </a:solidFill>
                <a:highlight>
                  <a:srgbClr val="EAD1DC"/>
                </a:highlight>
                <a:latin typeface="Times New Roman"/>
                <a:ea typeface="Times New Roman"/>
                <a:cs typeface="Times New Roman"/>
                <a:sym typeface="Times New Roman"/>
              </a:rPr>
              <a:t>and </a:t>
            </a:r>
            <a:r>
              <a:rPr lang="en-US" sz="3200">
                <a:highlight>
                  <a:srgbClr val="EAD1DC"/>
                </a:highlight>
                <a:latin typeface="Times New Roman"/>
                <a:ea typeface="Times New Roman"/>
                <a:cs typeface="Times New Roman"/>
                <a:sym typeface="Times New Roman"/>
              </a:rPr>
              <a:t>who was</a:t>
            </a:r>
            <a:r>
              <a:rPr lang="en-US" sz="3200">
                <a:solidFill>
                  <a:srgbClr val="000000"/>
                </a:solidFill>
                <a:highlight>
                  <a:srgbClr val="EAD1DC"/>
                </a:highlight>
                <a:latin typeface="Times New Roman"/>
                <a:ea typeface="Times New Roman"/>
                <a:cs typeface="Times New Roman"/>
                <a:sym typeface="Times New Roman"/>
              </a:rPr>
              <a:t> involved</a:t>
            </a:r>
            <a:r>
              <a:rPr lang="en-US" sz="3200">
                <a:highlight>
                  <a:srgbClr val="EAD1DC"/>
                </a:highlight>
                <a:latin typeface="Times New Roman"/>
                <a:ea typeface="Times New Roman"/>
                <a:cs typeface="Times New Roman"/>
                <a:sym typeface="Times New Roman"/>
              </a:rPr>
              <a:t>.</a:t>
            </a:r>
            <a:endParaRPr sz="3200">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lang="en-US" sz="3200">
                <a:latin typeface="Times New Roman"/>
                <a:ea typeface="Times New Roman"/>
                <a:cs typeface="Times New Roman"/>
                <a:sym typeface="Times New Roman"/>
              </a:rPr>
              <a:t>It can set the scene by answering the “</a:t>
            </a:r>
            <a:r>
              <a:rPr b="1" lang="en-US" sz="3200">
                <a:solidFill>
                  <a:srgbClr val="1C4587"/>
                </a:solidFill>
                <a:latin typeface="Arial Narrow"/>
                <a:ea typeface="Arial Narrow"/>
                <a:cs typeface="Arial Narrow"/>
                <a:sym typeface="Arial Narrow"/>
              </a:rPr>
              <a:t>5Ws and 1H” — Who, What, When, Where, Why, and How. </a:t>
            </a:r>
            <a:endParaRPr b="1" sz="3200">
              <a:solidFill>
                <a:srgbClr val="1C4587"/>
              </a:solidFill>
              <a:latin typeface="Arial Narrow"/>
              <a:ea typeface="Arial Narrow"/>
              <a:cs typeface="Arial Narrow"/>
              <a:sym typeface="Arial Narrow"/>
            </a:endParaRPr>
          </a:p>
          <a:p>
            <a:pPr indent="0" lvl="0" marL="0" marR="0" rtl="0" algn="l">
              <a:lnSpc>
                <a:spcPct val="150000"/>
              </a:lnSpc>
              <a:spcBef>
                <a:spcPts val="0"/>
              </a:spcBef>
              <a:spcAft>
                <a:spcPts val="0"/>
              </a:spcAft>
              <a:buNone/>
            </a:pPr>
            <a:r>
              <a:t/>
            </a:r>
            <a:endParaRPr b="1" sz="2000">
              <a:solidFill>
                <a:srgbClr val="1C4587"/>
              </a:solidFill>
              <a:latin typeface="Arial Narrow"/>
              <a:ea typeface="Arial Narrow"/>
              <a:cs typeface="Arial Narrow"/>
              <a:sym typeface="Arial Narrow"/>
            </a:endParaRPr>
          </a:p>
          <a:p>
            <a:pPr indent="0" lvl="0" marL="0" marR="0" rtl="0" algn="l">
              <a:lnSpc>
                <a:spcPct val="150000"/>
              </a:lnSpc>
              <a:spcBef>
                <a:spcPts val="0"/>
              </a:spcBef>
              <a:spcAft>
                <a:spcPts val="0"/>
              </a:spcAft>
              <a:buNone/>
            </a:pPr>
            <a:r>
              <a:t/>
            </a:r>
            <a:endParaRPr sz="800">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b="1" lang="en-US" sz="3200">
                <a:solidFill>
                  <a:srgbClr val="000000"/>
                </a:solidFill>
                <a:latin typeface="Times New Roman"/>
                <a:ea typeface="Times New Roman"/>
                <a:cs typeface="Times New Roman"/>
                <a:sym typeface="Times New Roman"/>
              </a:rPr>
              <a:t>b)</a:t>
            </a:r>
            <a:r>
              <a:rPr b="1" lang="en-US" sz="3200">
                <a:latin typeface="Times New Roman"/>
                <a:ea typeface="Times New Roman"/>
                <a:cs typeface="Times New Roman"/>
                <a:sym typeface="Times New Roman"/>
              </a:rPr>
              <a:t> M</a:t>
            </a:r>
            <a:r>
              <a:rPr b="1" lang="en-US" sz="3200">
                <a:solidFill>
                  <a:srgbClr val="000000"/>
                </a:solidFill>
                <a:latin typeface="Times New Roman"/>
                <a:ea typeface="Times New Roman"/>
                <a:cs typeface="Times New Roman"/>
                <a:sym typeface="Times New Roman"/>
              </a:rPr>
              <a:t>ain body parag</a:t>
            </a:r>
            <a:r>
              <a:rPr b="1" lang="en-US" sz="3200">
                <a:latin typeface="Times New Roman"/>
                <a:ea typeface="Times New Roman"/>
                <a:cs typeface="Times New Roman"/>
                <a:sym typeface="Times New Roman"/>
              </a:rPr>
              <a:t>raphs</a:t>
            </a:r>
            <a:r>
              <a:rPr b="1" lang="en-US" sz="3200">
                <a:solidFill>
                  <a:srgbClr val="000000"/>
                </a:solidFill>
                <a:latin typeface="Times New Roman"/>
                <a:ea typeface="Times New Roman"/>
                <a:cs typeface="Times New Roman"/>
                <a:sym typeface="Times New Roman"/>
              </a:rPr>
              <a:t> </a:t>
            </a:r>
            <a:r>
              <a:rPr lang="en-US" sz="3200">
                <a:solidFill>
                  <a:srgbClr val="000000"/>
                </a:solidFill>
                <a:latin typeface="Times New Roman"/>
                <a:ea typeface="Times New Roman"/>
                <a:cs typeface="Times New Roman"/>
                <a:sym typeface="Times New Roman"/>
              </a:rPr>
              <a:t>in which all information </a:t>
            </a:r>
            <a:r>
              <a:rPr b="1" lang="en-US" sz="3200">
                <a:solidFill>
                  <a:srgbClr val="000000"/>
                </a:solidFill>
                <a:highlight>
                  <a:srgbClr val="FFE599"/>
                </a:highlight>
                <a:latin typeface="Times New Roman"/>
                <a:ea typeface="Times New Roman"/>
                <a:cs typeface="Times New Roman"/>
                <a:sym typeface="Times New Roman"/>
              </a:rPr>
              <a:t>(events)</a:t>
            </a:r>
            <a:r>
              <a:rPr lang="en-US" sz="3200">
                <a:solidFill>
                  <a:srgbClr val="000000"/>
                </a:solidFill>
                <a:latin typeface="Times New Roman"/>
                <a:ea typeface="Times New Roman"/>
                <a:cs typeface="Times New Roman"/>
                <a:sym typeface="Times New Roman"/>
              </a:rPr>
              <a:t> is presented in </a:t>
            </a:r>
            <a:r>
              <a:rPr lang="en-US" sz="3200">
                <a:solidFill>
                  <a:srgbClr val="FF0000"/>
                </a:solidFill>
                <a:latin typeface="Times New Roman"/>
                <a:ea typeface="Times New Roman"/>
                <a:cs typeface="Times New Roman"/>
                <a:sym typeface="Times New Roman"/>
              </a:rPr>
              <a:t>chronological order </a:t>
            </a:r>
            <a:r>
              <a:rPr lang="en-US" sz="3200">
                <a:solidFill>
                  <a:srgbClr val="000000"/>
                </a:solidFill>
                <a:latin typeface="Times New Roman"/>
                <a:ea typeface="Times New Roman"/>
                <a:cs typeface="Times New Roman"/>
                <a:sym typeface="Times New Roman"/>
              </a:rPr>
              <a:t>in various sections (these sections can be indicated by </a:t>
            </a:r>
            <a:r>
              <a:rPr lang="en-US" sz="3200">
                <a:solidFill>
                  <a:srgbClr val="FF0000"/>
                </a:solidFill>
                <a:latin typeface="Times New Roman"/>
                <a:ea typeface="Times New Roman"/>
                <a:cs typeface="Times New Roman"/>
                <a:sym typeface="Times New Roman"/>
              </a:rPr>
              <a:t>using subheadings). </a:t>
            </a:r>
            <a:endParaRPr sz="3200">
              <a:solidFill>
                <a:srgbClr val="FF0000"/>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t/>
            </a:r>
            <a:endParaRPr sz="2000">
              <a:solidFill>
                <a:srgbClr val="FF0000"/>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t/>
            </a:r>
            <a:endParaRPr sz="800">
              <a:solidFill>
                <a:srgbClr val="FF0000"/>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b="1" lang="en-US" sz="3200">
                <a:solidFill>
                  <a:srgbClr val="000000"/>
                </a:solidFill>
                <a:latin typeface="Times New Roman"/>
                <a:ea typeface="Times New Roman"/>
                <a:cs typeface="Times New Roman"/>
                <a:sym typeface="Times New Roman"/>
              </a:rPr>
              <a:t>c) </a:t>
            </a:r>
            <a:r>
              <a:rPr b="1" lang="en-US" sz="3200">
                <a:latin typeface="Times New Roman"/>
                <a:ea typeface="Times New Roman"/>
                <a:cs typeface="Times New Roman"/>
                <a:sym typeface="Times New Roman"/>
              </a:rPr>
              <a:t>C</a:t>
            </a:r>
            <a:r>
              <a:rPr b="1" lang="en-US" sz="3200">
                <a:solidFill>
                  <a:srgbClr val="000000"/>
                </a:solidFill>
                <a:latin typeface="Times New Roman"/>
                <a:ea typeface="Times New Roman"/>
                <a:cs typeface="Times New Roman"/>
                <a:sym typeface="Times New Roman"/>
              </a:rPr>
              <a:t>onclusion </a:t>
            </a:r>
            <a:r>
              <a:rPr lang="en-US" sz="3200">
                <a:solidFill>
                  <a:srgbClr val="000000"/>
                </a:solidFill>
                <a:latin typeface="Times New Roman"/>
                <a:ea typeface="Times New Roman"/>
                <a:cs typeface="Times New Roman"/>
                <a:sym typeface="Times New Roman"/>
              </a:rPr>
              <a:t>in which you </a:t>
            </a:r>
            <a:r>
              <a:rPr lang="en-US" sz="3200" u="sng">
                <a:solidFill>
                  <a:srgbClr val="000000"/>
                </a:solidFill>
                <a:latin typeface="Times New Roman"/>
                <a:ea typeface="Times New Roman"/>
                <a:cs typeface="Times New Roman"/>
                <a:sym typeface="Times New Roman"/>
              </a:rPr>
              <a:t>summarise your points</a:t>
            </a:r>
            <a:r>
              <a:rPr lang="en-US" sz="3200">
                <a:solidFill>
                  <a:srgbClr val="000000"/>
                </a:solidFill>
                <a:latin typeface="Times New Roman"/>
                <a:ea typeface="Times New Roman"/>
                <a:cs typeface="Times New Roman"/>
                <a:sym typeface="Times New Roman"/>
              </a:rPr>
              <a:t> and </a:t>
            </a:r>
            <a:r>
              <a:rPr lang="en-US" sz="3200" u="sng">
                <a:solidFill>
                  <a:srgbClr val="000000"/>
                </a:solidFill>
                <a:latin typeface="Times New Roman"/>
                <a:ea typeface="Times New Roman"/>
                <a:cs typeface="Times New Roman"/>
                <a:sym typeface="Times New Roman"/>
              </a:rPr>
              <a:t>refer to your feelings, moods or consequences.</a:t>
            </a:r>
            <a:endParaRPr sz="3200" u="sng">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t/>
            </a:r>
            <a:endParaRPr i="1" sz="3200">
              <a:solidFill>
                <a:srgbClr val="000000"/>
              </a:solidFill>
              <a:latin typeface="Times New Roman"/>
              <a:ea typeface="Times New Roman"/>
              <a:cs typeface="Times New Roman"/>
              <a:sym typeface="Times New Roman"/>
            </a:endParaRPr>
          </a:p>
        </p:txBody>
      </p:sp>
      <p:pic>
        <p:nvPicPr>
          <p:cNvPr id="117" name="Google Shape;117;p3"/>
          <p:cNvPicPr preferRelativeResize="0"/>
          <p:nvPr/>
        </p:nvPicPr>
        <p:blipFill rotWithShape="1">
          <a:blip r:embed="rId5">
            <a:alphaModFix/>
          </a:blip>
          <a:srcRect b="0" l="6967" r="6907" t="0"/>
          <a:stretch/>
        </p:blipFill>
        <p:spPr>
          <a:xfrm>
            <a:off x="14824686" y="23486"/>
            <a:ext cx="3358400" cy="26016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678"/>
        </a:solidFill>
      </p:bgPr>
    </p:bg>
    <p:spTree>
      <p:nvGrpSpPr>
        <p:cNvPr id="121" name="Shape 121"/>
        <p:cNvGrpSpPr/>
        <p:nvPr/>
      </p:nvGrpSpPr>
      <p:grpSpPr>
        <a:xfrm>
          <a:off x="0" y="0"/>
          <a:ext cx="0" cy="0"/>
          <a:chOff x="0" y="0"/>
          <a:chExt cx="0" cy="0"/>
        </a:xfrm>
      </p:grpSpPr>
      <p:grpSp>
        <p:nvGrpSpPr>
          <p:cNvPr id="122" name="Google Shape;122;p4"/>
          <p:cNvGrpSpPr/>
          <p:nvPr/>
        </p:nvGrpSpPr>
        <p:grpSpPr>
          <a:xfrm>
            <a:off x="0" y="6818226"/>
            <a:ext cx="18288000" cy="3468774"/>
            <a:chOff x="0" y="-38100"/>
            <a:chExt cx="4816593" cy="913586"/>
          </a:xfrm>
        </p:grpSpPr>
        <p:sp>
          <p:nvSpPr>
            <p:cNvPr id="123" name="Google Shape;123;p4"/>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6CD0E8"/>
            </a:solidFill>
            <a:ln>
              <a:noFill/>
            </a:ln>
          </p:spPr>
        </p:sp>
        <p:sp>
          <p:nvSpPr>
            <p:cNvPr id="124" name="Google Shape;124;p4"/>
            <p:cNvSpPr txBox="1"/>
            <p:nvPr/>
          </p:nvSpPr>
          <p:spPr>
            <a:xfrm>
              <a:off x="0" y="-38100"/>
              <a:ext cx="4816593" cy="91358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5" name="Google Shape;125;p4"/>
          <p:cNvSpPr/>
          <p:nvPr/>
        </p:nvSpPr>
        <p:spPr>
          <a:xfrm>
            <a:off x="1037044" y="940359"/>
            <a:ext cx="15266406" cy="9448800"/>
          </a:xfrm>
          <a:custGeom>
            <a:rect b="b" l="l" r="r" t="t"/>
            <a:pathLst>
              <a:path extrusionOk="0" h="7863604" w="11869591">
                <a:moveTo>
                  <a:pt x="0" y="0"/>
                </a:moveTo>
                <a:lnTo>
                  <a:pt x="11869591" y="0"/>
                </a:lnTo>
                <a:lnTo>
                  <a:pt x="11869591" y="7863604"/>
                </a:lnTo>
                <a:lnTo>
                  <a:pt x="0" y="7863604"/>
                </a:lnTo>
                <a:lnTo>
                  <a:pt x="0" y="0"/>
                </a:lnTo>
                <a:close/>
              </a:path>
            </a:pathLst>
          </a:custGeom>
          <a:blipFill rotWithShape="1">
            <a:blip r:embed="rId3">
              <a:alphaModFix amt="31000"/>
            </a:blip>
            <a:stretch>
              <a:fillRect b="0" l="0" r="0" t="0"/>
            </a:stretch>
          </a:blipFill>
          <a:ln>
            <a:noFill/>
          </a:ln>
        </p:spPr>
      </p:sp>
      <p:sp>
        <p:nvSpPr>
          <p:cNvPr id="126" name="Google Shape;126;p4"/>
          <p:cNvSpPr/>
          <p:nvPr/>
        </p:nvSpPr>
        <p:spPr>
          <a:xfrm>
            <a:off x="1356722" y="713036"/>
            <a:ext cx="15266406" cy="9448800"/>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4">
              <a:alphaModFix/>
            </a:blip>
            <a:stretch>
              <a:fillRect b="0" l="0" r="0" t="0"/>
            </a:stretch>
          </a:blipFill>
          <a:ln>
            <a:noFill/>
          </a:ln>
        </p:spPr>
      </p:sp>
      <p:sp>
        <p:nvSpPr>
          <p:cNvPr id="127" name="Google Shape;127;p4"/>
          <p:cNvSpPr txBox="1"/>
          <p:nvPr/>
        </p:nvSpPr>
        <p:spPr>
          <a:xfrm>
            <a:off x="1849584" y="1260246"/>
            <a:ext cx="14609700" cy="615600"/>
          </a:xfrm>
          <a:prstGeom prst="rect">
            <a:avLst/>
          </a:prstGeom>
          <a:noFill/>
          <a:ln>
            <a:noFill/>
          </a:ln>
        </p:spPr>
        <p:txBody>
          <a:bodyPr anchorCtr="0" anchor="t" bIns="0" lIns="0" spcFirstLastPara="1" rIns="0" wrap="square" tIns="0">
            <a:spAutoFit/>
          </a:bodyPr>
          <a:lstStyle/>
          <a:p>
            <a:pPr indent="0" lvl="0" marL="0" marR="0" rtl="0" algn="l">
              <a:lnSpc>
                <a:spcPct val="262275"/>
              </a:lnSpc>
              <a:spcBef>
                <a:spcPts val="0"/>
              </a:spcBef>
              <a:spcAft>
                <a:spcPts val="0"/>
              </a:spcAft>
              <a:buNone/>
            </a:pPr>
            <a:r>
              <a:rPr b="1" lang="en-US" sz="4000" u="sng">
                <a:solidFill>
                  <a:srgbClr val="000000"/>
                </a:solidFill>
                <a:latin typeface="Times New Roman"/>
                <a:ea typeface="Times New Roman"/>
                <a:cs typeface="Times New Roman"/>
                <a:sym typeface="Times New Roman"/>
              </a:rPr>
              <a:t>Points to consider</a:t>
            </a:r>
            <a:r>
              <a:rPr b="1" lang="en-US" sz="4000" u="sng">
                <a:latin typeface="Times New Roman"/>
                <a:ea typeface="Times New Roman"/>
                <a:cs typeface="Times New Roman"/>
                <a:sym typeface="Times New Roman"/>
              </a:rPr>
              <a:t>:</a:t>
            </a:r>
            <a:endParaRPr b="1" sz="4000" u="sng">
              <a:solidFill>
                <a:srgbClr val="000000"/>
              </a:solidFill>
              <a:latin typeface="Times New Roman"/>
              <a:ea typeface="Times New Roman"/>
              <a:cs typeface="Times New Roman"/>
              <a:sym typeface="Times New Roman"/>
            </a:endParaRPr>
          </a:p>
        </p:txBody>
      </p:sp>
      <p:sp>
        <p:nvSpPr>
          <p:cNvPr id="128" name="Google Shape;128;p4"/>
          <p:cNvSpPr txBox="1"/>
          <p:nvPr/>
        </p:nvSpPr>
        <p:spPr>
          <a:xfrm>
            <a:off x="2011100" y="2551825"/>
            <a:ext cx="14292300" cy="7514100"/>
          </a:xfrm>
          <a:prstGeom prst="rect">
            <a:avLst/>
          </a:prstGeom>
          <a:noFill/>
          <a:ln>
            <a:noFill/>
          </a:ln>
        </p:spPr>
        <p:txBody>
          <a:bodyPr anchorCtr="0" anchor="t" bIns="0" lIns="0" spcFirstLastPara="1" rIns="0" wrap="square" tIns="0">
            <a:spAutoFit/>
          </a:bodyPr>
          <a:lstStyle/>
          <a:p>
            <a:pPr indent="0" lvl="0" marL="0" marR="0" rtl="0" algn="l">
              <a:lnSpc>
                <a:spcPct val="213531"/>
              </a:lnSpc>
              <a:spcBef>
                <a:spcPts val="0"/>
              </a:spcBef>
              <a:spcAft>
                <a:spcPts val="0"/>
              </a:spcAft>
              <a:buNone/>
            </a:pPr>
            <a:r>
              <a:rPr lang="en-US" sz="3100">
                <a:solidFill>
                  <a:srgbClr val="A64D79"/>
                </a:solidFill>
                <a:latin typeface="Times New Roman"/>
                <a:ea typeface="Times New Roman"/>
                <a:cs typeface="Times New Roman"/>
                <a:sym typeface="Times New Roman"/>
              </a:rPr>
              <a:t>1)  Before starting your report, think of </a:t>
            </a:r>
            <a:r>
              <a:rPr b="1" lang="en-US" sz="3100">
                <a:solidFill>
                  <a:srgbClr val="A64D79"/>
                </a:solidFill>
                <a:latin typeface="Times New Roman"/>
                <a:ea typeface="Times New Roman"/>
                <a:cs typeface="Times New Roman"/>
                <a:sym typeface="Times New Roman"/>
              </a:rPr>
              <a:t>who</a:t>
            </a:r>
            <a:r>
              <a:rPr lang="en-US" sz="3100">
                <a:solidFill>
                  <a:srgbClr val="A64D79"/>
                </a:solidFill>
                <a:latin typeface="Times New Roman"/>
                <a:ea typeface="Times New Roman"/>
                <a:cs typeface="Times New Roman"/>
                <a:sym typeface="Times New Roman"/>
              </a:rPr>
              <a:t> you are supposed to be and </a:t>
            </a:r>
            <a:r>
              <a:rPr b="1" lang="en-US" sz="3100">
                <a:solidFill>
                  <a:srgbClr val="A64D79"/>
                </a:solidFill>
                <a:latin typeface="Times New Roman"/>
                <a:ea typeface="Times New Roman"/>
                <a:cs typeface="Times New Roman"/>
                <a:sym typeface="Times New Roman"/>
              </a:rPr>
              <a:t>who</a:t>
            </a:r>
            <a:r>
              <a:rPr lang="en-US" sz="3100">
                <a:solidFill>
                  <a:srgbClr val="A64D79"/>
                </a:solidFill>
                <a:latin typeface="Times New Roman"/>
                <a:ea typeface="Times New Roman"/>
                <a:cs typeface="Times New Roman"/>
                <a:sym typeface="Times New Roman"/>
              </a:rPr>
              <a:t> the report is addressed to. </a:t>
            </a:r>
            <a:r>
              <a:rPr i="1" lang="en-US" sz="3100" u="sng">
                <a:solidFill>
                  <a:srgbClr val="A64D79"/>
                </a:solidFill>
                <a:latin typeface="Times New Roman"/>
                <a:ea typeface="Times New Roman"/>
                <a:cs typeface="Times New Roman"/>
                <a:sym typeface="Times New Roman"/>
              </a:rPr>
              <a:t>This will help you decide on the style of the report.</a:t>
            </a:r>
            <a:endParaRPr i="1" sz="1300" u="sng">
              <a:solidFill>
                <a:srgbClr val="A64D79"/>
              </a:solidFill>
              <a:latin typeface="Times New Roman"/>
              <a:ea typeface="Times New Roman"/>
              <a:cs typeface="Times New Roman"/>
              <a:sym typeface="Times New Roman"/>
            </a:endParaRPr>
          </a:p>
          <a:p>
            <a:pPr indent="0" lvl="0" marL="0" marR="0" rtl="0" algn="l">
              <a:lnSpc>
                <a:spcPct val="213531"/>
              </a:lnSpc>
              <a:spcBef>
                <a:spcPts val="0"/>
              </a:spcBef>
              <a:spcAft>
                <a:spcPts val="0"/>
              </a:spcAft>
              <a:buNone/>
            </a:pPr>
            <a:r>
              <a:rPr lang="en-US" sz="3100">
                <a:solidFill>
                  <a:srgbClr val="A64D79"/>
                </a:solidFill>
                <a:latin typeface="Times New Roman"/>
                <a:ea typeface="Times New Roman"/>
                <a:cs typeface="Times New Roman"/>
                <a:sym typeface="Times New Roman"/>
              </a:rPr>
              <a:t>2) </a:t>
            </a:r>
            <a:r>
              <a:rPr b="1" lang="en-US" sz="3100">
                <a:solidFill>
                  <a:srgbClr val="A64D79"/>
                </a:solidFill>
                <a:latin typeface="Times New Roman"/>
                <a:ea typeface="Times New Roman"/>
                <a:cs typeface="Times New Roman"/>
                <a:sym typeface="Times New Roman"/>
              </a:rPr>
              <a:t>Decide on the events you will include in your report </a:t>
            </a:r>
            <a:r>
              <a:rPr lang="en-US" sz="3100">
                <a:solidFill>
                  <a:srgbClr val="A64D79"/>
                </a:solidFill>
                <a:latin typeface="Times New Roman"/>
                <a:ea typeface="Times New Roman"/>
                <a:cs typeface="Times New Roman"/>
                <a:sym typeface="Times New Roman"/>
              </a:rPr>
              <a:t>and </a:t>
            </a:r>
            <a:r>
              <a:rPr b="1" lang="en-US" sz="3100">
                <a:solidFill>
                  <a:srgbClr val="A64D79"/>
                </a:solidFill>
                <a:latin typeface="Times New Roman"/>
                <a:ea typeface="Times New Roman"/>
                <a:cs typeface="Times New Roman"/>
                <a:sym typeface="Times New Roman"/>
              </a:rPr>
              <a:t>divide them into paragraphs under </a:t>
            </a:r>
            <a:r>
              <a:rPr b="1" lang="en-US" sz="3100" u="sng">
                <a:solidFill>
                  <a:srgbClr val="A64D79"/>
                </a:solidFill>
                <a:latin typeface="Times New Roman"/>
                <a:ea typeface="Times New Roman"/>
                <a:cs typeface="Times New Roman"/>
                <a:sym typeface="Times New Roman"/>
              </a:rPr>
              <a:t>suitable sub-headings</a:t>
            </a:r>
            <a:r>
              <a:rPr lang="en-US" sz="3100">
                <a:solidFill>
                  <a:srgbClr val="A64D79"/>
                </a:solidFill>
                <a:latin typeface="Times New Roman"/>
                <a:ea typeface="Times New Roman"/>
                <a:cs typeface="Times New Roman"/>
                <a:sym typeface="Times New Roman"/>
              </a:rPr>
              <a:t>. </a:t>
            </a:r>
            <a:endParaRPr sz="1300">
              <a:solidFill>
                <a:srgbClr val="A64D79"/>
              </a:solidFill>
              <a:latin typeface="Times New Roman"/>
              <a:ea typeface="Times New Roman"/>
              <a:cs typeface="Times New Roman"/>
              <a:sym typeface="Times New Roman"/>
            </a:endParaRPr>
          </a:p>
          <a:p>
            <a:pPr indent="0" lvl="0" marL="0" marR="0" rtl="0" algn="l">
              <a:lnSpc>
                <a:spcPct val="213531"/>
              </a:lnSpc>
              <a:spcBef>
                <a:spcPts val="0"/>
              </a:spcBef>
              <a:spcAft>
                <a:spcPts val="0"/>
              </a:spcAft>
              <a:buNone/>
            </a:pPr>
            <a:r>
              <a:rPr lang="en-US" sz="3100">
                <a:solidFill>
                  <a:srgbClr val="A64D79"/>
                </a:solidFill>
                <a:latin typeface="Times New Roman"/>
                <a:ea typeface="Times New Roman"/>
                <a:cs typeface="Times New Roman"/>
                <a:sym typeface="Times New Roman"/>
              </a:rPr>
              <a:t>3) </a:t>
            </a:r>
            <a:r>
              <a:rPr lang="en-US" sz="3100" u="sng">
                <a:solidFill>
                  <a:srgbClr val="A64D79"/>
                </a:solidFill>
                <a:latin typeface="Times New Roman"/>
                <a:ea typeface="Times New Roman"/>
                <a:cs typeface="Times New Roman"/>
                <a:sym typeface="Times New Roman"/>
              </a:rPr>
              <a:t>Join your sentences using appropriate linking words or time expressions</a:t>
            </a:r>
            <a:r>
              <a:rPr lang="en-US" sz="3100">
                <a:solidFill>
                  <a:srgbClr val="A64D79"/>
                </a:solidFill>
                <a:latin typeface="Times New Roman"/>
                <a:ea typeface="Times New Roman"/>
                <a:cs typeface="Times New Roman"/>
                <a:sym typeface="Times New Roman"/>
              </a:rPr>
              <a:t>.</a:t>
            </a:r>
            <a:endParaRPr sz="1300">
              <a:solidFill>
                <a:srgbClr val="A64D79"/>
              </a:solidFill>
              <a:latin typeface="Times New Roman"/>
              <a:ea typeface="Times New Roman"/>
              <a:cs typeface="Times New Roman"/>
              <a:sym typeface="Times New Roman"/>
            </a:endParaRPr>
          </a:p>
          <a:p>
            <a:pPr indent="0" lvl="0" marL="0" marR="0" rtl="0" algn="l">
              <a:lnSpc>
                <a:spcPct val="213531"/>
              </a:lnSpc>
              <a:spcBef>
                <a:spcPts val="0"/>
              </a:spcBef>
              <a:spcAft>
                <a:spcPts val="0"/>
              </a:spcAft>
              <a:buNone/>
            </a:pPr>
            <a:r>
              <a:rPr lang="en-US" sz="3100">
                <a:solidFill>
                  <a:srgbClr val="A64D79"/>
                </a:solidFill>
                <a:latin typeface="Times New Roman"/>
                <a:ea typeface="Times New Roman"/>
                <a:cs typeface="Times New Roman"/>
                <a:sym typeface="Times New Roman"/>
              </a:rPr>
              <a:t>4)  </a:t>
            </a:r>
            <a:r>
              <a:rPr b="1" lang="en-US" sz="3100">
                <a:solidFill>
                  <a:srgbClr val="A64D79"/>
                </a:solidFill>
                <a:latin typeface="Times New Roman"/>
                <a:ea typeface="Times New Roman"/>
                <a:cs typeface="Times New Roman"/>
                <a:sym typeface="Times New Roman"/>
              </a:rPr>
              <a:t>Past tenses</a:t>
            </a:r>
            <a:r>
              <a:rPr lang="en-US" sz="3100">
                <a:solidFill>
                  <a:srgbClr val="A64D79"/>
                </a:solidFill>
                <a:latin typeface="Times New Roman"/>
                <a:ea typeface="Times New Roman"/>
                <a:cs typeface="Times New Roman"/>
                <a:sym typeface="Times New Roman"/>
              </a:rPr>
              <a:t> are used in reports of this kind.</a:t>
            </a:r>
            <a:endParaRPr sz="3100">
              <a:solidFill>
                <a:srgbClr val="A64D79"/>
              </a:solidFill>
              <a:latin typeface="Times New Roman"/>
              <a:ea typeface="Times New Roman"/>
              <a:cs typeface="Times New Roman"/>
              <a:sym typeface="Times New Roman"/>
            </a:endParaRPr>
          </a:p>
          <a:p>
            <a:pPr indent="0" lvl="0" marL="0" marR="5421422" rtl="0" algn="l">
              <a:lnSpc>
                <a:spcPct val="100000"/>
              </a:lnSpc>
              <a:spcBef>
                <a:spcPts val="0"/>
              </a:spcBef>
              <a:spcAft>
                <a:spcPts val="0"/>
              </a:spcAft>
              <a:buNone/>
            </a:pPr>
            <a:r>
              <a:rPr lang="en-US" sz="3100">
                <a:solidFill>
                  <a:srgbClr val="A64D79"/>
                </a:solidFill>
                <a:latin typeface="Times New Roman"/>
                <a:ea typeface="Times New Roman"/>
                <a:cs typeface="Times New Roman"/>
                <a:sym typeface="Times New Roman"/>
              </a:rPr>
              <a:t>5) </a:t>
            </a:r>
            <a:r>
              <a:rPr i="1" lang="en-US" sz="2800">
                <a:solidFill>
                  <a:schemeClr val="dk1"/>
                </a:solidFill>
                <a:latin typeface="Times New Roman"/>
                <a:ea typeface="Times New Roman"/>
                <a:cs typeface="Times New Roman"/>
                <a:sym typeface="Times New Roman"/>
              </a:rPr>
              <a:t>This kind of writing can be found in newspapers or magazines in article form, or as part of a letter to a friend.</a:t>
            </a:r>
            <a:endParaRPr sz="2700">
              <a:solidFill>
                <a:srgbClr val="A64D79"/>
              </a:solidFill>
              <a:latin typeface="Times New Roman"/>
              <a:ea typeface="Times New Roman"/>
              <a:cs typeface="Times New Roman"/>
              <a:sym typeface="Times New Roman"/>
            </a:endParaRPr>
          </a:p>
          <a:p>
            <a:pPr indent="0" lvl="0" marL="0" marR="0" rtl="0" algn="l">
              <a:lnSpc>
                <a:spcPct val="213531"/>
              </a:lnSpc>
              <a:spcBef>
                <a:spcPts val="0"/>
              </a:spcBef>
              <a:spcAft>
                <a:spcPts val="0"/>
              </a:spcAft>
              <a:buNone/>
            </a:pPr>
            <a:r>
              <a:t/>
            </a:r>
            <a:endParaRPr b="1" sz="3200">
              <a:solidFill>
                <a:srgbClr val="A64D79"/>
              </a:solidFill>
              <a:latin typeface="Times New Roman"/>
              <a:ea typeface="Times New Roman"/>
              <a:cs typeface="Times New Roman"/>
              <a:sym typeface="Times New Roman"/>
            </a:endParaRPr>
          </a:p>
        </p:txBody>
      </p:sp>
      <p:pic>
        <p:nvPicPr>
          <p:cNvPr id="129" name="Google Shape;129;p4"/>
          <p:cNvPicPr preferRelativeResize="0"/>
          <p:nvPr/>
        </p:nvPicPr>
        <p:blipFill rotWithShape="1">
          <a:blip r:embed="rId5">
            <a:alphaModFix/>
          </a:blip>
          <a:srcRect b="9916" l="0" r="0" t="15300"/>
          <a:stretch/>
        </p:blipFill>
        <p:spPr>
          <a:xfrm>
            <a:off x="10975014" y="7374425"/>
            <a:ext cx="7161371" cy="2677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678"/>
        </a:solidFill>
      </p:bgPr>
    </p:bg>
    <p:spTree>
      <p:nvGrpSpPr>
        <p:cNvPr id="133" name="Shape 133"/>
        <p:cNvGrpSpPr/>
        <p:nvPr/>
      </p:nvGrpSpPr>
      <p:grpSpPr>
        <a:xfrm>
          <a:off x="0" y="0"/>
          <a:ext cx="0" cy="0"/>
          <a:chOff x="0" y="0"/>
          <a:chExt cx="0" cy="0"/>
        </a:xfrm>
      </p:grpSpPr>
      <p:grpSp>
        <p:nvGrpSpPr>
          <p:cNvPr id="134" name="Google Shape;134;p6"/>
          <p:cNvGrpSpPr/>
          <p:nvPr/>
        </p:nvGrpSpPr>
        <p:grpSpPr>
          <a:xfrm>
            <a:off x="0" y="6818226"/>
            <a:ext cx="18288000" cy="3468774"/>
            <a:chOff x="0" y="-38100"/>
            <a:chExt cx="4816593" cy="913586"/>
          </a:xfrm>
        </p:grpSpPr>
        <p:sp>
          <p:nvSpPr>
            <p:cNvPr id="135" name="Google Shape;135;p6"/>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6CD0E8"/>
            </a:solidFill>
            <a:ln>
              <a:noFill/>
            </a:ln>
          </p:spPr>
        </p:sp>
        <p:sp>
          <p:nvSpPr>
            <p:cNvPr id="136" name="Google Shape;136;p6"/>
            <p:cNvSpPr txBox="1"/>
            <p:nvPr/>
          </p:nvSpPr>
          <p:spPr>
            <a:xfrm>
              <a:off x="0" y="-38100"/>
              <a:ext cx="4816593" cy="91358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7" name="Google Shape;137;p6"/>
          <p:cNvSpPr/>
          <p:nvPr/>
        </p:nvSpPr>
        <p:spPr>
          <a:xfrm>
            <a:off x="914401" y="876300"/>
            <a:ext cx="15511692" cy="9576918"/>
          </a:xfrm>
          <a:custGeom>
            <a:rect b="b" l="l" r="r" t="t"/>
            <a:pathLst>
              <a:path extrusionOk="0" h="7863604" w="11869591">
                <a:moveTo>
                  <a:pt x="0" y="0"/>
                </a:moveTo>
                <a:lnTo>
                  <a:pt x="11869591" y="0"/>
                </a:lnTo>
                <a:lnTo>
                  <a:pt x="11869591" y="7863604"/>
                </a:lnTo>
                <a:lnTo>
                  <a:pt x="0" y="7863604"/>
                </a:lnTo>
                <a:lnTo>
                  <a:pt x="0" y="0"/>
                </a:lnTo>
                <a:close/>
              </a:path>
            </a:pathLst>
          </a:custGeom>
          <a:blipFill rotWithShape="1">
            <a:blip r:embed="rId3">
              <a:alphaModFix amt="31000"/>
            </a:blip>
            <a:stretch>
              <a:fillRect b="0" l="0" r="0" t="0"/>
            </a:stretch>
          </a:blipFill>
          <a:ln>
            <a:noFill/>
          </a:ln>
        </p:spPr>
      </p:sp>
      <p:sp>
        <p:nvSpPr>
          <p:cNvPr id="138" name="Google Shape;138;p6"/>
          <p:cNvSpPr/>
          <p:nvPr/>
        </p:nvSpPr>
        <p:spPr>
          <a:xfrm>
            <a:off x="1388155" y="355041"/>
            <a:ext cx="15511692" cy="9576918"/>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4">
              <a:alphaModFix/>
            </a:blip>
            <a:stretch>
              <a:fillRect b="0" l="0" r="0" t="0"/>
            </a:stretch>
          </a:blipFill>
          <a:ln>
            <a:noFill/>
          </a:ln>
        </p:spPr>
      </p:sp>
      <p:sp>
        <p:nvSpPr>
          <p:cNvPr id="139" name="Google Shape;139;p6"/>
          <p:cNvSpPr/>
          <p:nvPr/>
        </p:nvSpPr>
        <p:spPr>
          <a:xfrm rot="-6181180">
            <a:off x="-6041866" y="-482096"/>
            <a:ext cx="13257643" cy="964192"/>
          </a:xfrm>
          <a:custGeom>
            <a:rect b="b" l="l" r="r" t="t"/>
            <a:pathLst>
              <a:path extrusionOk="0" h="964192" w="13257643">
                <a:moveTo>
                  <a:pt x="0" y="0"/>
                </a:moveTo>
                <a:lnTo>
                  <a:pt x="13257643" y="0"/>
                </a:lnTo>
                <a:lnTo>
                  <a:pt x="13257643" y="964192"/>
                </a:lnTo>
                <a:lnTo>
                  <a:pt x="0" y="964192"/>
                </a:lnTo>
                <a:lnTo>
                  <a:pt x="0" y="0"/>
                </a:lnTo>
                <a:close/>
              </a:path>
            </a:pathLst>
          </a:custGeom>
          <a:blipFill rotWithShape="1">
            <a:blip r:embed="rId5">
              <a:alphaModFix/>
            </a:blip>
            <a:stretch>
              <a:fillRect b="0" l="0" r="0" t="0"/>
            </a:stretch>
          </a:blipFill>
          <a:ln>
            <a:noFill/>
          </a:ln>
        </p:spPr>
      </p:sp>
      <p:sp>
        <p:nvSpPr>
          <p:cNvPr id="140" name="Google Shape;140;p6"/>
          <p:cNvSpPr txBox="1"/>
          <p:nvPr/>
        </p:nvSpPr>
        <p:spPr>
          <a:xfrm>
            <a:off x="2819400" y="823078"/>
            <a:ext cx="12375000" cy="1100100"/>
          </a:xfrm>
          <a:prstGeom prst="rect">
            <a:avLst/>
          </a:prstGeom>
          <a:noFill/>
          <a:ln>
            <a:noFill/>
          </a:ln>
        </p:spPr>
        <p:txBody>
          <a:bodyPr anchorCtr="0" anchor="t" bIns="0" lIns="0" spcFirstLastPara="1" rIns="0" wrap="square" tIns="0">
            <a:spAutoFit/>
          </a:bodyPr>
          <a:lstStyle/>
          <a:p>
            <a:pPr indent="0" lvl="0" marL="0" marR="0" rtl="0" algn="ctr">
              <a:lnSpc>
                <a:spcPct val="89327"/>
              </a:lnSpc>
              <a:spcBef>
                <a:spcPts val="0"/>
              </a:spcBef>
              <a:spcAft>
                <a:spcPts val="0"/>
              </a:spcAft>
              <a:buNone/>
            </a:pPr>
            <a:r>
              <a:rPr lang="en-US" sz="8000">
                <a:solidFill>
                  <a:srgbClr val="000000"/>
                </a:solidFill>
                <a:latin typeface="Times New Roman"/>
                <a:ea typeface="Times New Roman"/>
                <a:cs typeface="Times New Roman"/>
                <a:sym typeface="Times New Roman"/>
              </a:rPr>
              <a:t>Question/ checkpoint 2024 </a:t>
            </a:r>
            <a:endParaRPr sz="8000">
              <a:solidFill>
                <a:srgbClr val="000000"/>
              </a:solidFill>
              <a:latin typeface="Times New Roman"/>
              <a:ea typeface="Times New Roman"/>
              <a:cs typeface="Times New Roman"/>
              <a:sym typeface="Times New Roman"/>
            </a:endParaRPr>
          </a:p>
        </p:txBody>
      </p:sp>
      <p:sp>
        <p:nvSpPr>
          <p:cNvPr id="141" name="Google Shape;141;p6"/>
          <p:cNvSpPr txBox="1"/>
          <p:nvPr/>
        </p:nvSpPr>
        <p:spPr>
          <a:xfrm>
            <a:off x="2321426" y="2031600"/>
            <a:ext cx="14104800" cy="63726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3600">
                <a:solidFill>
                  <a:srgbClr val="000000"/>
                </a:solidFill>
                <a:latin typeface="Times New Roman"/>
                <a:ea typeface="Times New Roman"/>
                <a:cs typeface="Times New Roman"/>
                <a:sym typeface="Times New Roman"/>
              </a:rPr>
              <a:t>Write a report for your school's online magazine about some teamwork that you took part in.</a:t>
            </a:r>
            <a:endParaRPr sz="3600">
              <a:solidFill>
                <a:srgbClr val="000000"/>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t/>
            </a:r>
            <a:endParaRPr sz="3600">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lang="en-US" sz="3600">
                <a:solidFill>
                  <a:srgbClr val="000000"/>
                </a:solidFill>
                <a:latin typeface="Times New Roman"/>
                <a:ea typeface="Times New Roman"/>
                <a:cs typeface="Times New Roman"/>
                <a:sym typeface="Times New Roman"/>
              </a:rPr>
              <a:t>You should consider:</a:t>
            </a:r>
            <a:endParaRPr>
              <a:latin typeface="Times New Roman"/>
              <a:ea typeface="Times New Roman"/>
              <a:cs typeface="Times New Roman"/>
              <a:sym typeface="Times New Roman"/>
            </a:endParaRPr>
          </a:p>
          <a:p>
            <a:pPr indent="-685800" lvl="0" marL="685800" marR="0" rtl="0" algn="l">
              <a:lnSpc>
                <a:spcPct val="150000"/>
              </a:lnSpc>
              <a:spcBef>
                <a:spcPts val="0"/>
              </a:spcBef>
              <a:spcAft>
                <a:spcPts val="0"/>
              </a:spcAft>
              <a:buClr>
                <a:srgbClr val="000000"/>
              </a:buClr>
              <a:buSzPts val="3600"/>
              <a:buFont typeface="Times New Roman"/>
              <a:buChar char="•"/>
            </a:pPr>
            <a:r>
              <a:rPr lang="en-US" sz="3600">
                <a:solidFill>
                  <a:srgbClr val="000000"/>
                </a:solidFill>
                <a:latin typeface="Times New Roman"/>
                <a:ea typeface="Times New Roman"/>
                <a:cs typeface="Times New Roman"/>
                <a:sym typeface="Times New Roman"/>
              </a:rPr>
              <a:t>what you and your team had to do and why </a:t>
            </a:r>
            <a:endParaRPr>
              <a:latin typeface="Times New Roman"/>
              <a:ea typeface="Times New Roman"/>
              <a:cs typeface="Times New Roman"/>
              <a:sym typeface="Times New Roman"/>
            </a:endParaRPr>
          </a:p>
          <a:p>
            <a:pPr indent="-685800" lvl="0" marL="685800" marR="0" rtl="0" algn="l">
              <a:lnSpc>
                <a:spcPct val="150000"/>
              </a:lnSpc>
              <a:spcBef>
                <a:spcPts val="0"/>
              </a:spcBef>
              <a:spcAft>
                <a:spcPts val="0"/>
              </a:spcAft>
              <a:buClr>
                <a:srgbClr val="000000"/>
              </a:buClr>
              <a:buSzPts val="3600"/>
              <a:buFont typeface="Times New Roman"/>
              <a:buChar char="•"/>
            </a:pPr>
            <a:r>
              <a:rPr lang="en-US" sz="3600">
                <a:solidFill>
                  <a:srgbClr val="000000"/>
                </a:solidFill>
                <a:latin typeface="Times New Roman"/>
                <a:ea typeface="Times New Roman"/>
                <a:cs typeface="Times New Roman"/>
                <a:sym typeface="Times New Roman"/>
              </a:rPr>
              <a:t>what you were able to achieve as a team, and what you might do differently in future</a:t>
            </a:r>
            <a:endParaRPr>
              <a:latin typeface="Times New Roman"/>
              <a:ea typeface="Times New Roman"/>
              <a:cs typeface="Times New Roman"/>
              <a:sym typeface="Times New Roman"/>
            </a:endParaRPr>
          </a:p>
          <a:p>
            <a:pPr indent="-685800" lvl="0" marL="685800" marR="0" rtl="0" algn="l">
              <a:lnSpc>
                <a:spcPct val="150000"/>
              </a:lnSpc>
              <a:spcBef>
                <a:spcPts val="0"/>
              </a:spcBef>
              <a:spcAft>
                <a:spcPts val="0"/>
              </a:spcAft>
              <a:buClr>
                <a:srgbClr val="000000"/>
              </a:buClr>
              <a:buSzPts val="3600"/>
              <a:buFont typeface="Times New Roman"/>
              <a:buChar char="•"/>
            </a:pPr>
            <a:r>
              <a:rPr lang="en-US" sz="3600">
                <a:solidFill>
                  <a:srgbClr val="000000"/>
                </a:solidFill>
                <a:latin typeface="Times New Roman"/>
                <a:ea typeface="Times New Roman"/>
                <a:cs typeface="Times New Roman"/>
                <a:sym typeface="Times New Roman"/>
              </a:rPr>
              <a:t>how the experience affected you and other team members. </a:t>
            </a:r>
            <a:endParaRPr sz="3600">
              <a:solidFill>
                <a:srgbClr val="0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678"/>
        </a:solidFill>
      </p:bgPr>
    </p:bg>
    <p:spTree>
      <p:nvGrpSpPr>
        <p:cNvPr id="145" name="Shape 145"/>
        <p:cNvGrpSpPr/>
        <p:nvPr/>
      </p:nvGrpSpPr>
      <p:grpSpPr>
        <a:xfrm>
          <a:off x="0" y="0"/>
          <a:ext cx="0" cy="0"/>
          <a:chOff x="0" y="0"/>
          <a:chExt cx="0" cy="0"/>
        </a:xfrm>
      </p:grpSpPr>
      <p:grpSp>
        <p:nvGrpSpPr>
          <p:cNvPr id="146" name="Google Shape;146;g38a11ad2c0b_0_7"/>
          <p:cNvGrpSpPr/>
          <p:nvPr/>
        </p:nvGrpSpPr>
        <p:grpSpPr>
          <a:xfrm>
            <a:off x="0" y="6818225"/>
            <a:ext cx="18288118" cy="3468795"/>
            <a:chOff x="0" y="-38100"/>
            <a:chExt cx="4816592" cy="913586"/>
          </a:xfrm>
        </p:grpSpPr>
        <p:sp>
          <p:nvSpPr>
            <p:cNvPr id="147" name="Google Shape;147;g38a11ad2c0b_0_7"/>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6CD0E8"/>
            </a:solidFill>
            <a:ln>
              <a:noFill/>
            </a:ln>
          </p:spPr>
        </p:sp>
        <p:sp>
          <p:nvSpPr>
            <p:cNvPr id="148" name="Google Shape;148;g38a11ad2c0b_0_7"/>
            <p:cNvSpPr txBox="1"/>
            <p:nvPr/>
          </p:nvSpPr>
          <p:spPr>
            <a:xfrm>
              <a:off x="0" y="-38100"/>
              <a:ext cx="4816500" cy="91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9" name="Google Shape;149;g38a11ad2c0b_0_7"/>
          <p:cNvSpPr/>
          <p:nvPr/>
        </p:nvSpPr>
        <p:spPr>
          <a:xfrm>
            <a:off x="914401" y="876300"/>
            <a:ext cx="15519490" cy="9573938"/>
          </a:xfrm>
          <a:custGeom>
            <a:rect b="b" l="l" r="r" t="t"/>
            <a:pathLst>
              <a:path extrusionOk="0" h="7863604" w="11869591">
                <a:moveTo>
                  <a:pt x="0" y="0"/>
                </a:moveTo>
                <a:lnTo>
                  <a:pt x="11869591" y="0"/>
                </a:lnTo>
                <a:lnTo>
                  <a:pt x="11869591" y="7863604"/>
                </a:lnTo>
                <a:lnTo>
                  <a:pt x="0" y="7863604"/>
                </a:lnTo>
                <a:lnTo>
                  <a:pt x="0" y="0"/>
                </a:lnTo>
                <a:close/>
              </a:path>
            </a:pathLst>
          </a:custGeom>
          <a:blipFill rotWithShape="1">
            <a:blip r:embed="rId3">
              <a:alphaModFix amt="31000"/>
            </a:blip>
            <a:stretch>
              <a:fillRect b="0" l="0" r="0" t="0"/>
            </a:stretch>
          </a:blipFill>
          <a:ln>
            <a:noFill/>
          </a:ln>
        </p:spPr>
      </p:sp>
      <p:sp>
        <p:nvSpPr>
          <p:cNvPr id="150" name="Google Shape;150;g38a11ad2c0b_0_7"/>
          <p:cNvSpPr/>
          <p:nvPr/>
        </p:nvSpPr>
        <p:spPr>
          <a:xfrm>
            <a:off x="1388155" y="355041"/>
            <a:ext cx="15519490" cy="9573938"/>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4">
              <a:alphaModFix/>
            </a:blip>
            <a:stretch>
              <a:fillRect b="0" l="0" r="0" t="0"/>
            </a:stretch>
          </a:blipFill>
          <a:ln>
            <a:noFill/>
          </a:ln>
        </p:spPr>
      </p:sp>
      <p:sp>
        <p:nvSpPr>
          <p:cNvPr id="151" name="Google Shape;151;g38a11ad2c0b_0_7"/>
          <p:cNvSpPr txBox="1"/>
          <p:nvPr/>
        </p:nvSpPr>
        <p:spPr>
          <a:xfrm>
            <a:off x="2114825" y="913375"/>
            <a:ext cx="14104800" cy="8457300"/>
          </a:xfrm>
          <a:prstGeom prst="rect">
            <a:avLst/>
          </a:prstGeom>
          <a:noFill/>
          <a:ln>
            <a:noFill/>
          </a:ln>
        </p:spPr>
        <p:txBody>
          <a:bodyPr anchorCtr="0" anchor="t" bIns="0" lIns="0" spcFirstLastPara="1" rIns="0" wrap="square" tIns="0">
            <a:spAutoFit/>
          </a:bodyPr>
          <a:lstStyle/>
          <a:p>
            <a:pPr indent="0" lvl="0" marL="0" marR="0" rtl="0" algn="ctr">
              <a:lnSpc>
                <a:spcPct val="89327"/>
              </a:lnSpc>
              <a:spcBef>
                <a:spcPts val="0"/>
              </a:spcBef>
              <a:spcAft>
                <a:spcPts val="0"/>
              </a:spcAft>
              <a:buNone/>
            </a:pPr>
            <a:r>
              <a:rPr b="1" lang="en-US" sz="3700">
                <a:latin typeface="Times New Roman"/>
                <a:ea typeface="Times New Roman"/>
                <a:cs typeface="Times New Roman"/>
                <a:sym typeface="Times New Roman"/>
              </a:rPr>
              <a:t>Teamwork That Made a Difference</a:t>
            </a:r>
            <a:endParaRPr b="1" sz="3700">
              <a:latin typeface="Times New Roman"/>
              <a:ea typeface="Times New Roman"/>
              <a:cs typeface="Times New Roman"/>
              <a:sym typeface="Times New Roman"/>
            </a:endParaRPr>
          </a:p>
          <a:p>
            <a:pPr indent="0" lvl="0" marL="0" marR="0" rtl="0" algn="ctr">
              <a:lnSpc>
                <a:spcPct val="89327"/>
              </a:lnSpc>
              <a:spcBef>
                <a:spcPts val="0"/>
              </a:spcBef>
              <a:spcAft>
                <a:spcPts val="0"/>
              </a:spcAft>
              <a:buNone/>
            </a:pPr>
            <a:r>
              <a:rPr b="1" lang="en-US" sz="3700">
                <a:latin typeface="Times New Roman"/>
                <a:ea typeface="Times New Roman"/>
                <a:cs typeface="Times New Roman"/>
                <a:sym typeface="Times New Roman"/>
              </a:rPr>
              <a:t>By Omar Khalil, </a:t>
            </a:r>
            <a:r>
              <a:rPr b="1" lang="en-US" sz="3700">
                <a:latin typeface="Times New Roman"/>
                <a:ea typeface="Times New Roman"/>
                <a:cs typeface="Times New Roman"/>
                <a:sym typeface="Times New Roman"/>
              </a:rPr>
              <a:t>Class 9A</a:t>
            </a:r>
            <a:endParaRPr b="1" sz="3700">
              <a:latin typeface="Times New Roman"/>
              <a:ea typeface="Times New Roman"/>
              <a:cs typeface="Times New Roman"/>
              <a:sym typeface="Times New Roman"/>
            </a:endParaRPr>
          </a:p>
          <a:p>
            <a:pPr indent="0" lvl="0" marL="0" marR="0" rtl="0" algn="ctr">
              <a:lnSpc>
                <a:spcPct val="89327"/>
              </a:lnSpc>
              <a:spcBef>
                <a:spcPts val="0"/>
              </a:spcBef>
              <a:spcAft>
                <a:spcPts val="0"/>
              </a:spcAft>
              <a:buNone/>
            </a:pPr>
            <a:r>
              <a:t/>
            </a:r>
            <a:endParaRPr sz="3700">
              <a:latin typeface="Times New Roman"/>
              <a:ea typeface="Times New Roman"/>
              <a:cs typeface="Times New Roman"/>
              <a:sym typeface="Times New Roman"/>
            </a:endParaRPr>
          </a:p>
          <a:p>
            <a:pPr indent="0" lvl="0" marL="0" rtl="0" algn="l">
              <a:lnSpc>
                <a:spcPct val="115000"/>
              </a:lnSpc>
              <a:spcBef>
                <a:spcPts val="1400"/>
              </a:spcBef>
              <a:spcAft>
                <a:spcPts val="0"/>
              </a:spcAft>
              <a:buClr>
                <a:schemeClr val="dk1"/>
              </a:buClr>
              <a:buSzPts val="1100"/>
              <a:buFont typeface="Arial"/>
              <a:buNone/>
            </a:pPr>
            <a:r>
              <a:rPr b="1" lang="en-US" sz="2700">
                <a:solidFill>
                  <a:schemeClr val="dk1"/>
                </a:solidFill>
              </a:rPr>
              <a:t>Introduction</a:t>
            </a:r>
            <a:endParaRPr b="1" sz="27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2500">
                <a:solidFill>
                  <a:schemeClr val="dk1"/>
                </a:solidFill>
              </a:rPr>
              <a:t>Last month, a group of students from Grade 9 came together to organize a school charity campaign to support local families in need. The main goal was to collect food and essential supplies during the winter season. Our teacher, Ms. Sara, guided us, but most of the planning and execution were done by the students themselves.</a:t>
            </a:r>
            <a:endParaRPr sz="25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2500">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US" sz="2700">
                <a:solidFill>
                  <a:schemeClr val="dk1"/>
                </a:solidFill>
              </a:rPr>
              <a:t>Planning and Division of Tasks</a:t>
            </a:r>
            <a:endParaRPr b="1" sz="27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2500">
                <a:solidFill>
                  <a:schemeClr val="dk1"/>
                </a:solidFill>
              </a:rPr>
              <a:t>As a team, we first divided our responsibilities. Some students designed posters to raise awareness, while others managed the donation boxes placed around the school. I was part of the publicity team, and our job was to create announcements and articles for the school’s social media page to encourage participation.</a:t>
            </a:r>
            <a:endParaRPr sz="2500">
              <a:solidFill>
                <a:schemeClr val="dk1"/>
              </a:solidFill>
            </a:endParaRPr>
          </a:p>
          <a:p>
            <a:pPr indent="0" lvl="0" marL="0" marR="0" rtl="0" algn="ctr">
              <a:lnSpc>
                <a:spcPct val="89327"/>
              </a:lnSpc>
              <a:spcBef>
                <a:spcPts val="1200"/>
              </a:spcBef>
              <a:spcAft>
                <a:spcPts val="0"/>
              </a:spcAft>
              <a:buNone/>
            </a:pPr>
            <a:r>
              <a:t/>
            </a:r>
            <a:endParaRPr sz="3700">
              <a:latin typeface="Times New Roman"/>
              <a:ea typeface="Times New Roman"/>
              <a:cs typeface="Times New Roman"/>
              <a:sym typeface="Times New Roman"/>
            </a:endParaRPr>
          </a:p>
          <a:p>
            <a:pPr indent="0" lvl="0" marL="0" marR="0" rtl="0" algn="l">
              <a:lnSpc>
                <a:spcPct val="89327"/>
              </a:lnSpc>
              <a:spcBef>
                <a:spcPts val="0"/>
              </a:spcBef>
              <a:spcAft>
                <a:spcPts val="0"/>
              </a:spcAft>
              <a:buNone/>
            </a:pPr>
            <a:r>
              <a:t/>
            </a:r>
            <a:endParaRPr sz="3700">
              <a:latin typeface="Times New Roman"/>
              <a:ea typeface="Times New Roman"/>
              <a:cs typeface="Times New Roman"/>
              <a:sym typeface="Times New Roman"/>
            </a:endParaRPr>
          </a:p>
        </p:txBody>
      </p:sp>
      <p:sp>
        <p:nvSpPr>
          <p:cNvPr id="152" name="Google Shape;152;g38a11ad2c0b_0_7"/>
          <p:cNvSpPr txBox="1"/>
          <p:nvPr/>
        </p:nvSpPr>
        <p:spPr>
          <a:xfrm>
            <a:off x="2321426" y="2031600"/>
            <a:ext cx="14104800" cy="5541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t/>
            </a:r>
            <a:endParaRPr sz="3600">
              <a:solidFill>
                <a:srgbClr val="00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678"/>
        </a:solidFill>
      </p:bgPr>
    </p:bg>
    <p:spTree>
      <p:nvGrpSpPr>
        <p:cNvPr id="156" name="Shape 156"/>
        <p:cNvGrpSpPr/>
        <p:nvPr/>
      </p:nvGrpSpPr>
      <p:grpSpPr>
        <a:xfrm>
          <a:off x="0" y="0"/>
          <a:ext cx="0" cy="0"/>
          <a:chOff x="0" y="0"/>
          <a:chExt cx="0" cy="0"/>
        </a:xfrm>
      </p:grpSpPr>
      <p:grpSp>
        <p:nvGrpSpPr>
          <p:cNvPr id="157" name="Google Shape;157;g38a11ad2c0b_0_22"/>
          <p:cNvGrpSpPr/>
          <p:nvPr/>
        </p:nvGrpSpPr>
        <p:grpSpPr>
          <a:xfrm>
            <a:off x="0" y="6818225"/>
            <a:ext cx="18288118" cy="3468795"/>
            <a:chOff x="0" y="-38100"/>
            <a:chExt cx="4816592" cy="913586"/>
          </a:xfrm>
        </p:grpSpPr>
        <p:sp>
          <p:nvSpPr>
            <p:cNvPr id="158" name="Google Shape;158;g38a11ad2c0b_0_22"/>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6CD0E8"/>
            </a:solidFill>
            <a:ln>
              <a:noFill/>
            </a:ln>
          </p:spPr>
        </p:sp>
        <p:sp>
          <p:nvSpPr>
            <p:cNvPr id="159" name="Google Shape;159;g38a11ad2c0b_0_22"/>
            <p:cNvSpPr txBox="1"/>
            <p:nvPr/>
          </p:nvSpPr>
          <p:spPr>
            <a:xfrm>
              <a:off x="0" y="-38100"/>
              <a:ext cx="4816500" cy="91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0" name="Google Shape;160;g38a11ad2c0b_0_22"/>
          <p:cNvSpPr/>
          <p:nvPr/>
        </p:nvSpPr>
        <p:spPr>
          <a:xfrm>
            <a:off x="914401" y="876300"/>
            <a:ext cx="15519490" cy="9573938"/>
          </a:xfrm>
          <a:custGeom>
            <a:rect b="b" l="l" r="r" t="t"/>
            <a:pathLst>
              <a:path extrusionOk="0" h="7863604" w="11869591">
                <a:moveTo>
                  <a:pt x="0" y="0"/>
                </a:moveTo>
                <a:lnTo>
                  <a:pt x="11869591" y="0"/>
                </a:lnTo>
                <a:lnTo>
                  <a:pt x="11869591" y="7863604"/>
                </a:lnTo>
                <a:lnTo>
                  <a:pt x="0" y="7863604"/>
                </a:lnTo>
                <a:lnTo>
                  <a:pt x="0" y="0"/>
                </a:lnTo>
                <a:close/>
              </a:path>
            </a:pathLst>
          </a:custGeom>
          <a:blipFill rotWithShape="1">
            <a:blip r:embed="rId3">
              <a:alphaModFix amt="31000"/>
            </a:blip>
            <a:stretch>
              <a:fillRect b="0" l="0" r="0" t="0"/>
            </a:stretch>
          </a:blipFill>
          <a:ln>
            <a:noFill/>
          </a:ln>
        </p:spPr>
      </p:sp>
      <p:sp>
        <p:nvSpPr>
          <p:cNvPr id="161" name="Google Shape;161;g38a11ad2c0b_0_22"/>
          <p:cNvSpPr/>
          <p:nvPr/>
        </p:nvSpPr>
        <p:spPr>
          <a:xfrm>
            <a:off x="497900" y="355050"/>
            <a:ext cx="17270255" cy="9573938"/>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4">
              <a:alphaModFix/>
            </a:blip>
            <a:stretch>
              <a:fillRect b="0" l="0" r="0" t="0"/>
            </a:stretch>
          </a:blipFill>
          <a:ln>
            <a:noFill/>
          </a:ln>
        </p:spPr>
      </p:sp>
      <p:sp>
        <p:nvSpPr>
          <p:cNvPr id="162" name="Google Shape;162;g38a11ad2c0b_0_22"/>
          <p:cNvSpPr txBox="1"/>
          <p:nvPr/>
        </p:nvSpPr>
        <p:spPr>
          <a:xfrm>
            <a:off x="1301325" y="467125"/>
            <a:ext cx="15871800" cy="1065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t/>
            </a:r>
            <a:endParaRPr sz="2500">
              <a:solidFill>
                <a:schemeClr val="dk1"/>
              </a:solidFill>
            </a:endParaRPr>
          </a:p>
          <a:p>
            <a:pPr indent="0" lvl="0" marL="0" marR="0" rtl="0" algn="l">
              <a:lnSpc>
                <a:spcPct val="115000"/>
              </a:lnSpc>
              <a:spcBef>
                <a:spcPts val="0"/>
              </a:spcBef>
              <a:spcAft>
                <a:spcPts val="0"/>
              </a:spcAft>
              <a:buNone/>
            </a:pPr>
            <a:r>
              <a:rPr b="1" lang="en-US" sz="2500">
                <a:solidFill>
                  <a:schemeClr val="dk1"/>
                </a:solidFill>
              </a:rPr>
              <a:t>Achievements and Results</a:t>
            </a:r>
            <a:endParaRPr b="1" sz="2500">
              <a:solidFill>
                <a:schemeClr val="dk1"/>
              </a:solidFill>
            </a:endParaRPr>
          </a:p>
          <a:p>
            <a:pPr indent="0" lvl="0" marL="0" marR="0" rtl="0" algn="l">
              <a:lnSpc>
                <a:spcPct val="115000"/>
              </a:lnSpc>
              <a:spcBef>
                <a:spcPts val="0"/>
              </a:spcBef>
              <a:spcAft>
                <a:spcPts val="0"/>
              </a:spcAft>
              <a:buNone/>
            </a:pPr>
            <a:r>
              <a:rPr lang="en-US" sz="2500">
                <a:solidFill>
                  <a:schemeClr val="dk1"/>
                </a:solidFill>
              </a:rPr>
              <a:t>Through strong teamwork and communication, we were able to collect more than 200 food packages in just two weeks. Everyone contributed in their own way — some by donating, others by helping organize the supplies. It was inspiring to see how cooperation and good organization led to such a meaningful result.</a:t>
            </a:r>
            <a:endParaRPr sz="1100">
              <a:solidFill>
                <a:schemeClr val="dk1"/>
              </a:solidFill>
            </a:endParaRPr>
          </a:p>
          <a:p>
            <a:pPr indent="0" lvl="0" marL="0" rtl="0" algn="l">
              <a:lnSpc>
                <a:spcPct val="115000"/>
              </a:lnSpc>
              <a:spcBef>
                <a:spcPts val="0"/>
              </a:spcBef>
              <a:spcAft>
                <a:spcPts val="0"/>
              </a:spcAft>
              <a:buSzPts val="1100"/>
              <a:buNone/>
            </a:pPr>
            <a:r>
              <a:t/>
            </a:r>
            <a:endParaRPr sz="2500">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US" sz="2500">
                <a:solidFill>
                  <a:schemeClr val="dk1"/>
                </a:solidFill>
              </a:rPr>
              <a:t>Lessons Learned and Future Improvements</a:t>
            </a:r>
            <a:endParaRPr b="1" sz="2500">
              <a:solidFill>
                <a:schemeClr val="dk1"/>
              </a:solidFill>
            </a:endParaRPr>
          </a:p>
          <a:p>
            <a:pPr indent="0" lvl="0" marL="0" rtl="0" algn="l">
              <a:lnSpc>
                <a:spcPct val="115000"/>
              </a:lnSpc>
              <a:spcBef>
                <a:spcPts val="1200"/>
              </a:spcBef>
              <a:spcAft>
                <a:spcPts val="0"/>
              </a:spcAft>
              <a:buSzPts val="1100"/>
              <a:buNone/>
            </a:pPr>
            <a:r>
              <a:rPr lang="en-US" sz="2500">
                <a:solidFill>
                  <a:schemeClr val="dk1"/>
                </a:solidFill>
              </a:rPr>
              <a:t>This experience taught us the importance of communication, organization, and mutual support. We realized that every team member’s role matters and that success depends on cooperation. If we were to do it again, we would start planning earlier and promote the campaign more widely to involve the whole school community. Overall, we learned that teamwork can turn even a small idea into something meaningful and rewarding.</a:t>
            </a:r>
            <a:endParaRPr sz="2500">
              <a:solidFill>
                <a:schemeClr val="dk1"/>
              </a:solidFill>
            </a:endParaRPr>
          </a:p>
          <a:p>
            <a:pPr indent="0" lvl="0" marL="0" rtl="0" algn="l">
              <a:lnSpc>
                <a:spcPct val="115000"/>
              </a:lnSpc>
              <a:spcBef>
                <a:spcPts val="1200"/>
              </a:spcBef>
              <a:spcAft>
                <a:spcPts val="0"/>
              </a:spcAft>
              <a:buSzPts val="1100"/>
              <a:buNone/>
            </a:pPr>
            <a:r>
              <a:t/>
            </a:r>
            <a:endParaRPr sz="2000">
              <a:solidFill>
                <a:schemeClr val="dk1"/>
              </a:solidFill>
            </a:endParaRPr>
          </a:p>
          <a:p>
            <a:pPr indent="0" lvl="0" marL="0" rtl="0" algn="l">
              <a:lnSpc>
                <a:spcPct val="115000"/>
              </a:lnSpc>
              <a:spcBef>
                <a:spcPts val="1400"/>
              </a:spcBef>
              <a:spcAft>
                <a:spcPts val="0"/>
              </a:spcAft>
              <a:buSzPts val="1100"/>
              <a:buNone/>
            </a:pPr>
            <a:r>
              <a:rPr b="1" lang="en-US" sz="2500">
                <a:solidFill>
                  <a:schemeClr val="dk1"/>
                </a:solidFill>
              </a:rPr>
              <a:t>Conclusion</a:t>
            </a:r>
            <a:endParaRPr b="1" sz="2500">
              <a:solidFill>
                <a:schemeClr val="dk1"/>
              </a:solidFill>
            </a:endParaRPr>
          </a:p>
          <a:p>
            <a:pPr indent="0" lvl="0" marL="0" rtl="0" algn="l">
              <a:lnSpc>
                <a:spcPct val="115000"/>
              </a:lnSpc>
              <a:spcBef>
                <a:spcPts val="1200"/>
              </a:spcBef>
              <a:spcAft>
                <a:spcPts val="0"/>
              </a:spcAft>
              <a:buSzPts val="1100"/>
              <a:buNone/>
            </a:pPr>
            <a:r>
              <a:rPr lang="en-US" sz="2500">
                <a:solidFill>
                  <a:schemeClr val="dk1"/>
                </a:solidFill>
              </a:rPr>
              <a:t>This experience taught all of us the value of teamwork, empathy, and commitment. Working together for a common purpose helped us grow more responsible and supportive of one another. It was rewarding to see how much we could achieve when we combined our ideas and efforts. Many of us are already planning our next project — this time, focused on environmental awareness.</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2500">
              <a:solidFill>
                <a:schemeClr val="dk1"/>
              </a:solidFill>
            </a:endParaRPr>
          </a:p>
          <a:p>
            <a:pPr indent="0" lvl="0" marL="0" rtl="0" algn="l">
              <a:lnSpc>
                <a:spcPct val="115000"/>
              </a:lnSpc>
              <a:spcBef>
                <a:spcPts val="1200"/>
              </a:spcBef>
              <a:spcAft>
                <a:spcPts val="0"/>
              </a:spcAft>
              <a:buSzPts val="1100"/>
              <a:buNone/>
            </a:pPr>
            <a:r>
              <a:t/>
            </a:r>
            <a:endParaRPr b="1" sz="2700">
              <a:solidFill>
                <a:schemeClr val="dk1"/>
              </a:solidFill>
            </a:endParaRPr>
          </a:p>
          <a:p>
            <a:pPr indent="0" lvl="0" marL="0" marR="0" rtl="0" algn="ctr">
              <a:lnSpc>
                <a:spcPct val="89327"/>
              </a:lnSpc>
              <a:spcBef>
                <a:spcPts val="1200"/>
              </a:spcBef>
              <a:spcAft>
                <a:spcPts val="0"/>
              </a:spcAft>
              <a:buNone/>
            </a:pPr>
            <a:r>
              <a:t/>
            </a:r>
            <a:endParaRPr sz="3700">
              <a:latin typeface="Times New Roman"/>
              <a:ea typeface="Times New Roman"/>
              <a:cs typeface="Times New Roman"/>
              <a:sym typeface="Times New Roman"/>
            </a:endParaRPr>
          </a:p>
          <a:p>
            <a:pPr indent="0" lvl="0" marL="0" marR="0" rtl="0" algn="l">
              <a:lnSpc>
                <a:spcPct val="89327"/>
              </a:lnSpc>
              <a:spcBef>
                <a:spcPts val="0"/>
              </a:spcBef>
              <a:spcAft>
                <a:spcPts val="0"/>
              </a:spcAft>
              <a:buNone/>
            </a:pPr>
            <a:r>
              <a:t/>
            </a:r>
            <a:endParaRPr sz="3700">
              <a:latin typeface="Times New Roman"/>
              <a:ea typeface="Times New Roman"/>
              <a:cs typeface="Times New Roman"/>
              <a:sym typeface="Times New Roman"/>
            </a:endParaRPr>
          </a:p>
        </p:txBody>
      </p:sp>
      <p:sp>
        <p:nvSpPr>
          <p:cNvPr id="163" name="Google Shape;163;g38a11ad2c0b_0_22"/>
          <p:cNvSpPr txBox="1"/>
          <p:nvPr/>
        </p:nvSpPr>
        <p:spPr>
          <a:xfrm>
            <a:off x="2329101" y="2031600"/>
            <a:ext cx="14104800" cy="5541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t/>
            </a:r>
            <a:endParaRPr sz="3600">
              <a:solidFill>
                <a:srgbClr val="00000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CD0E8"/>
        </a:solidFill>
      </p:bgPr>
    </p:bg>
    <p:spTree>
      <p:nvGrpSpPr>
        <p:cNvPr id="167" name="Shape 167"/>
        <p:cNvGrpSpPr/>
        <p:nvPr/>
      </p:nvGrpSpPr>
      <p:grpSpPr>
        <a:xfrm>
          <a:off x="0" y="0"/>
          <a:ext cx="0" cy="0"/>
          <a:chOff x="0" y="0"/>
          <a:chExt cx="0" cy="0"/>
        </a:xfrm>
      </p:grpSpPr>
      <p:grpSp>
        <p:nvGrpSpPr>
          <p:cNvPr id="168" name="Google Shape;168;p7"/>
          <p:cNvGrpSpPr/>
          <p:nvPr/>
        </p:nvGrpSpPr>
        <p:grpSpPr>
          <a:xfrm>
            <a:off x="0" y="6818226"/>
            <a:ext cx="18288000" cy="3468774"/>
            <a:chOff x="0" y="-38100"/>
            <a:chExt cx="4816593" cy="913586"/>
          </a:xfrm>
        </p:grpSpPr>
        <p:sp>
          <p:nvSpPr>
            <p:cNvPr id="169" name="Google Shape;169;p7"/>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E6E678"/>
            </a:solidFill>
            <a:ln>
              <a:noFill/>
            </a:ln>
          </p:spPr>
        </p:sp>
        <p:sp>
          <p:nvSpPr>
            <p:cNvPr id="170" name="Google Shape;170;p7"/>
            <p:cNvSpPr txBox="1"/>
            <p:nvPr/>
          </p:nvSpPr>
          <p:spPr>
            <a:xfrm>
              <a:off x="0" y="-38100"/>
              <a:ext cx="4816593" cy="91358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1" name="Google Shape;171;p7"/>
          <p:cNvSpPr/>
          <p:nvPr/>
        </p:nvSpPr>
        <p:spPr>
          <a:xfrm>
            <a:off x="821647" y="1092759"/>
            <a:ext cx="15697200" cy="9144000"/>
          </a:xfrm>
          <a:custGeom>
            <a:rect b="b" l="l" r="r" t="t"/>
            <a:pathLst>
              <a:path extrusionOk="0" h="7863604" w="11869591">
                <a:moveTo>
                  <a:pt x="0" y="0"/>
                </a:moveTo>
                <a:lnTo>
                  <a:pt x="11869591" y="0"/>
                </a:lnTo>
                <a:lnTo>
                  <a:pt x="11869591" y="7863604"/>
                </a:lnTo>
                <a:lnTo>
                  <a:pt x="0" y="7863604"/>
                </a:lnTo>
                <a:lnTo>
                  <a:pt x="0" y="0"/>
                </a:lnTo>
                <a:close/>
              </a:path>
            </a:pathLst>
          </a:custGeom>
          <a:blipFill rotWithShape="1">
            <a:blip r:embed="rId3">
              <a:alphaModFix amt="31000"/>
            </a:blip>
            <a:stretch>
              <a:fillRect b="0" l="0" r="0" t="0"/>
            </a:stretch>
          </a:blipFill>
          <a:ln>
            <a:noFill/>
          </a:ln>
        </p:spPr>
      </p:sp>
      <p:sp>
        <p:nvSpPr>
          <p:cNvPr id="172" name="Google Shape;172;p7"/>
          <p:cNvSpPr/>
          <p:nvPr/>
        </p:nvSpPr>
        <p:spPr>
          <a:xfrm>
            <a:off x="914400" y="1029818"/>
            <a:ext cx="15697200" cy="9144000"/>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4">
              <a:alphaModFix/>
            </a:blip>
            <a:stretch>
              <a:fillRect b="0" l="0" r="0" t="0"/>
            </a:stretch>
          </a:blipFill>
          <a:ln>
            <a:noFill/>
          </a:ln>
        </p:spPr>
      </p:sp>
      <p:sp>
        <p:nvSpPr>
          <p:cNvPr id="173" name="Google Shape;173;p7"/>
          <p:cNvSpPr txBox="1"/>
          <p:nvPr/>
        </p:nvSpPr>
        <p:spPr>
          <a:xfrm>
            <a:off x="2195587" y="2054629"/>
            <a:ext cx="13750200" cy="6007800"/>
          </a:xfrm>
          <a:prstGeom prst="rect">
            <a:avLst/>
          </a:prstGeom>
          <a:noFill/>
          <a:ln>
            <a:noFill/>
          </a:ln>
        </p:spPr>
        <p:txBody>
          <a:bodyPr anchorCtr="0" anchor="t" bIns="0" lIns="0" spcFirstLastPara="1" rIns="0" wrap="square" tIns="0">
            <a:spAutoFit/>
          </a:bodyPr>
          <a:lstStyle/>
          <a:p>
            <a:pPr indent="0" lvl="0" marL="0" marR="0" rtl="0" algn="l">
              <a:lnSpc>
                <a:spcPct val="196833"/>
              </a:lnSpc>
              <a:spcBef>
                <a:spcPts val="0"/>
              </a:spcBef>
              <a:spcAft>
                <a:spcPts val="0"/>
              </a:spcAft>
              <a:buNone/>
            </a:pPr>
            <a:r>
              <a:rPr lang="en-US" sz="3600">
                <a:solidFill>
                  <a:srgbClr val="00B0F0"/>
                </a:solidFill>
                <a:latin typeface="Times New Roman"/>
                <a:ea typeface="Times New Roman"/>
                <a:cs typeface="Times New Roman"/>
                <a:sym typeface="Times New Roman"/>
              </a:rPr>
              <a:t>Introduction </a:t>
            </a:r>
            <a:endParaRPr>
              <a:latin typeface="Times New Roman"/>
              <a:ea typeface="Times New Roman"/>
              <a:cs typeface="Times New Roman"/>
              <a:sym typeface="Times New Roman"/>
            </a:endParaRPr>
          </a:p>
          <a:p>
            <a:pPr indent="0" lvl="0" marL="0" marR="0" rtl="0" algn="l">
              <a:lnSpc>
                <a:spcPct val="196833"/>
              </a:lnSpc>
              <a:spcBef>
                <a:spcPts val="0"/>
              </a:spcBef>
              <a:spcAft>
                <a:spcPts val="0"/>
              </a:spcAft>
              <a:buNone/>
            </a:pPr>
            <a:r>
              <a:rPr lang="en-US" sz="3600">
                <a:solidFill>
                  <a:srgbClr val="000000"/>
                </a:solidFill>
                <a:latin typeface="Times New Roman"/>
                <a:ea typeface="Times New Roman"/>
                <a:cs typeface="Times New Roman"/>
                <a:sym typeface="Times New Roman"/>
              </a:rPr>
              <a:t>Teamwork is an essential skill in both academic and professional environments. </a:t>
            </a:r>
            <a:r>
              <a:rPr lang="en-US" sz="3600" u="sng">
                <a:solidFill>
                  <a:srgbClr val="000000"/>
                </a:solidFill>
                <a:latin typeface="Times New Roman"/>
                <a:ea typeface="Times New Roman"/>
                <a:cs typeface="Times New Roman"/>
                <a:sym typeface="Times New Roman"/>
              </a:rPr>
              <a:t>This report highlights a recent </a:t>
            </a:r>
            <a:r>
              <a:rPr lang="en-US" sz="3600">
                <a:solidFill>
                  <a:srgbClr val="000000"/>
                </a:solidFill>
                <a:latin typeface="Times New Roman"/>
                <a:ea typeface="Times New Roman"/>
                <a:cs typeface="Times New Roman"/>
                <a:sym typeface="Times New Roman"/>
              </a:rPr>
              <a:t>project our team undertook for the school’s website, emphasizing our accomplishments, challenges, and the impact on team dynamics.</a:t>
            </a:r>
            <a:endParaRPr sz="3600">
              <a:solidFill>
                <a:srgbClr val="000000"/>
              </a:solidFill>
              <a:latin typeface="Times New Roman"/>
              <a:ea typeface="Times New Roman"/>
              <a:cs typeface="Times New Roman"/>
              <a:sym typeface="Times New Roman"/>
            </a:endParaRPr>
          </a:p>
          <a:p>
            <a:pPr indent="-317813" lvl="1" marL="1092827" marR="0" rtl="0" algn="l">
              <a:lnSpc>
                <a:spcPct val="196833"/>
              </a:lnSpc>
              <a:spcBef>
                <a:spcPts val="0"/>
              </a:spcBef>
              <a:spcAft>
                <a:spcPts val="0"/>
              </a:spcAft>
              <a:buClr>
                <a:schemeClr val="dk1"/>
              </a:buClr>
              <a:buSzPts val="3600"/>
              <a:buFont typeface="Calibri"/>
              <a:buNone/>
            </a:pPr>
            <a:r>
              <a:t/>
            </a:r>
            <a:endParaRPr i="0" sz="3600" u="none" cap="none" strike="noStrike">
              <a:solidFill>
                <a:srgbClr val="000000"/>
              </a:solidFill>
              <a:latin typeface="Times New Roman"/>
              <a:ea typeface="Times New Roman"/>
              <a:cs typeface="Times New Roman"/>
              <a:sym typeface="Times New Roman"/>
            </a:endParaRPr>
          </a:p>
        </p:txBody>
      </p:sp>
      <p:sp>
        <p:nvSpPr>
          <p:cNvPr id="174" name="Google Shape;174;p7"/>
          <p:cNvSpPr/>
          <p:nvPr/>
        </p:nvSpPr>
        <p:spPr>
          <a:xfrm rot="-1688686">
            <a:off x="13342613" y="-1122798"/>
            <a:ext cx="13257643" cy="964192"/>
          </a:xfrm>
          <a:custGeom>
            <a:rect b="b" l="l" r="r" t="t"/>
            <a:pathLst>
              <a:path extrusionOk="0" h="964192" w="13257643">
                <a:moveTo>
                  <a:pt x="0" y="0"/>
                </a:moveTo>
                <a:lnTo>
                  <a:pt x="13257643" y="0"/>
                </a:lnTo>
                <a:lnTo>
                  <a:pt x="13257643" y="964193"/>
                </a:lnTo>
                <a:lnTo>
                  <a:pt x="0" y="964193"/>
                </a:lnTo>
                <a:lnTo>
                  <a:pt x="0" y="0"/>
                </a:lnTo>
                <a:close/>
              </a:path>
            </a:pathLst>
          </a:custGeom>
          <a:blipFill rotWithShape="1">
            <a:blip r:embed="rId5">
              <a:alphaModFix/>
            </a:blip>
            <a:stretch>
              <a:fillRect b="0" l="0" r="0" t="0"/>
            </a:stretch>
          </a:blipFill>
          <a:ln>
            <a:noFill/>
          </a:ln>
        </p:spPr>
      </p:sp>
      <p:sp>
        <p:nvSpPr>
          <p:cNvPr id="175" name="Google Shape;175;p7"/>
          <p:cNvSpPr/>
          <p:nvPr/>
        </p:nvSpPr>
        <p:spPr>
          <a:xfrm>
            <a:off x="5854675" y="487175"/>
            <a:ext cx="5661900" cy="1696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76" name="Google Shape;176;p7"/>
          <p:cNvSpPr txBox="1"/>
          <p:nvPr/>
        </p:nvSpPr>
        <p:spPr>
          <a:xfrm>
            <a:off x="5898175" y="487175"/>
            <a:ext cx="5661900" cy="15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200">
                <a:solidFill>
                  <a:schemeClr val="dk1"/>
                </a:solidFill>
                <a:latin typeface="Times New Roman"/>
                <a:ea typeface="Times New Roman"/>
                <a:cs typeface="Times New Roman"/>
                <a:sym typeface="Times New Roman"/>
              </a:rPr>
              <a:t>Teamwork </a:t>
            </a:r>
            <a:endParaRPr sz="32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lang="en-US" sz="3200">
                <a:solidFill>
                  <a:schemeClr val="dk1"/>
                </a:solidFill>
                <a:latin typeface="Times New Roman"/>
                <a:ea typeface="Times New Roman"/>
                <a:cs typeface="Times New Roman"/>
                <a:sym typeface="Times New Roman"/>
              </a:rPr>
              <a:t>by Vivian Anniston, Class 10A</a:t>
            </a: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678"/>
        </a:solidFill>
      </p:bgPr>
    </p:bg>
    <p:spTree>
      <p:nvGrpSpPr>
        <p:cNvPr id="180" name="Shape 180"/>
        <p:cNvGrpSpPr/>
        <p:nvPr/>
      </p:nvGrpSpPr>
      <p:grpSpPr>
        <a:xfrm>
          <a:off x="0" y="0"/>
          <a:ext cx="0" cy="0"/>
          <a:chOff x="0" y="0"/>
          <a:chExt cx="0" cy="0"/>
        </a:xfrm>
      </p:grpSpPr>
      <p:grpSp>
        <p:nvGrpSpPr>
          <p:cNvPr id="181" name="Google Shape;181;p8"/>
          <p:cNvGrpSpPr/>
          <p:nvPr/>
        </p:nvGrpSpPr>
        <p:grpSpPr>
          <a:xfrm>
            <a:off x="0" y="6818226"/>
            <a:ext cx="18288000" cy="3468774"/>
            <a:chOff x="0" y="-38100"/>
            <a:chExt cx="4816593" cy="913586"/>
          </a:xfrm>
        </p:grpSpPr>
        <p:sp>
          <p:nvSpPr>
            <p:cNvPr id="182" name="Google Shape;182;p8"/>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6CD0E8"/>
            </a:solidFill>
            <a:ln>
              <a:noFill/>
            </a:ln>
          </p:spPr>
        </p:sp>
        <p:sp>
          <p:nvSpPr>
            <p:cNvPr id="183" name="Google Shape;183;p8"/>
            <p:cNvSpPr txBox="1"/>
            <p:nvPr/>
          </p:nvSpPr>
          <p:spPr>
            <a:xfrm>
              <a:off x="0" y="-38100"/>
              <a:ext cx="4816593" cy="91358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4" name="Google Shape;184;p8"/>
          <p:cNvSpPr/>
          <p:nvPr/>
        </p:nvSpPr>
        <p:spPr>
          <a:xfrm>
            <a:off x="669247" y="1563777"/>
            <a:ext cx="16002000" cy="8201964"/>
          </a:xfrm>
          <a:custGeom>
            <a:rect b="b" l="l" r="r" t="t"/>
            <a:pathLst>
              <a:path extrusionOk="0" h="7863604" w="11869591">
                <a:moveTo>
                  <a:pt x="0" y="0"/>
                </a:moveTo>
                <a:lnTo>
                  <a:pt x="11869591" y="0"/>
                </a:lnTo>
                <a:lnTo>
                  <a:pt x="11869591" y="7863604"/>
                </a:lnTo>
                <a:lnTo>
                  <a:pt x="0" y="7863604"/>
                </a:lnTo>
                <a:lnTo>
                  <a:pt x="0" y="0"/>
                </a:lnTo>
                <a:close/>
              </a:path>
            </a:pathLst>
          </a:custGeom>
          <a:blipFill rotWithShape="1">
            <a:blip r:embed="rId3">
              <a:alphaModFix amt="31000"/>
            </a:blip>
            <a:stretch>
              <a:fillRect b="0" l="0" r="0" t="0"/>
            </a:stretch>
          </a:blipFill>
          <a:ln>
            <a:noFill/>
          </a:ln>
        </p:spPr>
      </p:sp>
      <p:sp>
        <p:nvSpPr>
          <p:cNvPr id="185" name="Google Shape;185;p8"/>
          <p:cNvSpPr/>
          <p:nvPr/>
        </p:nvSpPr>
        <p:spPr>
          <a:xfrm>
            <a:off x="1143001" y="1042518"/>
            <a:ext cx="16002000" cy="8201964"/>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4">
              <a:alphaModFix/>
            </a:blip>
            <a:stretch>
              <a:fillRect b="0" l="0" r="0" t="0"/>
            </a:stretch>
          </a:blipFill>
          <a:ln>
            <a:noFill/>
          </a:ln>
        </p:spPr>
      </p:sp>
      <p:sp>
        <p:nvSpPr>
          <p:cNvPr id="186" name="Google Shape;186;p8"/>
          <p:cNvSpPr/>
          <p:nvPr/>
        </p:nvSpPr>
        <p:spPr>
          <a:xfrm rot="-6181180">
            <a:off x="-6041866" y="-482096"/>
            <a:ext cx="13257643" cy="964192"/>
          </a:xfrm>
          <a:custGeom>
            <a:rect b="b" l="l" r="r" t="t"/>
            <a:pathLst>
              <a:path extrusionOk="0" h="964192" w="13257643">
                <a:moveTo>
                  <a:pt x="0" y="0"/>
                </a:moveTo>
                <a:lnTo>
                  <a:pt x="13257643" y="0"/>
                </a:lnTo>
                <a:lnTo>
                  <a:pt x="13257643" y="964192"/>
                </a:lnTo>
                <a:lnTo>
                  <a:pt x="0" y="964192"/>
                </a:lnTo>
                <a:lnTo>
                  <a:pt x="0" y="0"/>
                </a:lnTo>
                <a:close/>
              </a:path>
            </a:pathLst>
          </a:custGeom>
          <a:blipFill rotWithShape="1">
            <a:blip r:embed="rId5">
              <a:alphaModFix/>
            </a:blip>
            <a:stretch>
              <a:fillRect b="0" l="0" r="0" t="0"/>
            </a:stretch>
          </a:blipFill>
          <a:ln>
            <a:noFill/>
          </a:ln>
        </p:spPr>
      </p:sp>
      <p:sp>
        <p:nvSpPr>
          <p:cNvPr id="187" name="Google Shape;187;p8"/>
          <p:cNvSpPr txBox="1"/>
          <p:nvPr/>
        </p:nvSpPr>
        <p:spPr>
          <a:xfrm>
            <a:off x="2396091" y="815677"/>
            <a:ext cx="13986900" cy="7961700"/>
          </a:xfrm>
          <a:prstGeom prst="rect">
            <a:avLst/>
          </a:prstGeom>
          <a:noFill/>
          <a:ln>
            <a:noFill/>
          </a:ln>
        </p:spPr>
        <p:txBody>
          <a:bodyPr anchorCtr="0" anchor="t" bIns="0" lIns="0" spcFirstLastPara="1" rIns="0" wrap="square" tIns="0">
            <a:spAutoFit/>
          </a:bodyPr>
          <a:lstStyle/>
          <a:p>
            <a:pPr indent="0" lvl="0" marL="0" marR="0" rtl="0" algn="l">
              <a:lnSpc>
                <a:spcPct val="196833"/>
              </a:lnSpc>
              <a:spcBef>
                <a:spcPts val="0"/>
              </a:spcBef>
              <a:spcAft>
                <a:spcPts val="0"/>
              </a:spcAft>
              <a:buNone/>
            </a:pPr>
            <a:r>
              <a:rPr b="1" lang="en-US" sz="3500">
                <a:solidFill>
                  <a:schemeClr val="dk1"/>
                </a:solidFill>
                <a:latin typeface="Times New Roman"/>
                <a:ea typeface="Times New Roman"/>
                <a:cs typeface="Times New Roman"/>
                <a:sym typeface="Times New Roman"/>
              </a:rPr>
              <a:t>What We Achieved as a Team</a:t>
            </a:r>
            <a:endParaRPr sz="1300">
              <a:latin typeface="Times New Roman"/>
              <a:ea typeface="Times New Roman"/>
              <a:cs typeface="Times New Roman"/>
              <a:sym typeface="Times New Roman"/>
            </a:endParaRPr>
          </a:p>
          <a:p>
            <a:pPr indent="0" lvl="0" marL="0" marR="0" rtl="0" algn="l">
              <a:lnSpc>
                <a:spcPct val="196833"/>
              </a:lnSpc>
              <a:spcBef>
                <a:spcPts val="0"/>
              </a:spcBef>
              <a:spcAft>
                <a:spcPts val="0"/>
              </a:spcAft>
              <a:buNone/>
            </a:pPr>
            <a:r>
              <a:rPr lang="en-US" sz="3500">
                <a:solidFill>
                  <a:schemeClr val="dk1"/>
                </a:solidFill>
                <a:latin typeface="Times New Roman"/>
                <a:ea typeface="Times New Roman"/>
                <a:cs typeface="Times New Roman"/>
                <a:sym typeface="Times New Roman"/>
              </a:rPr>
              <a:t>Our team, consisting of four students, was tasked with creating a series of articles for the school’s online magazine. The objective was to produce engaging content that appealed to both students and parents, while maintaining the magazine’s professional tone. As a team, we managed to brainstorm creative topics, delegate tasks effectively, and complete the project ahead of the deadline. Our combined effort resulted in a series of well-received articles that showcased diverse perspectives.</a:t>
            </a:r>
            <a:endParaRPr sz="35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Amjaad Alshaaban</dc:creator>
</cp:coreProperties>
</file>