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Arial Narrow"/>
      <p:regular r:id="rId17"/>
      <p:bold r:id="rId18"/>
      <p:italic r:id="rId19"/>
      <p:boldItalic r:id="rId20"/>
    </p:embeddedFont>
    <p:embeddedFont>
      <p:font typeface="Lora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j2kY/X0CClRA4aQNpzS+k1J3V6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Italic.fntdata"/><Relationship Id="rId22" Type="http://schemas.openxmlformats.org/officeDocument/2006/relationships/font" Target="fonts/Lora-bold.fntdata"/><Relationship Id="rId21" Type="http://schemas.openxmlformats.org/officeDocument/2006/relationships/font" Target="fonts/Lora-regular.fntdata"/><Relationship Id="rId24" Type="http://schemas.openxmlformats.org/officeDocument/2006/relationships/font" Target="fonts/Lora-boldItalic.fntdata"/><Relationship Id="rId23" Type="http://schemas.openxmlformats.org/officeDocument/2006/relationships/font" Target="fonts/Lor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ialNarrow-regular.fntdata"/><Relationship Id="rId16" Type="http://schemas.openxmlformats.org/officeDocument/2006/relationships/slide" Target="slides/slide11.xml"/><Relationship Id="rId19" Type="http://schemas.openxmlformats.org/officeDocument/2006/relationships/font" Target="fonts/ArialNarrow-italic.fntdata"/><Relationship Id="rId18" Type="http://schemas.openxmlformats.org/officeDocument/2006/relationships/font" Target="fonts/ArialNarrow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7b0a02def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347b0a02def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7b0a02de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47b0a02de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89d45d41d7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389d45d41d7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89d45d41d7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389d45d41d7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hyperlink" Target="https://www.youtube.com/watch?v=HQTUWK7CM-Y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hyperlink" Target="https://www.youtube.com/watch?v=HQTUWK7CM-Y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hyperlink" Target="https://www.youtube.com/watch?v=UTad_Qs0owQ" TargetMode="External"/><Relationship Id="rId9" Type="http://schemas.openxmlformats.org/officeDocument/2006/relationships/hyperlink" Target="https://www.youtube.com/watch?v=UTad_Qs0owQ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4.png"/><Relationship Id="rId8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A88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0" y="6818226"/>
            <a:ext cx="18288000" cy="3468774"/>
            <a:chOff x="0" y="-38100"/>
            <a:chExt cx="4816593" cy="913586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4816592" cy="875486"/>
            </a:xfrm>
            <a:custGeom>
              <a:rect b="b" l="l" r="r" t="t"/>
              <a:pathLst>
                <a:path extrusionOk="0" h="8754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  <a:ln>
              <a:noFill/>
            </a:ln>
          </p:spPr>
        </p:sp>
        <p:sp>
          <p:nvSpPr>
            <p:cNvPr id="90" name="Google Shape;90;p1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"/>
          <p:cNvSpPr/>
          <p:nvPr/>
        </p:nvSpPr>
        <p:spPr>
          <a:xfrm>
            <a:off x="2735451" y="1732957"/>
            <a:ext cx="11869591" cy="7863604"/>
          </a:xfrm>
          <a:custGeom>
            <a:rect b="b" l="l" r="r" t="t"/>
            <a:pathLst>
              <a:path extrusionOk="0" h="7863604" w="11869591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3209205" y="1211698"/>
            <a:ext cx="11869591" cy="7863604"/>
          </a:xfrm>
          <a:custGeom>
            <a:rect b="b" l="l" r="r" t="t"/>
            <a:pathLst>
              <a:path extrusionOk="0" h="7863604" w="11869591">
                <a:moveTo>
                  <a:pt x="0" y="0"/>
                </a:moveTo>
                <a:lnTo>
                  <a:pt x="11869590" y="0"/>
                </a:lnTo>
                <a:lnTo>
                  <a:pt x="11869590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 rot="-1688686">
            <a:off x="12220558" y="4098518"/>
            <a:ext cx="13257643" cy="964192"/>
          </a:xfrm>
          <a:custGeom>
            <a:rect b="b" l="l" r="r" t="t"/>
            <a:pathLst>
              <a:path extrusionOk="0" h="964192" w="13257643">
                <a:moveTo>
                  <a:pt x="0" y="0"/>
                </a:moveTo>
                <a:lnTo>
                  <a:pt x="13257642" y="0"/>
                </a:lnTo>
                <a:lnTo>
                  <a:pt x="13257642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"/>
          <p:cNvSpPr txBox="1"/>
          <p:nvPr/>
        </p:nvSpPr>
        <p:spPr>
          <a:xfrm>
            <a:off x="3536910" y="2669506"/>
            <a:ext cx="11214300" cy="50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00"/>
          </a:p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Reports</a:t>
            </a:r>
            <a:endParaRPr sz="100"/>
          </a:p>
        </p:txBody>
      </p:sp>
      <p:sp>
        <p:nvSpPr>
          <p:cNvPr id="95" name="Google Shape;95;p1"/>
          <p:cNvSpPr/>
          <p:nvPr/>
        </p:nvSpPr>
        <p:spPr>
          <a:xfrm>
            <a:off x="5486400" y="8027024"/>
            <a:ext cx="7315200" cy="448056"/>
          </a:xfrm>
          <a:custGeom>
            <a:rect b="b" l="l" r="r" t="t"/>
            <a:pathLst>
              <a:path extrusionOk="0" h="448056" w="7315200">
                <a:moveTo>
                  <a:pt x="0" y="0"/>
                </a:moveTo>
                <a:lnTo>
                  <a:pt x="7315200" y="0"/>
                </a:lnTo>
                <a:lnTo>
                  <a:pt x="7315200" y="448056"/>
                </a:lnTo>
                <a:lnTo>
                  <a:pt x="0" y="448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 rot="-7092220">
            <a:off x="-7888820" y="3332138"/>
            <a:ext cx="13257643" cy="964192"/>
          </a:xfrm>
          <a:custGeom>
            <a:rect b="b" l="l" r="r" t="t"/>
            <a:pathLst>
              <a:path extrusionOk="0" h="964192" w="13257643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CD0E8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g347b0a02def_0_42"/>
          <p:cNvGrpSpPr/>
          <p:nvPr/>
        </p:nvGrpSpPr>
        <p:grpSpPr>
          <a:xfrm>
            <a:off x="0" y="6818225"/>
            <a:ext cx="18288118" cy="3468795"/>
            <a:chOff x="0" y="-38100"/>
            <a:chExt cx="4816592" cy="913586"/>
          </a:xfrm>
        </p:grpSpPr>
        <p:sp>
          <p:nvSpPr>
            <p:cNvPr id="207" name="Google Shape;207;g347b0a02def_0_42"/>
            <p:cNvSpPr/>
            <p:nvPr/>
          </p:nvSpPr>
          <p:spPr>
            <a:xfrm>
              <a:off x="0" y="0"/>
              <a:ext cx="4816592" cy="875486"/>
            </a:xfrm>
            <a:custGeom>
              <a:rect b="b" l="l" r="r" t="t"/>
              <a:pathLst>
                <a:path extrusionOk="0" h="8754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A88F"/>
            </a:solidFill>
            <a:ln>
              <a:noFill/>
            </a:ln>
          </p:spPr>
        </p:sp>
        <p:sp>
          <p:nvSpPr>
            <p:cNvPr id="208" name="Google Shape;208;g347b0a02def_0_42"/>
            <p:cNvSpPr txBox="1"/>
            <p:nvPr/>
          </p:nvSpPr>
          <p:spPr>
            <a:xfrm>
              <a:off x="0" y="-38100"/>
              <a:ext cx="4816500" cy="91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g347b0a02def_0_42"/>
          <p:cNvSpPr/>
          <p:nvPr/>
        </p:nvSpPr>
        <p:spPr>
          <a:xfrm>
            <a:off x="304800" y="571500"/>
            <a:ext cx="17210907" cy="9023486"/>
          </a:xfrm>
          <a:custGeom>
            <a:rect b="b" l="l" r="r" t="t"/>
            <a:pathLst>
              <a:path extrusionOk="0" h="7863604" w="11869591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g347b0a02def_0_42">
            <a:hlinkClick r:id="rId4"/>
          </p:cNvPr>
          <p:cNvSpPr/>
          <p:nvPr/>
        </p:nvSpPr>
        <p:spPr>
          <a:xfrm>
            <a:off x="527349" y="718940"/>
            <a:ext cx="16765797" cy="8728600"/>
          </a:xfrm>
          <a:custGeom>
            <a:rect b="b" l="l" r="r" t="t"/>
            <a:pathLst>
              <a:path extrusionOk="0" h="7863604" w="11869591">
                <a:moveTo>
                  <a:pt x="0" y="0"/>
                </a:moveTo>
                <a:lnTo>
                  <a:pt x="11869590" y="0"/>
                </a:lnTo>
                <a:lnTo>
                  <a:pt x="11869590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g347b0a02def_0_42"/>
          <p:cNvSpPr txBox="1"/>
          <p:nvPr/>
        </p:nvSpPr>
        <p:spPr>
          <a:xfrm>
            <a:off x="1317000" y="1650724"/>
            <a:ext cx="7991100" cy="81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chemeClr val="dk1"/>
                </a:solidFill>
              </a:rPr>
              <a:t>Writing Task: Report on Plastic Pollution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chemeClr val="dk1"/>
                </a:solidFill>
              </a:rPr>
              <a:t>Title:</a:t>
            </a:r>
            <a:r>
              <a:rPr lang="en-US" sz="2300">
                <a:solidFill>
                  <a:schemeClr val="dk1"/>
                </a:solidFill>
              </a:rPr>
              <a:t> </a:t>
            </a:r>
            <a:r>
              <a:rPr i="1" lang="en-US" sz="2300">
                <a:solidFill>
                  <a:schemeClr val="dk1"/>
                </a:solidFill>
              </a:rPr>
              <a:t>The Effects of Plastic Pollution on Marine Life</a:t>
            </a:r>
            <a:endParaRPr i="1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chemeClr val="dk1"/>
                </a:solidFill>
              </a:rPr>
              <a:t>Introduction (Paragraph 1)</a:t>
            </a:r>
            <a:endParaRPr b="1"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chemeClr val="dk1"/>
                </a:solidFill>
              </a:rPr>
              <a:t>Define plastic pollution.</a:t>
            </a:r>
            <a:br>
              <a:rPr lang="en-US" sz="2300">
                <a:solidFill>
                  <a:schemeClr val="dk1"/>
                </a:solidFill>
              </a:rPr>
            </a:b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chemeClr val="dk1"/>
                </a:solidFill>
              </a:rPr>
              <a:t>Mention how it affects marine life and ecosystems.</a:t>
            </a:r>
            <a:br>
              <a:rPr lang="en-US" sz="2300">
                <a:solidFill>
                  <a:schemeClr val="dk1"/>
                </a:solidFill>
              </a:rPr>
            </a:b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chemeClr val="dk1"/>
                </a:solidFill>
              </a:rPr>
              <a:t>State why this issue is important.</a:t>
            </a:r>
            <a:br>
              <a:rPr lang="en-US" sz="2300">
                <a:solidFill>
                  <a:schemeClr val="dk1"/>
                </a:solidFill>
              </a:rPr>
            </a:b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chemeClr val="dk1"/>
                </a:solidFill>
              </a:rPr>
              <a:t>Main Body (Paragraphs 2 &amp; 3)</a:t>
            </a:r>
            <a:endParaRPr b="1"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-US" sz="2300">
                <a:solidFill>
                  <a:schemeClr val="dk1"/>
                </a:solidFill>
              </a:rPr>
              <a:t>Causes of Plastic Pollution:</a:t>
            </a:r>
            <a:br>
              <a:rPr b="1" lang="en-US" sz="2300">
                <a:solidFill>
                  <a:schemeClr val="dk1"/>
                </a:solidFill>
              </a:rPr>
            </a:br>
            <a:endParaRPr b="1"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US" sz="2300">
                <a:solidFill>
                  <a:schemeClr val="dk1"/>
                </a:solidFill>
              </a:rPr>
              <a:t>Human activities (littering, waste mismanagement).</a:t>
            </a:r>
            <a:br>
              <a:rPr lang="en-US" sz="2300">
                <a:solidFill>
                  <a:schemeClr val="dk1"/>
                </a:solidFill>
              </a:rPr>
            </a:br>
            <a:endParaRPr sz="23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2300">
                <a:solidFill>
                  <a:schemeClr val="dk1"/>
                </a:solidFill>
              </a:rPr>
              <a:t>Single-use plastics and their role.</a:t>
            </a:r>
            <a:br>
              <a:rPr lang="en-US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4001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961" u="sng">
              <a:solidFill>
                <a:srgbClr val="3C78D8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g347b0a02def_0_42"/>
          <p:cNvSpPr/>
          <p:nvPr/>
        </p:nvSpPr>
        <p:spPr>
          <a:xfrm rot="-1689905">
            <a:off x="14758272" y="-1469518"/>
            <a:ext cx="13271308" cy="965186"/>
          </a:xfrm>
          <a:custGeom>
            <a:rect b="b" l="l" r="r" t="t"/>
            <a:pathLst>
              <a:path extrusionOk="0" h="964192" w="13257643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g347b0a02def_0_42"/>
          <p:cNvSpPr txBox="1"/>
          <p:nvPr/>
        </p:nvSpPr>
        <p:spPr>
          <a:xfrm>
            <a:off x="9308100" y="1692574"/>
            <a:ext cx="7991100" cy="8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br>
              <a:rPr lang="en-US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-US" sz="2300">
                <a:solidFill>
                  <a:schemeClr val="dk1"/>
                </a:solidFill>
              </a:rPr>
              <a:t>Effects on Marine Life:</a:t>
            </a:r>
            <a:br>
              <a:rPr b="1" lang="en-US" sz="2300">
                <a:solidFill>
                  <a:schemeClr val="dk1"/>
                </a:solidFill>
              </a:rPr>
            </a:br>
            <a:endParaRPr b="1"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US" sz="2300">
                <a:solidFill>
                  <a:schemeClr val="dk1"/>
                </a:solidFill>
              </a:rPr>
              <a:t>Ingestion of plastic by fish, turtles, and seabirds.</a:t>
            </a:r>
            <a:br>
              <a:rPr lang="en-US" sz="2300">
                <a:solidFill>
                  <a:schemeClr val="dk1"/>
                </a:solidFill>
              </a:rPr>
            </a:b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US" sz="2300">
                <a:solidFill>
                  <a:schemeClr val="dk1"/>
                </a:solidFill>
              </a:rPr>
              <a:t>Entanglement in plastic waste.</a:t>
            </a:r>
            <a:br>
              <a:rPr lang="en-US" sz="2300">
                <a:solidFill>
                  <a:schemeClr val="dk1"/>
                </a:solidFill>
              </a:rPr>
            </a:b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US" sz="2300">
                <a:solidFill>
                  <a:schemeClr val="dk1"/>
                </a:solidFill>
              </a:rPr>
              <a:t>Pollution disrupting marine food chains.</a:t>
            </a:r>
            <a:br>
              <a:rPr lang="en-US" sz="2300">
                <a:solidFill>
                  <a:schemeClr val="dk1"/>
                </a:solidFill>
              </a:rPr>
            </a:b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</a:rPr>
              <a:t>Conclusion (Paragraph 4)</a:t>
            </a:r>
            <a:endParaRPr b="1"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chemeClr val="dk1"/>
                </a:solidFill>
              </a:rPr>
              <a:t>Summarize the key effects.</a:t>
            </a:r>
            <a:br>
              <a:rPr lang="en-US" sz="2300">
                <a:solidFill>
                  <a:schemeClr val="dk1"/>
                </a:solidFill>
              </a:rPr>
            </a:b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chemeClr val="dk1"/>
                </a:solidFill>
              </a:rPr>
              <a:t>Suggest solutions (reducing plastic use, recycling, awareness campaigns).</a:t>
            </a:r>
            <a:br>
              <a:rPr lang="en-US" sz="2300">
                <a:solidFill>
                  <a:schemeClr val="dk1"/>
                </a:solidFill>
              </a:rPr>
            </a:br>
            <a:endParaRPr sz="2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2300">
                <a:solidFill>
                  <a:schemeClr val="dk1"/>
                </a:solidFill>
              </a:rPr>
              <a:t>Call to action: Why should people care?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4001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961" u="sng">
              <a:solidFill>
                <a:srgbClr val="3C78D8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g347b0a02def_0_42"/>
          <p:cNvSpPr txBox="1"/>
          <p:nvPr/>
        </p:nvSpPr>
        <p:spPr>
          <a:xfrm>
            <a:off x="12749175" y="571500"/>
            <a:ext cx="36516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7"/>
              </a:rPr>
              <a:t>https://www.youtube.com/watch?v=HQTUWK7CM-Y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A88F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3"/>
          <p:cNvGrpSpPr/>
          <p:nvPr/>
        </p:nvGrpSpPr>
        <p:grpSpPr>
          <a:xfrm>
            <a:off x="0" y="6818226"/>
            <a:ext cx="18288000" cy="3468774"/>
            <a:chOff x="0" y="-38100"/>
            <a:chExt cx="4816593" cy="913586"/>
          </a:xfrm>
        </p:grpSpPr>
        <p:sp>
          <p:nvSpPr>
            <p:cNvPr id="220" name="Google Shape;220;p13"/>
            <p:cNvSpPr/>
            <p:nvPr/>
          </p:nvSpPr>
          <p:spPr>
            <a:xfrm>
              <a:off x="0" y="0"/>
              <a:ext cx="4816592" cy="875486"/>
            </a:xfrm>
            <a:custGeom>
              <a:rect b="b" l="l" r="r" t="t"/>
              <a:pathLst>
                <a:path extrusionOk="0" h="8754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  <a:ln>
              <a:noFill/>
            </a:ln>
          </p:spPr>
        </p:sp>
        <p:sp>
          <p:nvSpPr>
            <p:cNvPr id="221" name="Google Shape;221;p13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13"/>
          <p:cNvSpPr/>
          <p:nvPr/>
        </p:nvSpPr>
        <p:spPr>
          <a:xfrm>
            <a:off x="2735451" y="1732957"/>
            <a:ext cx="11869591" cy="7863604"/>
          </a:xfrm>
          <a:custGeom>
            <a:rect b="b" l="l" r="r" t="t"/>
            <a:pathLst>
              <a:path extrusionOk="0" h="7863604" w="11869591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13">
            <a:hlinkClick r:id="rId4"/>
          </p:cNvPr>
          <p:cNvSpPr/>
          <p:nvPr/>
        </p:nvSpPr>
        <p:spPr>
          <a:xfrm>
            <a:off x="3209205" y="1211698"/>
            <a:ext cx="11869591" cy="7863604"/>
          </a:xfrm>
          <a:custGeom>
            <a:rect b="b" l="l" r="r" t="t"/>
            <a:pathLst>
              <a:path extrusionOk="0" h="7863604" w="11869591">
                <a:moveTo>
                  <a:pt x="0" y="0"/>
                </a:moveTo>
                <a:lnTo>
                  <a:pt x="11869590" y="0"/>
                </a:lnTo>
                <a:lnTo>
                  <a:pt x="11869590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13"/>
          <p:cNvSpPr/>
          <p:nvPr/>
        </p:nvSpPr>
        <p:spPr>
          <a:xfrm rot="1018788">
            <a:off x="13155136" y="2943530"/>
            <a:ext cx="13257643" cy="964192"/>
          </a:xfrm>
          <a:custGeom>
            <a:rect b="b" l="l" r="r" t="t"/>
            <a:pathLst>
              <a:path extrusionOk="0" h="964192" w="13257643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13"/>
          <p:cNvSpPr/>
          <p:nvPr/>
        </p:nvSpPr>
        <p:spPr>
          <a:xfrm rot="5400000">
            <a:off x="-5600121" y="10745044"/>
            <a:ext cx="13257643" cy="964192"/>
          </a:xfrm>
          <a:custGeom>
            <a:rect b="b" l="l" r="r" t="t"/>
            <a:pathLst>
              <a:path extrusionOk="0" h="964192" w="13257643">
                <a:moveTo>
                  <a:pt x="0" y="0"/>
                </a:moveTo>
                <a:lnTo>
                  <a:pt x="13257642" y="0"/>
                </a:lnTo>
                <a:lnTo>
                  <a:pt x="13257642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13"/>
          <p:cNvSpPr txBox="1"/>
          <p:nvPr/>
        </p:nvSpPr>
        <p:spPr>
          <a:xfrm>
            <a:off x="4194341" y="5362050"/>
            <a:ext cx="9510000" cy="16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4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 </a:t>
            </a:r>
            <a:endParaRPr sz="1104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7647145" y="7257609"/>
            <a:ext cx="2993707" cy="183365"/>
          </a:xfrm>
          <a:custGeom>
            <a:rect b="b" l="l" r="r" t="t"/>
            <a:pathLst>
              <a:path extrusionOk="0" h="183365" w="2993707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13"/>
          <p:cNvSpPr txBox="1"/>
          <p:nvPr/>
        </p:nvSpPr>
        <p:spPr>
          <a:xfrm>
            <a:off x="6259850" y="2362050"/>
            <a:ext cx="7444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9"/>
              </a:rPr>
              <a:t>What Are the Effects of Plastic Pollution on Marine Life? - Earth Science Answers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CD0E8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2"/>
          <p:cNvGrpSpPr/>
          <p:nvPr/>
        </p:nvGrpSpPr>
        <p:grpSpPr>
          <a:xfrm>
            <a:off x="0" y="6818226"/>
            <a:ext cx="18288000" cy="3468774"/>
            <a:chOff x="0" y="-38100"/>
            <a:chExt cx="4816593" cy="913586"/>
          </a:xfrm>
        </p:grpSpPr>
        <p:sp>
          <p:nvSpPr>
            <p:cNvPr id="103" name="Google Shape;103;p2"/>
            <p:cNvSpPr/>
            <p:nvPr/>
          </p:nvSpPr>
          <p:spPr>
            <a:xfrm>
              <a:off x="0" y="0"/>
              <a:ext cx="4816592" cy="875486"/>
            </a:xfrm>
            <a:custGeom>
              <a:rect b="b" l="l" r="r" t="t"/>
              <a:pathLst>
                <a:path extrusionOk="0" h="8754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A88F"/>
            </a:solidFill>
            <a:ln>
              <a:noFill/>
            </a:ln>
          </p:spPr>
        </p:sp>
        <p:sp>
          <p:nvSpPr>
            <p:cNvPr id="104" name="Google Shape;104;p2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2"/>
          <p:cNvSpPr/>
          <p:nvPr/>
        </p:nvSpPr>
        <p:spPr>
          <a:xfrm>
            <a:off x="2735451" y="1732957"/>
            <a:ext cx="11869591" cy="7863604"/>
          </a:xfrm>
          <a:custGeom>
            <a:rect b="b" l="l" r="r" t="t"/>
            <a:pathLst>
              <a:path extrusionOk="0" h="7863604" w="11869591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2"/>
          <p:cNvSpPr/>
          <p:nvPr/>
        </p:nvSpPr>
        <p:spPr>
          <a:xfrm>
            <a:off x="1600201" y="876300"/>
            <a:ext cx="14630400" cy="8580002"/>
          </a:xfrm>
          <a:custGeom>
            <a:rect b="b" l="l" r="r" t="t"/>
            <a:pathLst>
              <a:path extrusionOk="0" h="7863604" w="11869591">
                <a:moveTo>
                  <a:pt x="0" y="0"/>
                </a:moveTo>
                <a:lnTo>
                  <a:pt x="11869590" y="0"/>
                </a:lnTo>
                <a:lnTo>
                  <a:pt x="11869590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2"/>
          <p:cNvSpPr/>
          <p:nvPr/>
        </p:nvSpPr>
        <p:spPr>
          <a:xfrm rot="10160715">
            <a:off x="-8752061" y="9868941"/>
            <a:ext cx="13257643" cy="964192"/>
          </a:xfrm>
          <a:custGeom>
            <a:rect b="b" l="l" r="r" t="t"/>
            <a:pathLst>
              <a:path extrusionOk="0" h="964192" w="13257643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2"/>
          <p:cNvSpPr/>
          <p:nvPr/>
        </p:nvSpPr>
        <p:spPr>
          <a:xfrm rot="-4554398">
            <a:off x="11243498" y="-723057"/>
            <a:ext cx="13257643" cy="964192"/>
          </a:xfrm>
          <a:custGeom>
            <a:rect b="b" l="l" r="r" t="t"/>
            <a:pathLst>
              <a:path extrusionOk="0" h="964192" w="13257643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2"/>
          <p:cNvSpPr txBox="1"/>
          <p:nvPr/>
        </p:nvSpPr>
        <p:spPr>
          <a:xfrm>
            <a:off x="2316512" y="3168416"/>
            <a:ext cx="13641600" cy="50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25450" lvl="0" marL="457200" marR="0" rtl="0" algn="l">
              <a:lnSpc>
                <a:spcPct val="1898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Times New Roman"/>
              <a:buChar char="●"/>
            </a:pPr>
            <a:r>
              <a:rPr i="0" lang="en-US" sz="3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will learn to organize reports using a logical structure, including an introduction, main body, and conclusion.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5450" lvl="0" marL="457200" marR="0" rtl="0" algn="l">
              <a:lnSpc>
                <a:spcPct val="1898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Times New Roman"/>
              <a:buChar char="●"/>
            </a:pPr>
            <a:r>
              <a:rPr i="0" lang="en-US" sz="3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will identify the purpose of their report and tailor their writing style to suit the intended audience.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5450" lvl="0" marL="457200" marR="0" rtl="0" algn="l">
              <a:lnSpc>
                <a:spcPct val="1898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Times New Roman"/>
              <a:buChar char="●"/>
            </a:pPr>
            <a:r>
              <a:rPr i="0" lang="en-US" sz="3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will use formal and precise language to convey information clearly and professionally.</a:t>
            </a:r>
            <a:endParaRPr i="0" sz="3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2195354" y="1230425"/>
            <a:ext cx="12949800" cy="13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3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Objectives</a:t>
            </a:r>
            <a:endParaRPr b="0" i="0" sz="93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7418547" y="2680325"/>
            <a:ext cx="2993707" cy="183365"/>
          </a:xfrm>
          <a:custGeom>
            <a:rect b="b" l="l" r="r" t="t"/>
            <a:pathLst>
              <a:path extrusionOk="0" h="183365" w="2993707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A88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3"/>
          <p:cNvGrpSpPr/>
          <p:nvPr/>
        </p:nvGrpSpPr>
        <p:grpSpPr>
          <a:xfrm>
            <a:off x="0" y="6818226"/>
            <a:ext cx="18288000" cy="3468774"/>
            <a:chOff x="0" y="-38100"/>
            <a:chExt cx="4816593" cy="913586"/>
          </a:xfrm>
        </p:grpSpPr>
        <p:sp>
          <p:nvSpPr>
            <p:cNvPr id="117" name="Google Shape;117;p3"/>
            <p:cNvSpPr/>
            <p:nvPr/>
          </p:nvSpPr>
          <p:spPr>
            <a:xfrm>
              <a:off x="0" y="0"/>
              <a:ext cx="4816592" cy="875486"/>
            </a:xfrm>
            <a:custGeom>
              <a:rect b="b" l="l" r="r" t="t"/>
              <a:pathLst>
                <a:path extrusionOk="0" h="8754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  <a:ln>
              <a:noFill/>
            </a:ln>
          </p:spPr>
        </p:sp>
        <p:sp>
          <p:nvSpPr>
            <p:cNvPr id="118" name="Google Shape;118;p3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2735451" y="1732957"/>
            <a:ext cx="11869591" cy="7863604"/>
          </a:xfrm>
          <a:custGeom>
            <a:rect b="b" l="l" r="r" t="t"/>
            <a:pathLst>
              <a:path extrusionOk="0" h="7863604" w="11869591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3"/>
          <p:cNvSpPr/>
          <p:nvPr/>
        </p:nvSpPr>
        <p:spPr>
          <a:xfrm>
            <a:off x="615350" y="338200"/>
            <a:ext cx="16943841" cy="9554279"/>
          </a:xfrm>
          <a:custGeom>
            <a:rect b="b" l="l" r="r" t="t"/>
            <a:pathLst>
              <a:path extrusionOk="0" h="7863604" w="11869591">
                <a:moveTo>
                  <a:pt x="0" y="0"/>
                </a:moveTo>
                <a:lnTo>
                  <a:pt x="11869590" y="0"/>
                </a:lnTo>
                <a:lnTo>
                  <a:pt x="11869590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3"/>
          <p:cNvSpPr txBox="1"/>
          <p:nvPr/>
        </p:nvSpPr>
        <p:spPr>
          <a:xfrm>
            <a:off x="-424633" y="1492370"/>
            <a:ext cx="95100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43" u="none" cap="none" strike="noStrike">
                <a:solidFill>
                  <a:srgbClr val="0000FF"/>
                </a:solidFill>
              </a:rPr>
              <a:t>W</a:t>
            </a:r>
            <a:r>
              <a:rPr b="1" lang="en-US" sz="6143">
                <a:solidFill>
                  <a:srgbClr val="0000FF"/>
                </a:solidFill>
              </a:rPr>
              <a:t>arm up activity </a:t>
            </a:r>
            <a:endParaRPr b="1" i="0" sz="6143" u="none" cap="none" strike="noStrike">
              <a:solidFill>
                <a:srgbClr val="0000FF"/>
              </a:solidFill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1643300" y="2390575"/>
            <a:ext cx="2993707" cy="240667"/>
          </a:xfrm>
          <a:custGeom>
            <a:rect b="b" l="l" r="r" t="t"/>
            <a:pathLst>
              <a:path extrusionOk="0" h="183365" w="2993707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3"/>
          <p:cNvSpPr txBox="1"/>
          <p:nvPr/>
        </p:nvSpPr>
        <p:spPr>
          <a:xfrm>
            <a:off x="1296425" y="3121200"/>
            <a:ext cx="51201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472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61"/>
              <a:buFont typeface="Times New Roman"/>
              <a:buChar char="●"/>
            </a:pPr>
            <a:r>
              <a:rPr lang="en-US" sz="3561">
                <a:latin typeface="Times New Roman"/>
                <a:ea typeface="Times New Roman"/>
                <a:cs typeface="Times New Roman"/>
                <a:sym typeface="Times New Roman"/>
              </a:rPr>
              <a:t>What do you see on the surface?</a:t>
            </a:r>
            <a:endParaRPr sz="356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6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472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61"/>
              <a:buFont typeface="Times New Roman"/>
              <a:buChar char="●"/>
            </a:pPr>
            <a:r>
              <a:rPr lang="en-US" sz="3561">
                <a:latin typeface="Times New Roman"/>
                <a:ea typeface="Times New Roman"/>
                <a:cs typeface="Times New Roman"/>
                <a:sym typeface="Times New Roman"/>
              </a:rPr>
              <a:t>What is surprising about what’s under the water?</a:t>
            </a:r>
            <a:endParaRPr sz="356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6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472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61"/>
              <a:buFont typeface="Times New Roman"/>
              <a:buChar char="●"/>
            </a:pPr>
            <a:r>
              <a:rPr lang="en-US" sz="3561">
                <a:latin typeface="Times New Roman"/>
                <a:ea typeface="Times New Roman"/>
                <a:cs typeface="Times New Roman"/>
                <a:sym typeface="Times New Roman"/>
              </a:rPr>
              <a:t>What message is this image sending?</a:t>
            </a:r>
            <a:endParaRPr sz="356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35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6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9251" y="2991904"/>
            <a:ext cx="9958294" cy="568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A88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g347b0a02def_0_0"/>
          <p:cNvGrpSpPr/>
          <p:nvPr/>
        </p:nvGrpSpPr>
        <p:grpSpPr>
          <a:xfrm>
            <a:off x="0" y="6818225"/>
            <a:ext cx="18288118" cy="3468795"/>
            <a:chOff x="0" y="-38100"/>
            <a:chExt cx="4816592" cy="913586"/>
          </a:xfrm>
        </p:grpSpPr>
        <p:sp>
          <p:nvSpPr>
            <p:cNvPr id="130" name="Google Shape;130;g347b0a02def_0_0"/>
            <p:cNvSpPr/>
            <p:nvPr/>
          </p:nvSpPr>
          <p:spPr>
            <a:xfrm>
              <a:off x="0" y="0"/>
              <a:ext cx="4816592" cy="875486"/>
            </a:xfrm>
            <a:custGeom>
              <a:rect b="b" l="l" r="r" t="t"/>
              <a:pathLst>
                <a:path extrusionOk="0" h="8754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  <a:ln>
              <a:noFill/>
            </a:ln>
          </p:spPr>
        </p:sp>
        <p:sp>
          <p:nvSpPr>
            <p:cNvPr id="131" name="Google Shape;131;g347b0a02def_0_0"/>
            <p:cNvSpPr txBox="1"/>
            <p:nvPr/>
          </p:nvSpPr>
          <p:spPr>
            <a:xfrm>
              <a:off x="0" y="-38100"/>
              <a:ext cx="4816500" cy="91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g347b0a02def_0_0"/>
          <p:cNvSpPr/>
          <p:nvPr/>
        </p:nvSpPr>
        <p:spPr>
          <a:xfrm>
            <a:off x="2735451" y="1732957"/>
            <a:ext cx="11869591" cy="7863604"/>
          </a:xfrm>
          <a:custGeom>
            <a:rect b="b" l="l" r="r" t="t"/>
            <a:pathLst>
              <a:path extrusionOk="0" h="7863604" w="11869591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g347b0a02def_0_0"/>
          <p:cNvSpPr/>
          <p:nvPr/>
        </p:nvSpPr>
        <p:spPr>
          <a:xfrm>
            <a:off x="779750" y="291225"/>
            <a:ext cx="17092211" cy="9888482"/>
          </a:xfrm>
          <a:custGeom>
            <a:rect b="b" l="l" r="r" t="t"/>
            <a:pathLst>
              <a:path extrusionOk="0" h="7863604" w="11869591">
                <a:moveTo>
                  <a:pt x="0" y="0"/>
                </a:moveTo>
                <a:lnTo>
                  <a:pt x="11869590" y="0"/>
                </a:lnTo>
                <a:lnTo>
                  <a:pt x="11869590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g347b0a02def_0_0"/>
          <p:cNvSpPr txBox="1"/>
          <p:nvPr/>
        </p:nvSpPr>
        <p:spPr>
          <a:xfrm>
            <a:off x="1249467" y="933595"/>
            <a:ext cx="95100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a report?</a:t>
            </a:r>
            <a:endParaRPr b="0" i="0" sz="89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347b0a02def_0_0"/>
          <p:cNvSpPr/>
          <p:nvPr/>
        </p:nvSpPr>
        <p:spPr>
          <a:xfrm>
            <a:off x="6825145" y="2241301"/>
            <a:ext cx="2993707" cy="183365"/>
          </a:xfrm>
          <a:custGeom>
            <a:rect b="b" l="l" r="r" t="t"/>
            <a:pathLst>
              <a:path extrusionOk="0" h="183365" w="2993707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g347b0a02def_0_0"/>
          <p:cNvSpPr txBox="1"/>
          <p:nvPr/>
        </p:nvSpPr>
        <p:spPr>
          <a:xfrm>
            <a:off x="1249475" y="3485375"/>
            <a:ext cx="16111500" cy="6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marR="0" rtl="0" algn="ctr">
              <a:lnSpc>
                <a:spcPct val="135012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❖"/>
            </a:pPr>
            <a:r>
              <a:rPr b="1" lang="en-US" sz="30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A report</a:t>
            </a:r>
            <a:r>
              <a:rPr lang="en-US" sz="30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 is a </a:t>
            </a:r>
            <a:r>
              <a:rPr i="1" lang="en-US" sz="3000" u="sng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structured and formal piece of writing</a:t>
            </a:r>
            <a:r>
              <a:rPr lang="en-US" sz="30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 that is used to </a:t>
            </a:r>
            <a:r>
              <a:rPr b="1" lang="en-US" sz="30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present information, facts, findings, and analysis on a specific topic or subject. 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ctr">
              <a:lnSpc>
                <a:spcPct val="135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marR="0" rtl="0" algn="ctr">
              <a:lnSpc>
                <a:spcPct val="1350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 Narrow"/>
              <a:buChar char="❖"/>
            </a:pPr>
            <a:r>
              <a:rPr lang="en-US" sz="3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Reports are designed to </a:t>
            </a:r>
            <a:r>
              <a:rPr b="1" lang="en-US" sz="3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inform the reader clearly and concisely</a:t>
            </a:r>
            <a:r>
              <a:rPr lang="en-US" sz="3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often to </a:t>
            </a:r>
            <a:r>
              <a:rPr lang="en-US" sz="30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help them make decisions, understand an issue, or learn about a particular event, situation, or research study. </a:t>
            </a:r>
            <a:endParaRPr sz="3000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marR="0" rtl="0" algn="ctr">
              <a:lnSpc>
                <a:spcPct val="135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19100" lvl="0" marL="457200" marR="0" rtl="0" algn="ctr">
              <a:lnSpc>
                <a:spcPct val="13501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 Narrow"/>
              <a:buChar char="❖"/>
            </a:pPr>
            <a:r>
              <a:rPr lang="en-US" sz="30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Reports are usually </a:t>
            </a:r>
            <a:r>
              <a:rPr b="1" lang="en-US" sz="30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divided into sections</a:t>
            </a:r>
            <a:r>
              <a:rPr lang="en-US" sz="30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 with </a:t>
            </a:r>
            <a:r>
              <a:rPr b="1" lang="en-US" sz="30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subheadings</a:t>
            </a:r>
            <a:r>
              <a:rPr lang="en-US" sz="30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, which makes the content easy to follow and allows the reader to locate specific information quickly. Depending on the purpose, a report may include elements such as </a:t>
            </a:r>
            <a:r>
              <a:rPr b="1" lang="en-US" sz="30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an introduction, main body, conclusion, recommendations, tables, charts, or diagrams</a:t>
            </a:r>
            <a:r>
              <a:rPr lang="en-US" sz="30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endParaRPr sz="3000">
              <a:solidFill>
                <a:schemeClr val="dk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marR="0" rtl="0" algn="ctr">
              <a:lnSpc>
                <a:spcPct val="135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35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1155CC"/>
                </a:solidFill>
                <a:latin typeface="Arial Narrow"/>
                <a:ea typeface="Arial Narrow"/>
                <a:cs typeface="Arial Narrow"/>
                <a:sym typeface="Arial Narrow"/>
              </a:rPr>
              <a:t> (</a:t>
            </a:r>
            <a:r>
              <a:rPr i="0" lang="en-US" sz="3000" u="sng" cap="none" strike="noStrike">
                <a:solidFill>
                  <a:srgbClr val="1155CC"/>
                </a:solidFill>
                <a:latin typeface="Arial Narrow"/>
                <a:ea typeface="Arial Narrow"/>
                <a:cs typeface="Arial Narrow"/>
                <a:sym typeface="Arial Narrow"/>
              </a:rPr>
              <a:t>Min</a:t>
            </a:r>
            <a:r>
              <a:rPr lang="en-US" sz="3000" u="sng">
                <a:solidFill>
                  <a:srgbClr val="1155CC"/>
                </a:solidFill>
                <a:latin typeface="Arial Narrow"/>
                <a:ea typeface="Arial Narrow"/>
                <a:cs typeface="Arial Narrow"/>
                <a:sym typeface="Arial Narrow"/>
              </a:rPr>
              <a:t>imum</a:t>
            </a:r>
            <a:r>
              <a:rPr lang="en-US" sz="3000">
                <a:solidFill>
                  <a:srgbClr val="1155CC"/>
                </a:solidFill>
                <a:latin typeface="Arial Narrow"/>
                <a:ea typeface="Arial Narrow"/>
                <a:cs typeface="Arial Narrow"/>
                <a:sym typeface="Arial Narrow"/>
              </a:rPr>
              <a:t> of </a:t>
            </a:r>
            <a:r>
              <a:rPr i="0" lang="en-US" sz="3000" u="none" cap="none" strike="noStrike">
                <a:solidFill>
                  <a:srgbClr val="1155CC"/>
                </a:solidFill>
                <a:latin typeface="Arial Narrow"/>
                <a:ea typeface="Arial Narrow"/>
                <a:cs typeface="Arial Narrow"/>
                <a:sym typeface="Arial Narrow"/>
              </a:rPr>
              <a:t>170 word count).</a:t>
            </a:r>
            <a:r>
              <a:rPr i="0" lang="en-US" sz="3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i="0" sz="3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37" name="Google Shape;137;g347b0a02def_0_0"/>
          <p:cNvPicPr preferRelativeResize="0"/>
          <p:nvPr/>
        </p:nvPicPr>
        <p:blipFill rotWithShape="1">
          <a:blip r:embed="rId6">
            <a:alphaModFix/>
          </a:blip>
          <a:srcRect b="21008" l="13767" r="16628" t="15232"/>
          <a:stretch/>
        </p:blipFill>
        <p:spPr>
          <a:xfrm>
            <a:off x="11576100" y="206324"/>
            <a:ext cx="6295849" cy="297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A88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g389d45d41d7_0_31"/>
          <p:cNvGrpSpPr/>
          <p:nvPr/>
        </p:nvGrpSpPr>
        <p:grpSpPr>
          <a:xfrm>
            <a:off x="0" y="6818225"/>
            <a:ext cx="18288118" cy="3468795"/>
            <a:chOff x="0" y="-38100"/>
            <a:chExt cx="4816592" cy="913586"/>
          </a:xfrm>
        </p:grpSpPr>
        <p:sp>
          <p:nvSpPr>
            <p:cNvPr id="143" name="Google Shape;143;g389d45d41d7_0_31"/>
            <p:cNvSpPr/>
            <p:nvPr/>
          </p:nvSpPr>
          <p:spPr>
            <a:xfrm>
              <a:off x="0" y="0"/>
              <a:ext cx="4816592" cy="875486"/>
            </a:xfrm>
            <a:custGeom>
              <a:rect b="b" l="l" r="r" t="t"/>
              <a:pathLst>
                <a:path extrusionOk="0" h="8754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  <a:ln>
              <a:noFill/>
            </a:ln>
          </p:spPr>
        </p:sp>
        <p:sp>
          <p:nvSpPr>
            <p:cNvPr id="144" name="Google Shape;144;g389d45d41d7_0_31"/>
            <p:cNvSpPr txBox="1"/>
            <p:nvPr/>
          </p:nvSpPr>
          <p:spPr>
            <a:xfrm>
              <a:off x="0" y="-38100"/>
              <a:ext cx="4816500" cy="91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g389d45d41d7_0_31"/>
          <p:cNvSpPr/>
          <p:nvPr/>
        </p:nvSpPr>
        <p:spPr>
          <a:xfrm>
            <a:off x="2735451" y="1732957"/>
            <a:ext cx="11869591" cy="7863604"/>
          </a:xfrm>
          <a:custGeom>
            <a:rect b="b" l="l" r="r" t="t"/>
            <a:pathLst>
              <a:path extrusionOk="0" h="7863604" w="11869591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g389d45d41d7_0_31"/>
          <p:cNvSpPr/>
          <p:nvPr/>
        </p:nvSpPr>
        <p:spPr>
          <a:xfrm>
            <a:off x="779750" y="1177625"/>
            <a:ext cx="16736123" cy="8532010"/>
          </a:xfrm>
          <a:custGeom>
            <a:rect b="b" l="l" r="r" t="t"/>
            <a:pathLst>
              <a:path extrusionOk="0" h="7863604" w="11869591">
                <a:moveTo>
                  <a:pt x="0" y="0"/>
                </a:moveTo>
                <a:lnTo>
                  <a:pt x="11869590" y="0"/>
                </a:lnTo>
                <a:lnTo>
                  <a:pt x="11869590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g389d45d41d7_0_31"/>
          <p:cNvSpPr txBox="1"/>
          <p:nvPr/>
        </p:nvSpPr>
        <p:spPr>
          <a:xfrm>
            <a:off x="1766017" y="1630320"/>
            <a:ext cx="95100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943" u="none" cap="none" strike="noStrike">
                <a:solidFill>
                  <a:srgbClr val="000000"/>
                </a:solidFill>
              </a:rPr>
              <a:t>What is a report?</a:t>
            </a:r>
            <a:endParaRPr b="1" i="0" sz="8943" u="none" cap="none" strike="noStrike">
              <a:solidFill>
                <a:srgbClr val="000000"/>
              </a:solidFill>
            </a:endParaRPr>
          </a:p>
        </p:txBody>
      </p:sp>
      <p:sp>
        <p:nvSpPr>
          <p:cNvPr id="148" name="Google Shape;148;g389d45d41d7_0_31"/>
          <p:cNvSpPr/>
          <p:nvPr/>
        </p:nvSpPr>
        <p:spPr>
          <a:xfrm flipH="1" rot="10800000">
            <a:off x="1854815" y="2938173"/>
            <a:ext cx="9205649" cy="77472"/>
          </a:xfrm>
          <a:custGeom>
            <a:rect b="b" l="l" r="r" t="t"/>
            <a:pathLst>
              <a:path extrusionOk="0" h="183365" w="2993707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</p:sp>
      <p:sp>
        <p:nvSpPr>
          <p:cNvPr id="149" name="Google Shape;149;g389d45d41d7_0_31"/>
          <p:cNvSpPr txBox="1"/>
          <p:nvPr/>
        </p:nvSpPr>
        <p:spPr>
          <a:xfrm>
            <a:off x="1432075" y="4375675"/>
            <a:ext cx="15410400" cy="4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</a:t>
            </a:r>
            <a:r>
              <a:rPr b="1" lang="en-US" sz="3200">
                <a:solidFill>
                  <a:srgbClr val="660000"/>
                </a:solidFill>
                <a:latin typeface="Lora"/>
                <a:ea typeface="Lora"/>
                <a:cs typeface="Lora"/>
                <a:sym typeface="Lora"/>
              </a:rPr>
              <a:t>writing style </a:t>
            </a:r>
            <a:r>
              <a:rPr lang="en-US" sz="3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is typically </a:t>
            </a:r>
            <a:r>
              <a:rPr b="1" lang="en-US" sz="3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formal, objective, and factual</a:t>
            </a:r>
            <a:r>
              <a:rPr lang="en-US" sz="3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avoiding personal opinions or informal language. </a:t>
            </a:r>
            <a:endParaRPr sz="3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ctr">
              <a:lnSpc>
                <a:spcPct val="135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ctr">
              <a:lnSpc>
                <a:spcPct val="135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Reports can take various forms, including </a:t>
            </a:r>
            <a:r>
              <a:rPr b="1" lang="en-US" sz="3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informational reports</a:t>
            </a:r>
            <a:r>
              <a:rPr lang="en-US" sz="3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which explain facts and findings about a topic, and </a:t>
            </a:r>
            <a:r>
              <a:rPr b="1" lang="en-US" sz="3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event or news reports</a:t>
            </a:r>
            <a:r>
              <a:rPr lang="en-US" sz="3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which describe occurrences in a chronological and detailed manner. Overall, a report’s goal is to </a:t>
            </a:r>
            <a:r>
              <a:rPr b="1" lang="en-US" sz="3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communicate information efficiently, accurately, and logically</a:t>
            </a:r>
            <a:r>
              <a:rPr lang="en-US" sz="3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to its intended audience.</a:t>
            </a:r>
            <a:endParaRPr b="1" i="0" sz="30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50" name="Google Shape;150;g389d45d41d7_0_31"/>
          <p:cNvPicPr preferRelativeResize="0"/>
          <p:nvPr/>
        </p:nvPicPr>
        <p:blipFill rotWithShape="1">
          <a:blip r:embed="rId5">
            <a:alphaModFix/>
          </a:blip>
          <a:srcRect b="5403" l="0" r="0" t="4991"/>
          <a:stretch/>
        </p:blipFill>
        <p:spPr>
          <a:xfrm>
            <a:off x="12965399" y="103350"/>
            <a:ext cx="5136000" cy="387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CD0E8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5"/>
          <p:cNvGrpSpPr/>
          <p:nvPr/>
        </p:nvGrpSpPr>
        <p:grpSpPr>
          <a:xfrm>
            <a:off x="0" y="6818226"/>
            <a:ext cx="18288000" cy="3468774"/>
            <a:chOff x="0" y="-38100"/>
            <a:chExt cx="4816593" cy="913586"/>
          </a:xfrm>
        </p:grpSpPr>
        <p:sp>
          <p:nvSpPr>
            <p:cNvPr id="156" name="Google Shape;156;p5"/>
            <p:cNvSpPr/>
            <p:nvPr/>
          </p:nvSpPr>
          <p:spPr>
            <a:xfrm>
              <a:off x="0" y="0"/>
              <a:ext cx="4816592" cy="875486"/>
            </a:xfrm>
            <a:custGeom>
              <a:rect b="b" l="l" r="r" t="t"/>
              <a:pathLst>
                <a:path extrusionOk="0" h="8754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A88F"/>
            </a:solidFill>
            <a:ln>
              <a:noFill/>
            </a:ln>
          </p:spPr>
        </p:sp>
        <p:sp>
          <p:nvSpPr>
            <p:cNvPr id="157" name="Google Shape;157;p5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5"/>
          <p:cNvSpPr/>
          <p:nvPr/>
        </p:nvSpPr>
        <p:spPr>
          <a:xfrm>
            <a:off x="304800" y="571500"/>
            <a:ext cx="17221199" cy="9025061"/>
          </a:xfrm>
          <a:custGeom>
            <a:rect b="b" l="l" r="r" t="t"/>
            <a:pathLst>
              <a:path extrusionOk="0" h="7863604" w="11869591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5"/>
          <p:cNvSpPr/>
          <p:nvPr/>
        </p:nvSpPr>
        <p:spPr>
          <a:xfrm>
            <a:off x="533399" y="757478"/>
            <a:ext cx="16763999" cy="8729421"/>
          </a:xfrm>
          <a:custGeom>
            <a:rect b="b" l="l" r="r" t="t"/>
            <a:pathLst>
              <a:path extrusionOk="0" h="7863604" w="11869591">
                <a:moveTo>
                  <a:pt x="0" y="0"/>
                </a:moveTo>
                <a:lnTo>
                  <a:pt x="11869590" y="0"/>
                </a:lnTo>
                <a:lnTo>
                  <a:pt x="11869590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5"/>
          <p:cNvSpPr txBox="1"/>
          <p:nvPr/>
        </p:nvSpPr>
        <p:spPr>
          <a:xfrm>
            <a:off x="1219200" y="3034763"/>
            <a:ext cx="6052500" cy="59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61" u="sng" cap="none" strike="noStrike">
                <a:solidFill>
                  <a:srgbClr val="3C7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Introduction:</a:t>
            </a:r>
            <a:endParaRPr b="1" sz="200" u="sng">
              <a:solidFill>
                <a:srgbClr val="3C78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40676" lvl="0" marL="91440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900"/>
              <a:buFont typeface="Times New Roman"/>
              <a:buAutoNum type="arabicPeriod"/>
            </a:pPr>
            <a:r>
              <a:rPr b="1" i="1" lang="en-US" sz="3661">
                <a:solidFill>
                  <a:srgbClr val="3C7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b="1" i="1" lang="en-US" sz="3661" u="none" cap="none" strike="noStrike">
                <a:solidFill>
                  <a:srgbClr val="3C7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eneral statement.</a:t>
            </a:r>
            <a:endParaRPr b="1" i="1" sz="3661" u="none" cap="none" strike="noStrike">
              <a:solidFill>
                <a:srgbClr val="3C78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Generally introduce the topic. </a:t>
            </a:r>
            <a:r>
              <a:rPr i="0" lang="en-US" sz="3961" u="none" cap="none" strike="noStrike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0" sz="3961" u="none" cap="none" strike="noStrike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40676" lvl="0" marL="91440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900"/>
              <a:buFont typeface="Times New Roman"/>
              <a:buAutoNum type="arabicPeriod"/>
            </a:pPr>
            <a:r>
              <a:rPr b="1" i="1" lang="en-US" sz="3661">
                <a:solidFill>
                  <a:srgbClr val="3C7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Thesis statement/</a:t>
            </a:r>
            <a:r>
              <a:rPr b="1" i="1" lang="en-US" sz="3661">
                <a:solidFill>
                  <a:srgbClr val="3C7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Purpose of the report.</a:t>
            </a:r>
            <a:endParaRPr i="0" sz="3861" u="none" cap="none" strike="noStrike">
              <a:solidFill>
                <a:srgbClr val="3C78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-US" sz="25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hat the report aims to address/Why is it important. </a:t>
            </a:r>
            <a:endParaRPr sz="250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4461" u="none" cap="none" strike="noStrike">
              <a:solidFill>
                <a:schemeClr val="accent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5"/>
          <p:cNvSpPr/>
          <p:nvPr/>
        </p:nvSpPr>
        <p:spPr>
          <a:xfrm rot="-1688686">
            <a:off x="14759805" y="-1464082"/>
            <a:ext cx="13257643" cy="964192"/>
          </a:xfrm>
          <a:custGeom>
            <a:rect b="b" l="l" r="r" t="t"/>
            <a:pathLst>
              <a:path extrusionOk="0" h="964192" w="13257643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5"/>
          <p:cNvSpPr txBox="1"/>
          <p:nvPr/>
        </p:nvSpPr>
        <p:spPr>
          <a:xfrm>
            <a:off x="832450" y="1244961"/>
            <a:ext cx="14935200" cy="12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752030" lvl="0" marL="45720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43"/>
              <a:buFont typeface="Times New Roman"/>
              <a:buChar char="❖"/>
            </a:pPr>
            <a:r>
              <a:rPr i="0" lang="en-US" sz="7443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Points to consider:</a:t>
            </a:r>
            <a:r>
              <a:rPr i="0" lang="en-US" sz="8243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i="0" sz="8243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7929325" y="3098975"/>
            <a:ext cx="8816400" cy="80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b</a:t>
            </a:r>
            <a:r>
              <a:rPr b="1" i="0" lang="en-US" sz="3600" u="sng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ody parag</a:t>
            </a:r>
            <a:r>
              <a:rPr b="1" lang="en-US" sz="3600" u="sng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raphs: </a:t>
            </a:r>
            <a:endParaRPr b="1" sz="3600" u="sng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Times New Roman"/>
              <a:buChar char="●"/>
            </a:pPr>
            <a:r>
              <a:rPr i="0" lang="en-US" sz="31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 prompt</a:t>
            </a:r>
            <a:r>
              <a:rPr lang="en-US" sz="31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s/</a:t>
            </a:r>
            <a:r>
              <a:rPr i="0" lang="en-US" sz="31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points that are given in the writin</a:t>
            </a:r>
            <a:r>
              <a:rPr lang="en-US" sz="31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 </a:t>
            </a:r>
            <a:r>
              <a:rPr i="0" lang="en-US" sz="31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</a:t>
            </a:r>
            <a:r>
              <a:rPr lang="en-US" sz="31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32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61" u="sng" cap="none" strike="noStrike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r>
              <a:rPr b="1" lang="en-US" sz="3461" u="sng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46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0273" lvl="0" marL="45720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61"/>
              <a:buFont typeface="Times New Roman"/>
              <a:buChar char="❖"/>
            </a:pPr>
            <a:r>
              <a:rPr lang="en-US" sz="286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conclusion is where you summarize the event and state its impact or result. It gives closure to the report.</a:t>
            </a:r>
            <a:endParaRPr sz="286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80123" lvl="0" marL="45720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961"/>
              <a:buFont typeface="Times New Roman"/>
              <a:buChar char="❖"/>
            </a:pPr>
            <a:r>
              <a:rPr i="0" lang="en-US" sz="2961" u="none" cap="none" strike="noStrike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 or suggestions</a:t>
            </a:r>
            <a:r>
              <a:rPr lang="en-US" sz="376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en-US" sz="2561" u="none" cap="none" strike="noStrike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(optional). </a:t>
            </a:r>
            <a:r>
              <a:rPr i="0" lang="en-US" sz="4461" u="none" cap="none" strike="noStrike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80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061" u="none" cap="none" strike="noStrike">
              <a:solidFill>
                <a:srgbClr val="FF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06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6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6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5"/>
          <p:cNvCxnSpPr/>
          <p:nvPr/>
        </p:nvCxnSpPr>
        <p:spPr>
          <a:xfrm flipH="1">
            <a:off x="7445125" y="3095500"/>
            <a:ext cx="70500" cy="584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CD0E8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4"/>
          <p:cNvGrpSpPr/>
          <p:nvPr/>
        </p:nvGrpSpPr>
        <p:grpSpPr>
          <a:xfrm>
            <a:off x="0" y="6818226"/>
            <a:ext cx="18288000" cy="3468774"/>
            <a:chOff x="0" y="-38100"/>
            <a:chExt cx="4816593" cy="913586"/>
          </a:xfrm>
        </p:grpSpPr>
        <p:sp>
          <p:nvSpPr>
            <p:cNvPr id="170" name="Google Shape;170;p4"/>
            <p:cNvSpPr/>
            <p:nvPr/>
          </p:nvSpPr>
          <p:spPr>
            <a:xfrm>
              <a:off x="0" y="0"/>
              <a:ext cx="4816592" cy="875486"/>
            </a:xfrm>
            <a:custGeom>
              <a:rect b="b" l="l" r="r" t="t"/>
              <a:pathLst>
                <a:path extrusionOk="0" h="8754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A88F"/>
            </a:solidFill>
            <a:ln>
              <a:noFill/>
            </a:ln>
          </p:spPr>
        </p:sp>
        <p:sp>
          <p:nvSpPr>
            <p:cNvPr id="171" name="Google Shape;171;p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4"/>
          <p:cNvSpPr/>
          <p:nvPr/>
        </p:nvSpPr>
        <p:spPr>
          <a:xfrm>
            <a:off x="2735451" y="1732957"/>
            <a:ext cx="11869591" cy="7863604"/>
          </a:xfrm>
          <a:custGeom>
            <a:rect b="b" l="l" r="r" t="t"/>
            <a:pathLst>
              <a:path extrusionOk="0" h="7863604" w="11869591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4"/>
          <p:cNvSpPr/>
          <p:nvPr/>
        </p:nvSpPr>
        <p:spPr>
          <a:xfrm>
            <a:off x="178325" y="201650"/>
            <a:ext cx="17893408" cy="9397007"/>
          </a:xfrm>
          <a:custGeom>
            <a:rect b="b" l="l" r="r" t="t"/>
            <a:pathLst>
              <a:path extrusionOk="0" h="7863604" w="11869591">
                <a:moveTo>
                  <a:pt x="0" y="0"/>
                </a:moveTo>
                <a:lnTo>
                  <a:pt x="11869590" y="0"/>
                </a:lnTo>
                <a:lnTo>
                  <a:pt x="11869590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4"/>
          <p:cNvSpPr txBox="1"/>
          <p:nvPr/>
        </p:nvSpPr>
        <p:spPr>
          <a:xfrm>
            <a:off x="1264291" y="660748"/>
            <a:ext cx="145770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43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good report should consist of</a:t>
            </a:r>
            <a:r>
              <a:rPr b="1" lang="en-US" sz="6043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i="0" sz="6043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897165" y="1857150"/>
            <a:ext cx="13684500" cy="82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Title: 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brief, clear, and informative title that reflects the content of the report.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(relevant to the event you are reporting/ Capture the essence of the report in a few words).</a:t>
            </a:r>
            <a:endParaRPr sz="280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Byline (Reporter's Name and Role). (Optional)</a:t>
            </a:r>
            <a:endParaRPr b="1" sz="28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By Rohit Khanna, CNN News Reporter.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7625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ntroduction (</a:t>
            </a:r>
            <a:r>
              <a:rPr b="1" lang="en-US" sz="28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Opening</a:t>
            </a:r>
            <a:r>
              <a:rPr b="1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paragraph): </a:t>
            </a:r>
            <a:endParaRPr b="1" sz="280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an informational report,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introduction sets the scene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by</a:t>
            </a:r>
            <a:r>
              <a:rPr lang="en-US" sz="28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giving the reader a clear overview of the topic — what it’s about, why it matters, and what the report will cover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By: </a:t>
            </a:r>
            <a:r>
              <a:rPr lang="en-US" sz="28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8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tating the </a:t>
            </a:r>
            <a:r>
              <a:rPr lang="en-US" sz="2800" u="sng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purpose of the report </a:t>
            </a:r>
            <a:r>
              <a:rPr lang="en-US" sz="28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sz="2800" u="sng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the report aims to address</a:t>
            </a:r>
            <a:r>
              <a:rPr lang="en-US" sz="28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 sz="27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6" name="Google Shape;176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00676" y="1121794"/>
            <a:ext cx="2677475" cy="26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"/>
          <p:cNvPicPr preferRelativeResize="0"/>
          <p:nvPr/>
        </p:nvPicPr>
        <p:blipFill rotWithShape="1">
          <a:blip r:embed="rId6">
            <a:alphaModFix/>
          </a:blip>
          <a:srcRect b="0" l="18767" r="12814" t="0"/>
          <a:stretch/>
        </p:blipFill>
        <p:spPr>
          <a:xfrm>
            <a:off x="13715404" y="6507450"/>
            <a:ext cx="4520722" cy="34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CD0E8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g389d45d41d7_0_7"/>
          <p:cNvGrpSpPr/>
          <p:nvPr/>
        </p:nvGrpSpPr>
        <p:grpSpPr>
          <a:xfrm>
            <a:off x="0" y="6818225"/>
            <a:ext cx="18288118" cy="3468795"/>
            <a:chOff x="0" y="-38100"/>
            <a:chExt cx="4816592" cy="913586"/>
          </a:xfrm>
        </p:grpSpPr>
        <p:sp>
          <p:nvSpPr>
            <p:cNvPr id="183" name="Google Shape;183;g389d45d41d7_0_7"/>
            <p:cNvSpPr/>
            <p:nvPr/>
          </p:nvSpPr>
          <p:spPr>
            <a:xfrm>
              <a:off x="0" y="0"/>
              <a:ext cx="4816592" cy="875486"/>
            </a:xfrm>
            <a:custGeom>
              <a:rect b="b" l="l" r="r" t="t"/>
              <a:pathLst>
                <a:path extrusionOk="0" h="8754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A88F"/>
            </a:solidFill>
            <a:ln>
              <a:noFill/>
            </a:ln>
          </p:spPr>
        </p:sp>
        <p:sp>
          <p:nvSpPr>
            <p:cNvPr id="184" name="Google Shape;184;g389d45d41d7_0_7"/>
            <p:cNvSpPr txBox="1"/>
            <p:nvPr/>
          </p:nvSpPr>
          <p:spPr>
            <a:xfrm>
              <a:off x="0" y="-38100"/>
              <a:ext cx="4816500" cy="91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g389d45d41d7_0_7"/>
          <p:cNvSpPr/>
          <p:nvPr/>
        </p:nvSpPr>
        <p:spPr>
          <a:xfrm>
            <a:off x="2735451" y="1732957"/>
            <a:ext cx="11869591" cy="7863604"/>
          </a:xfrm>
          <a:custGeom>
            <a:rect b="b" l="l" r="r" t="t"/>
            <a:pathLst>
              <a:path extrusionOk="0" h="7863604" w="11869591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g389d45d41d7_0_7"/>
          <p:cNvSpPr/>
          <p:nvPr/>
        </p:nvSpPr>
        <p:spPr>
          <a:xfrm>
            <a:off x="178325" y="201650"/>
            <a:ext cx="17893408" cy="9908141"/>
          </a:xfrm>
          <a:custGeom>
            <a:rect b="b" l="l" r="r" t="t"/>
            <a:pathLst>
              <a:path extrusionOk="0" h="7863604" w="11869591">
                <a:moveTo>
                  <a:pt x="0" y="0"/>
                </a:moveTo>
                <a:lnTo>
                  <a:pt x="11869590" y="0"/>
                </a:lnTo>
                <a:lnTo>
                  <a:pt x="11869590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g389d45d41d7_0_7"/>
          <p:cNvSpPr txBox="1"/>
          <p:nvPr/>
        </p:nvSpPr>
        <p:spPr>
          <a:xfrm>
            <a:off x="853350" y="1110938"/>
            <a:ext cx="16581300" cy="90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7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1" i="0" lang="en-US" sz="33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ain </a:t>
            </a:r>
            <a:r>
              <a:rPr b="1" lang="en-US" sz="33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i="0" lang="en-US" sz="33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ody </a:t>
            </a:r>
            <a:r>
              <a:rPr b="1" lang="en-US" sz="33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1" lang="en-US" sz="33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aragraphs</a:t>
            </a:r>
            <a:r>
              <a:rPr b="1" i="0" lang="en-US" sz="33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(minimum 2):</a:t>
            </a:r>
            <a:r>
              <a:rPr b="1" lang="en-US" sz="33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7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Times New Roman"/>
                <a:ea typeface="Times New Roman"/>
                <a:cs typeface="Times New Roman"/>
                <a:sym typeface="Times New Roman"/>
              </a:rPr>
              <a:t>This section presents all the information collected on the topic in detail. You may organize your content using </a:t>
            </a:r>
            <a:r>
              <a:rPr b="1" lang="en-US" sz="2900">
                <a:latin typeface="Times New Roman"/>
                <a:ea typeface="Times New Roman"/>
                <a:cs typeface="Times New Roman"/>
                <a:sym typeface="Times New Roman"/>
              </a:rPr>
              <a:t>subheadings </a:t>
            </a:r>
            <a:r>
              <a:rPr lang="en-US" sz="2900">
                <a:latin typeface="Times New Roman"/>
                <a:ea typeface="Times New Roman"/>
                <a:cs typeface="Times New Roman"/>
                <a:sym typeface="Times New Roman"/>
              </a:rPr>
              <a:t>to make it clearer and more structured.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7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47625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Font typeface="Times New Roman"/>
              <a:buChar char="●"/>
            </a:pPr>
            <a:r>
              <a:rPr b="1" lang="en-US" sz="2400">
                <a:solidFill>
                  <a:srgbClr val="1155CC"/>
                </a:solidFill>
                <a:latin typeface="Lora"/>
                <a:ea typeface="Lora"/>
                <a:cs typeface="Lora"/>
                <a:sym typeface="Lora"/>
              </a:rPr>
              <a:t>Subheadings: </a:t>
            </a:r>
            <a:r>
              <a:rPr lang="en-US" sz="2400">
                <a:solidFill>
                  <a:srgbClr val="1C4587"/>
                </a:solidFill>
                <a:latin typeface="Lora"/>
                <a:ea typeface="Lora"/>
                <a:cs typeface="Lora"/>
                <a:sym typeface="Lora"/>
              </a:rPr>
              <a:t>Divide your main content into sections, </a:t>
            </a:r>
            <a:r>
              <a:rPr lang="en-US" sz="2400" u="sng">
                <a:solidFill>
                  <a:srgbClr val="1C4587"/>
                </a:solidFill>
                <a:latin typeface="Lora"/>
                <a:ea typeface="Lora"/>
                <a:cs typeface="Lora"/>
                <a:sym typeface="Lora"/>
              </a:rPr>
              <a:t>each with a clear and relevant subheading</a:t>
            </a:r>
            <a:r>
              <a:rPr lang="en-US" sz="2400">
                <a:solidFill>
                  <a:srgbClr val="1C4587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2400">
              <a:solidFill>
                <a:srgbClr val="1C4587"/>
              </a:solidFill>
              <a:latin typeface="Lora"/>
              <a:ea typeface="Lora"/>
              <a:cs typeface="Lora"/>
              <a:sym typeface="Lora"/>
            </a:endParaRPr>
          </a:p>
          <a:p>
            <a:pPr indent="-381000" lvl="0" marL="457200" marR="0" rtl="0" algn="l">
              <a:lnSpc>
                <a:spcPct val="147625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Font typeface="Times New Roman"/>
              <a:buChar char="●"/>
            </a:pPr>
            <a:r>
              <a:rPr b="1" lang="en-US" sz="2400">
                <a:solidFill>
                  <a:srgbClr val="1155CC"/>
                </a:solidFill>
                <a:latin typeface="Lora"/>
                <a:ea typeface="Lora"/>
                <a:cs typeface="Lora"/>
                <a:sym typeface="Lora"/>
              </a:rPr>
              <a:t>Facts and Evidence: </a:t>
            </a:r>
            <a:r>
              <a:rPr lang="en-US" sz="2400">
                <a:solidFill>
                  <a:srgbClr val="1C4587"/>
                </a:solidFill>
                <a:latin typeface="Lora"/>
                <a:ea typeface="Lora"/>
                <a:cs typeface="Lora"/>
                <a:sym typeface="Lora"/>
              </a:rPr>
              <a:t>Each section should include </a:t>
            </a:r>
            <a:r>
              <a:rPr lang="en-US" sz="2400" u="sng">
                <a:solidFill>
                  <a:srgbClr val="1C4587"/>
                </a:solidFill>
                <a:latin typeface="Lora"/>
                <a:ea typeface="Lora"/>
                <a:cs typeface="Lora"/>
                <a:sym typeface="Lora"/>
              </a:rPr>
              <a:t>specific points supported by evidence, such as facts, data, statistics, research findings, or real-life examples.</a:t>
            </a:r>
            <a:endParaRPr sz="2400" u="sng">
              <a:solidFill>
                <a:srgbClr val="1155CC"/>
              </a:solidFill>
              <a:latin typeface="Lora"/>
              <a:ea typeface="Lora"/>
              <a:cs typeface="Lora"/>
              <a:sym typeface="Lora"/>
            </a:endParaRPr>
          </a:p>
          <a:p>
            <a:pPr indent="-381000" lvl="0" marL="457200" marR="0" rtl="0" algn="l">
              <a:lnSpc>
                <a:spcPct val="147625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Font typeface="Times New Roman"/>
              <a:buChar char="●"/>
            </a:pPr>
            <a:r>
              <a:rPr b="1" lang="en-US" sz="2400">
                <a:solidFill>
                  <a:srgbClr val="1155CC"/>
                </a:solidFill>
                <a:latin typeface="Lora"/>
                <a:ea typeface="Lora"/>
                <a:cs typeface="Lora"/>
                <a:sym typeface="Lora"/>
              </a:rPr>
              <a:t>Logical Flow: </a:t>
            </a:r>
            <a:r>
              <a:rPr lang="en-US" sz="2400">
                <a:solidFill>
                  <a:srgbClr val="1C4587"/>
                </a:solidFill>
                <a:latin typeface="Lora"/>
                <a:ea typeface="Lora"/>
                <a:cs typeface="Lora"/>
                <a:sym typeface="Lora"/>
              </a:rPr>
              <a:t>Ensure that your ideas are presented in a</a:t>
            </a:r>
            <a:r>
              <a:rPr lang="en-US" sz="2400" u="sng">
                <a:solidFill>
                  <a:srgbClr val="1C4587"/>
                </a:solidFill>
                <a:latin typeface="Lora"/>
                <a:ea typeface="Lora"/>
                <a:cs typeface="Lora"/>
                <a:sym typeface="Lora"/>
              </a:rPr>
              <a:t> logical and coherent order, with smooth transitions between sections</a:t>
            </a:r>
            <a:r>
              <a:rPr lang="en-US" sz="2400">
                <a:solidFill>
                  <a:srgbClr val="1C4587"/>
                </a:solidFill>
                <a:latin typeface="Lora"/>
                <a:ea typeface="Lora"/>
                <a:cs typeface="Lora"/>
                <a:sym typeface="Lora"/>
              </a:rPr>
              <a:t> so that the report reads naturally and clearly.</a:t>
            </a:r>
            <a:endParaRPr sz="2400">
              <a:solidFill>
                <a:srgbClr val="1C458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marR="0" rtl="0" algn="l">
              <a:lnSpc>
                <a:spcPct val="147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C4587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i="0" lang="en-US" sz="32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onclusion:</a:t>
            </a:r>
            <a:endParaRPr b="1" i="0" sz="32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This section should </a:t>
            </a:r>
            <a:r>
              <a:rPr b="1" lang="en-US" sz="2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summarize all the main points</a:t>
            </a:r>
            <a:r>
              <a:rPr lang="en-US" sz="2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discussed in the report. </a:t>
            </a:r>
            <a:endParaRPr sz="2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b="1" lang="en-US" sz="2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Summary of Findings:</a:t>
            </a:r>
            <a:r>
              <a:rPr lang="en-US" sz="2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Briefly restate the key ideas and evidence from the main body </a:t>
            </a:r>
            <a:r>
              <a:rPr lang="en-US" sz="2700">
                <a:solidFill>
                  <a:srgbClr val="990000"/>
                </a:solidFill>
                <a:latin typeface="Arial Narrow"/>
                <a:ea typeface="Arial Narrow"/>
                <a:cs typeface="Arial Narrow"/>
                <a:sym typeface="Arial Narrow"/>
              </a:rPr>
              <a:t>without introducing new information.</a:t>
            </a:r>
            <a:br>
              <a:rPr lang="en-US" sz="2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2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b="1" lang="en-US" sz="2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Recommendations (Optional):</a:t>
            </a:r>
            <a:r>
              <a:rPr lang="en-US" sz="2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Offer thoughtful recommendations or actions that could be taken, supported by the evidence you have discussed/based on your findings.</a:t>
            </a:r>
            <a:endParaRPr sz="2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47625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8" name="Google Shape;188;g389d45d41d7_0_7"/>
          <p:cNvPicPr preferRelativeResize="0"/>
          <p:nvPr/>
        </p:nvPicPr>
        <p:blipFill rotWithShape="1">
          <a:blip r:embed="rId5">
            <a:alphaModFix/>
          </a:blip>
          <a:srcRect b="0" l="5949" r="15036" t="0"/>
          <a:stretch/>
        </p:blipFill>
        <p:spPr>
          <a:xfrm>
            <a:off x="14605050" y="5448850"/>
            <a:ext cx="3229049" cy="218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A88F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6"/>
          <p:cNvGrpSpPr/>
          <p:nvPr/>
        </p:nvGrpSpPr>
        <p:grpSpPr>
          <a:xfrm>
            <a:off x="0" y="6818226"/>
            <a:ext cx="18288000" cy="3468774"/>
            <a:chOff x="0" y="-38100"/>
            <a:chExt cx="4816593" cy="913586"/>
          </a:xfrm>
        </p:grpSpPr>
        <p:sp>
          <p:nvSpPr>
            <p:cNvPr id="194" name="Google Shape;194;p6"/>
            <p:cNvSpPr/>
            <p:nvPr/>
          </p:nvSpPr>
          <p:spPr>
            <a:xfrm>
              <a:off x="0" y="0"/>
              <a:ext cx="4816592" cy="875486"/>
            </a:xfrm>
            <a:custGeom>
              <a:rect b="b" l="l" r="r" t="t"/>
              <a:pathLst>
                <a:path extrusionOk="0" h="8754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  <a:ln>
              <a:noFill/>
            </a:ln>
          </p:spPr>
        </p:sp>
        <p:sp>
          <p:nvSpPr>
            <p:cNvPr id="195" name="Google Shape;195;p6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6"/>
          <p:cNvSpPr/>
          <p:nvPr/>
        </p:nvSpPr>
        <p:spPr>
          <a:xfrm>
            <a:off x="878488" y="647700"/>
            <a:ext cx="16571312" cy="9067800"/>
          </a:xfrm>
          <a:custGeom>
            <a:rect b="b" l="l" r="r" t="t"/>
            <a:pathLst>
              <a:path extrusionOk="0" h="7863604" w="11869591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6"/>
          <p:cNvSpPr/>
          <p:nvPr/>
        </p:nvSpPr>
        <p:spPr>
          <a:xfrm>
            <a:off x="1201244" y="945215"/>
            <a:ext cx="15925800" cy="8610600"/>
          </a:xfrm>
          <a:custGeom>
            <a:rect b="b" l="l" r="r" t="t"/>
            <a:pathLst>
              <a:path extrusionOk="0" h="7863604" w="11869591">
                <a:moveTo>
                  <a:pt x="0" y="0"/>
                </a:moveTo>
                <a:lnTo>
                  <a:pt x="11869590" y="0"/>
                </a:lnTo>
                <a:lnTo>
                  <a:pt x="11869590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6"/>
          <p:cNvSpPr/>
          <p:nvPr/>
        </p:nvSpPr>
        <p:spPr>
          <a:xfrm rot="-6181180">
            <a:off x="-6041866" y="-482096"/>
            <a:ext cx="13257643" cy="964192"/>
          </a:xfrm>
          <a:custGeom>
            <a:rect b="b" l="l" r="r" t="t"/>
            <a:pathLst>
              <a:path extrusionOk="0" h="964192" w="13257643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6"/>
          <p:cNvSpPr txBox="1"/>
          <p:nvPr/>
        </p:nvSpPr>
        <p:spPr>
          <a:xfrm>
            <a:off x="2563891" y="1949021"/>
            <a:ext cx="125274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44" u="none" cap="none" strike="noStrike">
                <a:solidFill>
                  <a:srgbClr val="000000"/>
                </a:solidFill>
              </a:rPr>
              <a:t>Useful Language For Reports </a:t>
            </a:r>
            <a:endParaRPr b="1" i="0" sz="7044" u="none" cap="none" strike="noStrike">
              <a:solidFill>
                <a:srgbClr val="000000"/>
              </a:solidFill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2862234" y="3902003"/>
            <a:ext cx="13339800" cy="41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B5394"/>
                </a:solidFill>
                <a:latin typeface="Arial Narrow"/>
                <a:ea typeface="Arial Narrow"/>
                <a:cs typeface="Arial Narrow"/>
                <a:sym typeface="Arial Narrow"/>
              </a:rPr>
              <a:t>To introduce: </a:t>
            </a:r>
            <a:r>
              <a:rPr i="0" lang="en-US" sz="3300" u="none" cap="none" strike="noStrike">
                <a:solidFill>
                  <a:srgbClr val="0B5394"/>
                </a:solidFill>
                <a:latin typeface="Arial Narrow"/>
                <a:ea typeface="Arial Narrow"/>
                <a:cs typeface="Arial Narrow"/>
                <a:sym typeface="Arial Narrow"/>
              </a:rPr>
              <a:t>The purpose/aim of this report, this report </a:t>
            </a:r>
            <a:r>
              <a:rPr lang="en-US" sz="3300">
                <a:solidFill>
                  <a:srgbClr val="0B5394"/>
                </a:solidFill>
                <a:latin typeface="Arial Narrow"/>
                <a:ea typeface="Arial Narrow"/>
                <a:cs typeface="Arial Narrow"/>
                <a:sym typeface="Arial Narrow"/>
              </a:rPr>
              <a:t>highlights</a:t>
            </a:r>
            <a:r>
              <a:rPr i="0" lang="en-US" sz="3300" u="none" cap="none" strike="noStrike">
                <a:solidFill>
                  <a:srgbClr val="0B5394"/>
                </a:solidFill>
                <a:latin typeface="Arial Narrow"/>
                <a:ea typeface="Arial Narrow"/>
                <a:cs typeface="Arial Narrow"/>
                <a:sym typeface="Arial Narrow"/>
              </a:rPr>
              <a:t> …. </a:t>
            </a:r>
            <a:endParaRPr sz="3300">
              <a:solidFill>
                <a:srgbClr val="0B5394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B5394"/>
                </a:solidFill>
                <a:latin typeface="Arial Narrow"/>
                <a:ea typeface="Arial Narrow"/>
                <a:cs typeface="Arial Narrow"/>
                <a:sym typeface="Arial Narrow"/>
              </a:rPr>
              <a:t>To generalise: </a:t>
            </a:r>
            <a:r>
              <a:rPr i="0" lang="en-US" sz="3300" u="none" cap="none" strike="noStrike">
                <a:solidFill>
                  <a:srgbClr val="0B5394"/>
                </a:solidFill>
                <a:latin typeface="Arial Narrow"/>
                <a:ea typeface="Arial Narrow"/>
                <a:cs typeface="Arial Narrow"/>
                <a:sym typeface="Arial Narrow"/>
              </a:rPr>
              <a:t>In general, Generally, On the whole. </a:t>
            </a:r>
            <a:endParaRPr i="0" sz="3300" u="none" cap="none" strike="noStrike">
              <a:solidFill>
                <a:srgbClr val="0B5394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B5394"/>
                </a:solidFill>
                <a:latin typeface="Arial Narrow"/>
                <a:ea typeface="Arial Narrow"/>
                <a:cs typeface="Arial Narrow"/>
                <a:sym typeface="Arial Narrow"/>
              </a:rPr>
              <a:t>To introduce other people's opinions: </a:t>
            </a:r>
            <a:r>
              <a:rPr i="0" lang="en-US" sz="3300" u="none" cap="none" strike="noStrike">
                <a:solidFill>
                  <a:srgbClr val="0B5394"/>
                </a:solidFill>
                <a:latin typeface="Arial Narrow"/>
                <a:ea typeface="Arial Narrow"/>
                <a:cs typeface="Arial Narrow"/>
                <a:sym typeface="Arial Narrow"/>
              </a:rPr>
              <a:t>Many people consider, Some people argue/believe/ claim.</a:t>
            </a:r>
            <a:endParaRPr sz="3300">
              <a:solidFill>
                <a:srgbClr val="0B5394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B5394"/>
                </a:solidFill>
                <a:latin typeface="Arial Narrow"/>
                <a:ea typeface="Arial Narrow"/>
                <a:cs typeface="Arial Narrow"/>
                <a:sym typeface="Arial Narrow"/>
              </a:rPr>
              <a:t>To conclude/summarise: </a:t>
            </a:r>
            <a:r>
              <a:rPr i="0" lang="en-US" sz="3300" u="none" cap="none" strike="noStrike">
                <a:solidFill>
                  <a:srgbClr val="0B5394"/>
                </a:solidFill>
                <a:latin typeface="Arial Narrow"/>
                <a:ea typeface="Arial Narrow"/>
                <a:cs typeface="Arial Narrow"/>
                <a:sym typeface="Arial Narrow"/>
              </a:rPr>
              <a:t>In conclusion, All things considered, To sum up, All in all.</a:t>
            </a:r>
            <a:endParaRPr sz="3300">
              <a:solidFill>
                <a:srgbClr val="0B5394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76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98075" y="2978925"/>
            <a:ext cx="3420600" cy="22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