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DmQoj8eYVpaS49zfq6KWcNALW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8731b46da0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8731b46d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731b46da0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8731b46da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731b46da0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8731b46da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8731b46da0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8731b46da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731b46da0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731b46da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731b46da0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8731b46da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60338"/>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latin typeface="Arial"/>
                <a:ea typeface="Arial"/>
                <a:cs typeface="Arial"/>
                <a:sym typeface="Arial"/>
              </a:rPr>
              <a:t>Dietary fibre (NSP)</a:t>
            </a:r>
            <a:endParaRPr>
              <a:latin typeface="Arial"/>
              <a:ea typeface="Arial"/>
              <a:cs typeface="Arial"/>
              <a:sym typeface="Arial"/>
            </a:endParaRPr>
          </a:p>
        </p:txBody>
      </p:sp>
      <p:sp>
        <p:nvSpPr>
          <p:cNvPr descr="17 High Dietary Fiber Foods That You Should Eat Every Day! - PharmEasy Blog" id="85" name="Google Shape;85;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0" l="0" r="0" t="0"/>
          <a:stretch/>
        </p:blipFill>
        <p:spPr>
          <a:xfrm>
            <a:off x="2037806" y="3014662"/>
            <a:ext cx="7916091" cy="30331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3. Haemorrhoids (pile) and hernia</a:t>
            </a:r>
            <a:endParaRPr>
              <a:latin typeface="Arial"/>
              <a:ea typeface="Arial"/>
              <a:cs typeface="Arial"/>
              <a:sym typeface="Arial"/>
            </a:endParaRPr>
          </a:p>
        </p:txBody>
      </p:sp>
      <p:sp>
        <p:nvSpPr>
          <p:cNvPr id="138" name="Google Shape;138;p11"/>
          <p:cNvSpPr txBox="1"/>
          <p:nvPr>
            <p:ph idx="1" type="body"/>
          </p:nvPr>
        </p:nvSpPr>
        <p:spPr>
          <a:xfrm>
            <a:off x="838200" y="1825625"/>
            <a:ext cx="10515600" cy="14531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These may be caused by the increased effort required to remove hard faeces in constipation sufferers.</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Refined foods</a:t>
            </a:r>
            <a:endParaRPr>
              <a:latin typeface="Arial"/>
              <a:ea typeface="Arial"/>
              <a:cs typeface="Arial"/>
              <a:sym typeface="Arial"/>
            </a:endParaRPr>
          </a:p>
        </p:txBody>
      </p:sp>
      <p:sp>
        <p:nvSpPr>
          <p:cNvPr id="144" name="Google Shape;144;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It is often suggested that people today do not eat enough NSP, and that that is a major cause of many disorders of the intestinal tract, including the previous problems and bowel cancer.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Many foods eaten today are refined. This means that they are processed in food factories into a variety of products, and much of their NSP content is removed.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Refined foods: processed foods that lack many nutrients, and they include:</a:t>
            </a:r>
            <a:endParaRPr sz="2800">
              <a:latin typeface="Arial"/>
              <a:ea typeface="Arial"/>
              <a:cs typeface="Arial"/>
              <a:sym typeface="Arial"/>
            </a:endParaRPr>
          </a:p>
        </p:txBody>
      </p:sp>
      <p:sp>
        <p:nvSpPr>
          <p:cNvPr id="150" name="Google Shape;15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White flour, white bread, white sugar.</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Instant puddings and desserts</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White (polished) rice</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Instant potato</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 Such foods are often blamed for the reduction in the amount of NSP eaten, as they are: </a:t>
            </a:r>
            <a:endParaRPr sz="3600">
              <a:latin typeface="Arial"/>
              <a:ea typeface="Arial"/>
              <a:cs typeface="Arial"/>
              <a:sym typeface="Arial"/>
            </a:endParaRPr>
          </a:p>
        </p:txBody>
      </p:sp>
      <p:sp>
        <p:nvSpPr>
          <p:cNvPr id="156" name="Google Shape;15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Convenient to prepare.</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Highly palatable ( pleasant to taste).</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Relatively inexpensive.</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Lack of exercise is also a major factor in causing intestinal disorders, as exercise helps to keep the intestine active. </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5"/>
          <p:cNvSpPr txBox="1"/>
          <p:nvPr>
            <p:ph idx="1" type="body"/>
          </p:nvPr>
        </p:nvSpPr>
        <p:spPr>
          <a:xfrm>
            <a:off x="746760" y="506276"/>
            <a:ext cx="10515600" cy="349095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latin typeface="Arial"/>
                <a:ea typeface="Arial"/>
                <a:cs typeface="Arial"/>
                <a:sym typeface="Arial"/>
              </a:rPr>
              <a:t>Everyone should eat plenty of NSP to avoid constipation and its accompanying disorders.</a:t>
            </a:r>
            <a:endParaRPr/>
          </a:p>
          <a:p>
            <a:pPr indent="-64135"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en-US">
                <a:latin typeface="Arial"/>
                <a:ea typeface="Arial"/>
                <a:cs typeface="Arial"/>
                <a:sym typeface="Arial"/>
              </a:rPr>
              <a:t>The regular consumption of wholegrain cereals, Wholemeal bread, fruit and vegetables, and an increase in exercise should prevent problems.</a:t>
            </a:r>
            <a:endParaRPr/>
          </a:p>
          <a:p>
            <a:pPr indent="-64135"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en-US">
                <a:latin typeface="Arial"/>
                <a:ea typeface="Arial"/>
                <a:cs typeface="Arial"/>
                <a:sym typeface="Arial"/>
              </a:rPr>
              <a:t>A reduction in the amount of refined foods eaten is advisable, although they need not be avoided altogether.</a:t>
            </a:r>
            <a:endParaRPr>
              <a:latin typeface="Arial"/>
              <a:ea typeface="Arial"/>
              <a:cs typeface="Arial"/>
              <a:sym typeface="Arial"/>
            </a:endParaRPr>
          </a:p>
        </p:txBody>
      </p:sp>
      <p:pic>
        <p:nvPicPr>
          <p:cNvPr id="162" name="Google Shape;162;p15"/>
          <p:cNvPicPr preferRelativeResize="0"/>
          <p:nvPr/>
        </p:nvPicPr>
        <p:blipFill rotWithShape="1">
          <a:blip r:embed="rId3">
            <a:alphaModFix/>
          </a:blip>
          <a:srcRect b="0" l="0" r="0" t="0"/>
          <a:stretch/>
        </p:blipFill>
        <p:spPr>
          <a:xfrm>
            <a:off x="2233748" y="4088674"/>
            <a:ext cx="8306668" cy="26125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8731b46da0_0_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68" name="Google Shape;168;g38731b46da0_0_1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69" name="Google Shape;169;g38731b46da0_0_11"/>
          <p:cNvPicPr preferRelativeResize="0"/>
          <p:nvPr/>
        </p:nvPicPr>
        <p:blipFill>
          <a:blip r:embed="rId3">
            <a:alphaModFix/>
          </a:blip>
          <a:stretch>
            <a:fillRect/>
          </a:stretch>
        </p:blipFill>
        <p:spPr>
          <a:xfrm>
            <a:off x="179826" y="823700"/>
            <a:ext cx="11345150" cy="4702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8731b46da0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75" name="Google Shape;175;g38731b46da0_0_1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76" name="Google Shape;176;g38731b46da0_0_16"/>
          <p:cNvPicPr preferRelativeResize="0"/>
          <p:nvPr/>
        </p:nvPicPr>
        <p:blipFill>
          <a:blip r:embed="rId3">
            <a:alphaModFix/>
          </a:blip>
          <a:stretch>
            <a:fillRect/>
          </a:stretch>
        </p:blipFill>
        <p:spPr>
          <a:xfrm>
            <a:off x="0" y="243200"/>
            <a:ext cx="12192000" cy="5503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8731b46da0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82" name="Google Shape;182;g38731b46da0_0_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83" name="Google Shape;183;g38731b46da0_0_21"/>
          <p:cNvPicPr preferRelativeResize="0"/>
          <p:nvPr/>
        </p:nvPicPr>
        <p:blipFill>
          <a:blip r:embed="rId3">
            <a:alphaModFix/>
          </a:blip>
          <a:stretch>
            <a:fillRect/>
          </a:stretch>
        </p:blipFill>
        <p:spPr>
          <a:xfrm>
            <a:off x="569750" y="576700"/>
            <a:ext cx="10784050" cy="4242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8731b46da0_0_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89" name="Google Shape;189;g38731b46da0_0_29"/>
          <p:cNvSpPr txBox="1"/>
          <p:nvPr>
            <p:ph idx="1" type="body"/>
          </p:nvPr>
        </p:nvSpPr>
        <p:spPr>
          <a:xfrm>
            <a:off x="838200" y="365125"/>
            <a:ext cx="10515600" cy="5811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90" name="Google Shape;190;g38731b46da0_0_29"/>
          <p:cNvPicPr preferRelativeResize="0"/>
          <p:nvPr/>
        </p:nvPicPr>
        <p:blipFill>
          <a:blip r:embed="rId3">
            <a:alphaModFix/>
          </a:blip>
          <a:stretch>
            <a:fillRect/>
          </a:stretch>
        </p:blipFill>
        <p:spPr>
          <a:xfrm>
            <a:off x="403250" y="931100"/>
            <a:ext cx="10950550" cy="4217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8731b46da0_0_3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96" name="Google Shape;196;g38731b46da0_0_3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97" name="Google Shape;197;g38731b46da0_0_35"/>
          <p:cNvPicPr preferRelativeResize="0"/>
          <p:nvPr/>
        </p:nvPicPr>
        <p:blipFill>
          <a:blip r:embed="rId3">
            <a:alphaModFix/>
          </a:blip>
          <a:stretch>
            <a:fillRect/>
          </a:stretch>
        </p:blipFill>
        <p:spPr>
          <a:xfrm>
            <a:off x="838200" y="243200"/>
            <a:ext cx="9382125" cy="453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idx="1" type="body"/>
          </p:nvPr>
        </p:nvSpPr>
        <p:spPr>
          <a:xfrm>
            <a:off x="668382" y="192768"/>
            <a:ext cx="10515600" cy="64823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After food has been digested, absorbed and metabolized, waste products are removed from the body by the process excretion.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Liquid waste is processed by the kidneys and excreted as urine, and solid waste as faeces from the large intestine.</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removal of waste products is vital as they are potentially harmful (toxic) to the body. Normally urine is excreted throughout the day, and faeces are excreted every day or so according to individual variation.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faeces are formed in large intestine after the nutrients and some of the water have been absorbed following digestion.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8731b46da0_0_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03" name="Google Shape;203;g38731b46da0_0_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04" name="Google Shape;204;g38731b46da0_0_40"/>
          <p:cNvPicPr preferRelativeResize="0"/>
          <p:nvPr/>
        </p:nvPicPr>
        <p:blipFill>
          <a:blip r:embed="rId3">
            <a:alphaModFix/>
          </a:blip>
          <a:stretch>
            <a:fillRect/>
          </a:stretch>
        </p:blipFill>
        <p:spPr>
          <a:xfrm>
            <a:off x="1466100" y="654875"/>
            <a:ext cx="9525500" cy="435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idx="1" type="body"/>
          </p:nvPr>
        </p:nvSpPr>
        <p:spPr>
          <a:xfrm>
            <a:off x="838200" y="326570"/>
            <a:ext cx="10515600" cy="653142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solid residues pass along the intestine by the process of peristalsis which involves regular muscular contractions of the intestinal wall. These push the residue along.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faeces finally collect in the rectum and are passed out through the anus.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Watch video </a:t>
            </a:r>
            <a:endParaRPr>
              <a:latin typeface="Arial"/>
              <a:ea typeface="Arial"/>
              <a:cs typeface="Arial"/>
              <a:sym typeface="Arial"/>
            </a:endParaRPr>
          </a:p>
        </p:txBody>
      </p:sp>
      <p:pic>
        <p:nvPicPr>
          <p:cNvPr id="97" name="Google Shape;97;p3"/>
          <p:cNvPicPr preferRelativeResize="0"/>
          <p:nvPr/>
        </p:nvPicPr>
        <p:blipFill rotWithShape="1">
          <a:blip r:embed="rId3">
            <a:alphaModFix/>
          </a:blip>
          <a:srcRect b="0" l="0" r="0" t="0"/>
          <a:stretch/>
        </p:blipFill>
        <p:spPr>
          <a:xfrm>
            <a:off x="2390504" y="2070711"/>
            <a:ext cx="6283234" cy="22053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Usually the whole process takes place with minimum effort, providing the faeces are bulky and soft.</a:t>
            </a:r>
            <a:endParaRPr sz="2800">
              <a:latin typeface="Arial"/>
              <a:ea typeface="Arial"/>
              <a:cs typeface="Arial"/>
              <a:sym typeface="Arial"/>
            </a:endParaRPr>
          </a:p>
        </p:txBody>
      </p:sp>
      <p:pic>
        <p:nvPicPr>
          <p:cNvPr id="103" name="Google Shape;103;p4"/>
          <p:cNvPicPr preferRelativeResize="0"/>
          <p:nvPr>
            <p:ph idx="1" type="body"/>
          </p:nvPr>
        </p:nvPicPr>
        <p:blipFill rotWithShape="1">
          <a:blip r:embed="rId3">
            <a:alphaModFix/>
          </a:blip>
          <a:srcRect b="0" l="0" r="0" t="0"/>
          <a:stretch/>
        </p:blipFill>
        <p:spPr>
          <a:xfrm>
            <a:off x="1123406" y="1825625"/>
            <a:ext cx="9418320" cy="48886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idx="1" type="body"/>
          </p:nvPr>
        </p:nvSpPr>
        <p:spPr>
          <a:xfrm>
            <a:off x="838200" y="440961"/>
            <a:ext cx="10515600" cy="627334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Non- starch polysaccharides or NSP ( dietary fibre) are found in the cell walls of plants.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They are not digested, but remain in the large intestine before passing in faeces.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54000" lvl="0" marL="228600" rtl="0" algn="l">
              <a:lnSpc>
                <a:spcPct val="90000"/>
              </a:lnSpc>
              <a:spcBef>
                <a:spcPts val="1000"/>
              </a:spcBef>
              <a:spcAft>
                <a:spcPts val="0"/>
              </a:spcAft>
              <a:buClr>
                <a:schemeClr val="dk1"/>
              </a:buClr>
              <a:buSzPts val="4000"/>
              <a:buChar char="•"/>
            </a:pPr>
            <a:r>
              <a:rPr lang="en-US" sz="4000">
                <a:latin typeface="Arial"/>
                <a:ea typeface="Arial"/>
                <a:cs typeface="Arial"/>
                <a:sym typeface="Arial"/>
              </a:rPr>
              <a:t>The main sources of NSP are: </a:t>
            </a:r>
            <a:r>
              <a:rPr lang="en-US" sz="1800">
                <a:highlight>
                  <a:srgbClr val="FFFF00"/>
                </a:highlight>
                <a:latin typeface="Arial"/>
                <a:ea typeface="Arial"/>
                <a:cs typeface="Arial"/>
                <a:sym typeface="Arial"/>
              </a:rPr>
              <a:t>Past Paper Question</a:t>
            </a:r>
            <a:endParaRPr sz="1800">
              <a:highlight>
                <a:srgbClr val="FFFF00"/>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chemeClr val="lt1"/>
                </a:highlight>
                <a:latin typeface="Arial"/>
                <a:ea typeface="Arial"/>
                <a:cs typeface="Arial"/>
                <a:sym typeface="Arial"/>
              </a:rPr>
              <a:t>Wholegrain </a:t>
            </a:r>
            <a:r>
              <a:rPr lang="en-US">
                <a:highlight>
                  <a:schemeClr val="lt1"/>
                </a:highlight>
                <a:latin typeface="Arial"/>
                <a:ea typeface="Arial"/>
                <a:cs typeface="Arial"/>
                <a:sym typeface="Arial"/>
              </a:rPr>
              <a:t>cereals (as bran) e.g. wheat, rice, oats, </a:t>
            </a:r>
            <a:r>
              <a:rPr lang="en-US">
                <a:highlight>
                  <a:schemeClr val="lt1"/>
                </a:highlight>
                <a:latin typeface="Arial"/>
                <a:ea typeface="Arial"/>
                <a:cs typeface="Arial"/>
                <a:sym typeface="Arial"/>
              </a:rPr>
              <a:t>Wholemeal bread, breakfast cereals, </a:t>
            </a:r>
            <a:r>
              <a:rPr lang="en-US">
                <a:highlight>
                  <a:schemeClr val="lt1"/>
                </a:highlight>
                <a:latin typeface="Arial"/>
                <a:ea typeface="Arial"/>
                <a:cs typeface="Arial"/>
                <a:sym typeface="Arial"/>
              </a:rPr>
              <a:t>whole grain</a:t>
            </a:r>
            <a:r>
              <a:rPr lang="en-US">
                <a:highlight>
                  <a:schemeClr val="lt1"/>
                </a:highlight>
                <a:latin typeface="Arial"/>
                <a:ea typeface="Arial"/>
                <a:cs typeface="Arial"/>
                <a:sym typeface="Arial"/>
              </a:rPr>
              <a:t> pasta, </a:t>
            </a:r>
            <a:r>
              <a:rPr lang="en-US">
                <a:highlight>
                  <a:schemeClr val="lt1"/>
                </a:highlight>
                <a:latin typeface="Arial"/>
                <a:ea typeface="Arial"/>
                <a:cs typeface="Arial"/>
                <a:sym typeface="Arial"/>
              </a:rPr>
              <a:t>crispbreads</a:t>
            </a:r>
            <a:r>
              <a:rPr lang="en-US">
                <a:highlight>
                  <a:schemeClr val="lt1"/>
                </a:highlight>
                <a:latin typeface="Arial"/>
                <a:ea typeface="Arial"/>
                <a:cs typeface="Arial"/>
                <a:sym typeface="Arial"/>
              </a:rPr>
              <a:t> ( bran can be purchased separately)</a:t>
            </a:r>
            <a:endParaRPr>
              <a:highlight>
                <a:schemeClr val="lt1"/>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chemeClr val="lt1"/>
                </a:highlight>
                <a:latin typeface="Arial"/>
                <a:ea typeface="Arial"/>
                <a:cs typeface="Arial"/>
                <a:sym typeface="Arial"/>
              </a:rPr>
              <a:t>Fruits, especially skins of apples, plums</a:t>
            </a:r>
            <a:endParaRPr>
              <a:highlight>
                <a:schemeClr val="lt1"/>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chemeClr val="lt1"/>
                </a:highlight>
                <a:latin typeface="Arial"/>
                <a:ea typeface="Arial"/>
                <a:cs typeface="Arial"/>
                <a:sym typeface="Arial"/>
              </a:rPr>
              <a:t>Vegetables, especially leafy vegetables, celery, potato skins</a:t>
            </a:r>
            <a:endParaRPr>
              <a:highlight>
                <a:schemeClr val="lt1"/>
              </a:highlight>
            </a:endParaRPr>
          </a:p>
          <a:p>
            <a:pPr indent="-50800" lvl="0" marL="228600" rtl="0" algn="l">
              <a:lnSpc>
                <a:spcPct val="90000"/>
              </a:lnSpc>
              <a:spcBef>
                <a:spcPts val="1000"/>
              </a:spcBef>
              <a:spcAft>
                <a:spcPts val="0"/>
              </a:spcAft>
              <a:buClr>
                <a:schemeClr val="dk1"/>
              </a:buClr>
              <a:buSzPts val="2800"/>
              <a:buFont typeface="Calibri"/>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Font typeface="Calibri"/>
              <a:buNone/>
            </a:pPr>
            <a:r>
              <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Functions:                   </a:t>
            </a:r>
            <a:r>
              <a:rPr lang="en-US" sz="3500">
                <a:highlight>
                  <a:srgbClr val="FFFF00"/>
                </a:highlight>
                <a:latin typeface="Arial"/>
                <a:ea typeface="Arial"/>
                <a:cs typeface="Arial"/>
                <a:sym typeface="Arial"/>
              </a:rPr>
              <a:t>  </a:t>
            </a:r>
            <a:endParaRPr sz="3500">
              <a:highlight>
                <a:srgbClr val="FFFF00"/>
              </a:highlight>
              <a:latin typeface="Arial"/>
              <a:ea typeface="Arial"/>
              <a:cs typeface="Arial"/>
              <a:sym typeface="Arial"/>
            </a:endParaRPr>
          </a:p>
        </p:txBody>
      </p:sp>
      <p:sp>
        <p:nvSpPr>
          <p:cNvPr id="114" name="Google Shape;11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Even though it is not digested, NSP is of great importance as it :</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Absorbs a lot of water.</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Binds other food residues itself, ensuring that the faeces are soft and bulky and pass easily out of the body in the minimum time.</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If the faeces are not removed quickly and regularly, several problems can arise, including:</a:t>
            </a:r>
            <a:endParaRPr sz="3200">
              <a:latin typeface="Arial"/>
              <a:ea typeface="Arial"/>
              <a:cs typeface="Arial"/>
              <a:sym typeface="Arial"/>
            </a:endParaRPr>
          </a:p>
        </p:txBody>
      </p:sp>
      <p:sp>
        <p:nvSpPr>
          <p:cNvPr id="120" name="Google Shape;120;p7"/>
          <p:cNvSpPr txBox="1"/>
          <p:nvPr>
            <p:ph idx="1" type="body"/>
          </p:nvPr>
        </p:nvSpPr>
        <p:spPr>
          <a:xfrm>
            <a:off x="838200" y="2269762"/>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4400"/>
              <a:buAutoNum type="arabicPeriod"/>
            </a:pPr>
            <a:r>
              <a:rPr lang="en-US" sz="4400">
                <a:latin typeface="Arial"/>
                <a:ea typeface="Arial"/>
                <a:cs typeface="Arial"/>
                <a:sym typeface="Arial"/>
              </a:rPr>
              <a:t>Constipation</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 Many people suffer from constipation. The faeces become very hard and move slowly through the intestine, and a lot of effort is required to remove them.</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Abdominal discomfort and a general feeling of ill health accompany this condition.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2. Diverticular disease:</a:t>
            </a:r>
            <a:endParaRPr>
              <a:latin typeface="Arial"/>
              <a:ea typeface="Arial"/>
              <a:cs typeface="Arial"/>
              <a:sym typeface="Arial"/>
            </a:endParaRPr>
          </a:p>
        </p:txBody>
      </p:sp>
      <p:sp>
        <p:nvSpPr>
          <p:cNvPr id="126" name="Google Shape;126;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extra strain put on the muscular walls of the intestine through constipation may lead to diverticular disease.</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This may develop if the faeces are small and hard ( due to lack of NSP and insufficient water), and the muscular walls of the intestine have to work harder to move them along.</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This causes increased pressure in the intestine and leads to pouches of the bowel lining being forced out through the intestine wall.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idx="1" type="body"/>
          </p:nvPr>
        </p:nvSpPr>
        <p:spPr>
          <a:xfrm>
            <a:off x="694509" y="401774"/>
            <a:ext cx="10515600" cy="25504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If the pouches ( called diverticula) become inflamed, this cause discomfort.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Part of the treatment for this is to put the patient on a high fibre diet.</a:t>
            </a:r>
            <a:endParaRPr>
              <a:latin typeface="Arial"/>
              <a:ea typeface="Arial"/>
              <a:cs typeface="Arial"/>
              <a:sym typeface="Arial"/>
            </a:endParaRPr>
          </a:p>
        </p:txBody>
      </p:sp>
      <p:pic>
        <p:nvPicPr>
          <p:cNvPr id="132" name="Google Shape;132;p10"/>
          <p:cNvPicPr preferRelativeResize="0"/>
          <p:nvPr/>
        </p:nvPicPr>
        <p:blipFill rotWithShape="1">
          <a:blip r:embed="rId3">
            <a:alphaModFix/>
          </a:blip>
          <a:srcRect b="0" l="0" r="0" t="0"/>
          <a:stretch/>
        </p:blipFill>
        <p:spPr>
          <a:xfrm>
            <a:off x="2050869" y="2490935"/>
            <a:ext cx="7576457" cy="43670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2022-04-27T17:32:28Z</dcterms:created>
  <dc:creator>User</dc:creator>
</cp:coreProperties>
</file>