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10287000" cx="18288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34" roundtripDataSignature="AMtx7mgHA3mS19KdzfAM9VSeibIqTZno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386798A-7397-472D-B7CD-775FBFA341E9}">
  <a:tblStyle styleId="{A386798A-7397-472D-B7CD-775FBFA341E9}"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34" Type="http://customschemas.google.com/relationships/presentationmetadata" Target="meta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31285322819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8" name="Google Shape;198;g31285322819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g31285322819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Google Shape;212;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30ec3e31326_0_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g30ec3e31326_0_3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g30ec3e31326_0_3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30ec3e31326_0_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1" name="Google Shape;241;g30ec3e31326_0_4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2" name="Google Shape;242;g30ec3e31326_0_4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6" name="Google Shape;25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g30ec3e31326_0_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1" name="Google Shape;271;g30ec3e31326_0_6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2" name="Google Shape;272;g30ec3e31326_0_6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6" name="Google Shape;286;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0" name="Google Shape;30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4" name="Google Shape;314;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5" name="Google Shape;315;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8" name="Google Shape;32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g30ec3e31326_0_8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g30ec3e31326_0_8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7" name="Google Shape;367;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9" name="Google Shape;37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g30ec3e31326_0_15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1" name="Google Shape;391;g30ec3e31326_0_15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g31029e80ece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3" name="Google Shape;403;g31029e80ece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g31029e80ece_0_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5" name="Google Shape;415;g31029e80ece_0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7" name="Google Shape;427;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0ec3e31326_0_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8" name="Google Shape;128;g30ec3e31326_0_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g30ec3e31326_0_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31285322819_0_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g31285322819_0_4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g31285322819_0_4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1285322819_0_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g31285322819_0_2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g31285322819_0_2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4" name="Google Shape;184;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8"/>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9"/>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9"/>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2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2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2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2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2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2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2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2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2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2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7"/>
          <p:cNvSpPr/>
          <p:nvPr>
            <p:ph idx="2" type="pic"/>
          </p:nvPr>
        </p:nvSpPr>
        <p:spPr>
          <a:xfrm>
            <a:off x="1792288" y="612775"/>
            <a:ext cx="5486400" cy="4114800"/>
          </a:xfrm>
          <a:prstGeom prst="rect">
            <a:avLst/>
          </a:prstGeom>
          <a:noFill/>
          <a:ln>
            <a:noFill/>
          </a:ln>
        </p:spPr>
      </p:sp>
      <p:sp>
        <p:nvSpPr>
          <p:cNvPr id="68" name="Google Shape;68;p2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3.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6.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87" name="Shape 87"/>
        <p:cNvGrpSpPr/>
        <p:nvPr/>
      </p:nvGrpSpPr>
      <p:grpSpPr>
        <a:xfrm>
          <a:off x="0" y="0"/>
          <a:ext cx="0" cy="0"/>
          <a:chOff x="0" y="0"/>
          <a:chExt cx="0" cy="0"/>
        </a:xfrm>
      </p:grpSpPr>
      <p:grpSp>
        <p:nvGrpSpPr>
          <p:cNvPr id="88" name="Google Shape;88;p1"/>
          <p:cNvGrpSpPr/>
          <p:nvPr/>
        </p:nvGrpSpPr>
        <p:grpSpPr>
          <a:xfrm>
            <a:off x="1167208" y="1188839"/>
            <a:ext cx="16230600" cy="7177681"/>
            <a:chOff x="0" y="-38100"/>
            <a:chExt cx="4274726" cy="1890418"/>
          </a:xfrm>
        </p:grpSpPr>
        <p:sp>
          <p:nvSpPr>
            <p:cNvPr id="89" name="Google Shape;89;p1"/>
            <p:cNvSpPr/>
            <p:nvPr/>
          </p:nvSpPr>
          <p:spPr>
            <a:xfrm>
              <a:off x="0" y="0"/>
              <a:ext cx="4274726" cy="1852318"/>
            </a:xfrm>
            <a:custGeom>
              <a:rect b="b" l="l" r="r" t="t"/>
              <a:pathLst>
                <a:path extrusionOk="0" h="1852318" w="4274726">
                  <a:moveTo>
                    <a:pt x="24327" y="0"/>
                  </a:moveTo>
                  <a:lnTo>
                    <a:pt x="4250399" y="0"/>
                  </a:lnTo>
                  <a:cubicBezTo>
                    <a:pt x="4263834" y="0"/>
                    <a:pt x="4274726" y="10891"/>
                    <a:pt x="4274726" y="24327"/>
                  </a:cubicBezTo>
                  <a:lnTo>
                    <a:pt x="4274726" y="1827991"/>
                  </a:lnTo>
                  <a:cubicBezTo>
                    <a:pt x="4274726" y="1834443"/>
                    <a:pt x="4272163" y="1840631"/>
                    <a:pt x="4267601" y="1845193"/>
                  </a:cubicBezTo>
                  <a:cubicBezTo>
                    <a:pt x="4263039" y="1849755"/>
                    <a:pt x="4256851" y="1852318"/>
                    <a:pt x="4250399" y="1852318"/>
                  </a:cubicBezTo>
                  <a:lnTo>
                    <a:pt x="24327" y="1852318"/>
                  </a:lnTo>
                  <a:cubicBezTo>
                    <a:pt x="10891" y="1852318"/>
                    <a:pt x="0" y="1841427"/>
                    <a:pt x="0" y="1827991"/>
                  </a:cubicBezTo>
                  <a:lnTo>
                    <a:pt x="0" y="24327"/>
                  </a:lnTo>
                  <a:cubicBezTo>
                    <a:pt x="0" y="10891"/>
                    <a:pt x="10891" y="0"/>
                    <a:pt x="24327" y="0"/>
                  </a:cubicBezTo>
                  <a:close/>
                </a:path>
              </a:pathLst>
            </a:custGeom>
            <a:solidFill>
              <a:srgbClr val="F6CD47"/>
            </a:solidFill>
            <a:ln cap="rnd" cmpd="sng" w="476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
            <p:cNvSpPr txBox="1"/>
            <p:nvPr/>
          </p:nvSpPr>
          <p:spPr>
            <a:xfrm>
              <a:off x="0" y="-38100"/>
              <a:ext cx="4274726" cy="1890418"/>
            </a:xfrm>
            <a:prstGeom prst="rect">
              <a:avLst/>
            </a:prstGeom>
            <a:noFill/>
            <a:ln>
              <a:noFill/>
            </a:ln>
          </p:spPr>
          <p:txBody>
            <a:bodyPr anchorCtr="0" anchor="ctr" bIns="50800" lIns="50800" spcFirstLastPara="1" rIns="50800" wrap="square" tIns="50800">
              <a:noAutofit/>
            </a:bodyPr>
            <a:lstStyle/>
            <a:p>
              <a:pPr indent="0" lvl="0" marL="0" marR="0" rtl="0" algn="ctr">
                <a:lnSpc>
                  <a:spcPct val="147777"/>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91" name="Google Shape;91;p1"/>
          <p:cNvSpPr txBox="1"/>
          <p:nvPr/>
        </p:nvSpPr>
        <p:spPr>
          <a:xfrm>
            <a:off x="945918" y="2828663"/>
            <a:ext cx="15630000" cy="2560200"/>
          </a:xfrm>
          <a:prstGeom prst="rect">
            <a:avLst/>
          </a:prstGeom>
          <a:noFill/>
          <a:ln>
            <a:noFill/>
          </a:ln>
        </p:spPr>
        <p:txBody>
          <a:bodyPr anchorCtr="0" anchor="t" bIns="0" lIns="0" spcFirstLastPara="1" rIns="0" wrap="square" tIns="0">
            <a:spAutoFit/>
          </a:bodyPr>
          <a:lstStyle/>
          <a:p>
            <a:pPr indent="0" lvl="0" marL="0" marR="0" rtl="0" algn="ctr">
              <a:lnSpc>
                <a:spcPct val="99000"/>
              </a:lnSpc>
              <a:spcBef>
                <a:spcPts val="0"/>
              </a:spcBef>
              <a:spcAft>
                <a:spcPts val="0"/>
              </a:spcAft>
              <a:buNone/>
            </a:pPr>
            <a:r>
              <a:rPr i="0" lang="en-US" sz="13000" u="none" cap="none" strike="noStrike">
                <a:solidFill>
                  <a:srgbClr val="00004D"/>
                </a:solidFill>
                <a:latin typeface="Times New Roman"/>
                <a:ea typeface="Times New Roman"/>
                <a:cs typeface="Times New Roman"/>
                <a:sym typeface="Times New Roman"/>
              </a:rPr>
              <a:t>Writing an Article</a:t>
            </a:r>
            <a:r>
              <a:rPr i="0" lang="en-US" sz="16800" u="none" cap="none" strike="noStrike">
                <a:solidFill>
                  <a:srgbClr val="00004D"/>
                </a:solidFill>
                <a:latin typeface="Times New Roman"/>
                <a:ea typeface="Times New Roman"/>
                <a:cs typeface="Times New Roman"/>
                <a:sym typeface="Times New Roman"/>
              </a:rPr>
              <a:t> </a:t>
            </a:r>
            <a:endParaRPr i="0" sz="16800" u="none" cap="none" strike="noStrike">
              <a:solidFill>
                <a:srgbClr val="00004D"/>
              </a:solidFill>
              <a:latin typeface="Times New Roman"/>
              <a:ea typeface="Times New Roman"/>
              <a:cs typeface="Times New Roman"/>
              <a:sym typeface="Times New Roman"/>
            </a:endParaRPr>
          </a:p>
        </p:txBody>
      </p:sp>
      <p:sp>
        <p:nvSpPr>
          <p:cNvPr id="92" name="Google Shape;92;p1"/>
          <p:cNvSpPr/>
          <p:nvPr/>
        </p:nvSpPr>
        <p:spPr>
          <a:xfrm>
            <a:off x="13995087" y="5388880"/>
            <a:ext cx="3606061" cy="4114800"/>
          </a:xfrm>
          <a:custGeom>
            <a:rect b="b" l="l" r="r" t="t"/>
            <a:pathLst>
              <a:path extrusionOk="0" h="4114800" w="3606061">
                <a:moveTo>
                  <a:pt x="0" y="0"/>
                </a:moveTo>
                <a:lnTo>
                  <a:pt x="3606061" y="0"/>
                </a:lnTo>
                <a:lnTo>
                  <a:pt x="3606061" y="4114800"/>
                </a:lnTo>
                <a:lnTo>
                  <a:pt x="0" y="4114800"/>
                </a:lnTo>
                <a:lnTo>
                  <a:pt x="0" y="0"/>
                </a:lnTo>
                <a:close/>
              </a:path>
            </a:pathLst>
          </a:custGeom>
          <a:blipFill rotWithShape="1">
            <a:blip r:embed="rId3">
              <a:alphaModFix/>
            </a:blip>
            <a:stretch>
              <a:fillRect b="0" l="0" r="0" t="0"/>
            </a:stretch>
          </a:blipFill>
          <a:ln>
            <a:noFill/>
          </a:ln>
        </p:spPr>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00" name="Shape 200"/>
        <p:cNvGrpSpPr/>
        <p:nvPr/>
      </p:nvGrpSpPr>
      <p:grpSpPr>
        <a:xfrm>
          <a:off x="0" y="0"/>
          <a:ext cx="0" cy="0"/>
          <a:chOff x="0" y="0"/>
          <a:chExt cx="0" cy="0"/>
        </a:xfrm>
      </p:grpSpPr>
      <p:grpSp>
        <p:nvGrpSpPr>
          <p:cNvPr id="201" name="Google Shape;201;g31285322819_0_0"/>
          <p:cNvGrpSpPr/>
          <p:nvPr/>
        </p:nvGrpSpPr>
        <p:grpSpPr>
          <a:xfrm>
            <a:off x="703025" y="2227025"/>
            <a:ext cx="17352513" cy="7794340"/>
            <a:chOff x="0" y="-28575"/>
            <a:chExt cx="3899704" cy="999300"/>
          </a:xfrm>
        </p:grpSpPr>
        <p:sp>
          <p:nvSpPr>
            <p:cNvPr id="202" name="Google Shape;202;g31285322819_0_0"/>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g31285322819_0_0"/>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04" name="Google Shape;204;g31285322819_0_0"/>
          <p:cNvGrpSpPr/>
          <p:nvPr/>
        </p:nvGrpSpPr>
        <p:grpSpPr>
          <a:xfrm>
            <a:off x="718633" y="147435"/>
            <a:ext cx="9446729" cy="1898800"/>
            <a:chOff x="0" y="-38100"/>
            <a:chExt cx="1438800" cy="289200"/>
          </a:xfrm>
        </p:grpSpPr>
        <p:sp>
          <p:nvSpPr>
            <p:cNvPr id="205" name="Google Shape;205;g31285322819_0_0"/>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g31285322819_0_0"/>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07" name="Google Shape;207;g31285322819_0_0"/>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08" name="Google Shape;208;g31285322819_0_0"/>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209" name="Google Shape;209;g31285322819_0_0"/>
          <p:cNvSpPr txBox="1"/>
          <p:nvPr/>
        </p:nvSpPr>
        <p:spPr>
          <a:xfrm>
            <a:off x="533400" y="2783850"/>
            <a:ext cx="17352600" cy="7819200"/>
          </a:xfrm>
          <a:prstGeom prst="rect">
            <a:avLst/>
          </a:prstGeom>
          <a:noFill/>
          <a:ln>
            <a:noFill/>
          </a:ln>
        </p:spPr>
        <p:txBody>
          <a:bodyPr anchorCtr="0" anchor="t" bIns="0" lIns="0" spcFirstLastPara="1" rIns="0" wrap="square" tIns="0">
            <a:spAutoFit/>
          </a:bodyPr>
          <a:lstStyle/>
          <a:p>
            <a:pPr indent="0" lvl="1" marL="485775" marR="0" rtl="0" algn="l">
              <a:lnSpc>
                <a:spcPct val="200000"/>
              </a:lnSpc>
              <a:spcBef>
                <a:spcPts val="0"/>
              </a:spcBef>
              <a:spcAft>
                <a:spcPts val="0"/>
              </a:spcAft>
              <a:buNone/>
            </a:pPr>
            <a:r>
              <a:rPr b="1" i="0" lang="en-US" sz="3100" u="sng" cap="none" strike="noStrike">
                <a:solidFill>
                  <a:srgbClr val="000000"/>
                </a:solidFill>
                <a:latin typeface="Times New Roman"/>
                <a:ea typeface="Times New Roman"/>
                <a:cs typeface="Times New Roman"/>
                <a:sym typeface="Times New Roman"/>
              </a:rPr>
              <a:t>Content:</a:t>
            </a:r>
            <a:endParaRPr sz="1700" u="sng">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1C4587"/>
              </a:buClr>
              <a:buSzPts val="2900"/>
              <a:buFont typeface="Times New Roman"/>
              <a:buChar char="•"/>
            </a:pPr>
            <a:r>
              <a:rPr i="0" lang="en-US" sz="2900" u="none" cap="none" strike="noStrike">
                <a:solidFill>
                  <a:srgbClr val="1C4587"/>
                </a:solidFill>
                <a:latin typeface="Times New Roman"/>
                <a:ea typeface="Times New Roman"/>
                <a:cs typeface="Times New Roman"/>
                <a:sym typeface="Times New Roman"/>
              </a:rPr>
              <a:t>Engage the reader with an interesting opening.</a:t>
            </a:r>
            <a:endParaRPr sz="1500">
              <a:solidFill>
                <a:srgbClr val="1C4587"/>
              </a:solidFill>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900" u="none" cap="none" strike="noStrike">
                <a:solidFill>
                  <a:srgbClr val="000000"/>
                </a:solidFill>
                <a:latin typeface="Times New Roman"/>
                <a:ea typeface="Times New Roman"/>
                <a:cs typeface="Times New Roman"/>
                <a:sym typeface="Times New Roman"/>
              </a:rPr>
              <a:t>Introduce the main topic with general </a:t>
            </a:r>
            <a:r>
              <a:rPr lang="en-US" sz="2900">
                <a:latin typeface="Times New Roman"/>
                <a:ea typeface="Times New Roman"/>
                <a:cs typeface="Times New Roman"/>
                <a:sym typeface="Times New Roman"/>
              </a:rPr>
              <a:t>statement</a:t>
            </a:r>
            <a:r>
              <a:rPr i="0" lang="en-US" sz="2900" u="none" cap="none" strike="noStrike">
                <a:solidFill>
                  <a:srgbClr val="000000"/>
                </a:solidFill>
                <a:latin typeface="Times New Roman"/>
                <a:ea typeface="Times New Roman"/>
                <a:cs typeface="Times New Roman"/>
                <a:sym typeface="Times New Roman"/>
              </a:rPr>
              <a:t> .</a:t>
            </a:r>
            <a:endParaRPr sz="1500">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38761D"/>
              </a:buClr>
              <a:buSzPts val="2900"/>
              <a:buFont typeface="Times New Roman"/>
              <a:buChar char="•"/>
            </a:pPr>
            <a:r>
              <a:rPr i="0" lang="en-US" sz="2900" u="none" cap="none" strike="noStrike">
                <a:solidFill>
                  <a:srgbClr val="38761D"/>
                </a:solidFill>
                <a:latin typeface="Times New Roman"/>
                <a:ea typeface="Times New Roman"/>
                <a:cs typeface="Times New Roman"/>
                <a:sym typeface="Times New Roman"/>
              </a:rPr>
              <a:t>Outline the purpose of the article (whether it’s to inform, persuade, or discuss).</a:t>
            </a:r>
            <a:endParaRPr sz="1500">
              <a:solidFill>
                <a:srgbClr val="38761D"/>
              </a:solidFill>
              <a:latin typeface="Times New Roman"/>
              <a:ea typeface="Times New Roman"/>
              <a:cs typeface="Times New Roman"/>
              <a:sym typeface="Times New Roman"/>
            </a:endParaRPr>
          </a:p>
          <a:p>
            <a:pPr indent="0" lvl="1" marL="485775" marR="0" rtl="0" algn="l">
              <a:lnSpc>
                <a:spcPct val="200000"/>
              </a:lnSpc>
              <a:spcBef>
                <a:spcPts val="0"/>
              </a:spcBef>
              <a:spcAft>
                <a:spcPts val="0"/>
              </a:spcAft>
              <a:buNone/>
            </a:pPr>
            <a:r>
              <a:rPr b="1" i="0" lang="en-US" sz="2900" u="none" cap="none" strike="noStrike">
                <a:solidFill>
                  <a:srgbClr val="000000"/>
                </a:solidFill>
                <a:highlight>
                  <a:srgbClr val="C9DAF8"/>
                </a:highlight>
                <a:latin typeface="Times New Roman"/>
                <a:ea typeface="Times New Roman"/>
                <a:cs typeface="Times New Roman"/>
                <a:sym typeface="Times New Roman"/>
              </a:rPr>
              <a:t>Example:</a:t>
            </a:r>
            <a:endParaRPr sz="1500">
              <a:highlight>
                <a:srgbClr val="C9DAF8"/>
              </a:highlight>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900" u="none" cap="none" strike="noStrike">
                <a:solidFill>
                  <a:srgbClr val="1C4587"/>
                </a:solidFill>
                <a:latin typeface="Times New Roman"/>
                <a:ea typeface="Times New Roman"/>
                <a:cs typeface="Times New Roman"/>
                <a:sym typeface="Times New Roman"/>
              </a:rPr>
              <a:t>"Have you ever wondered where all your waste ends up? </a:t>
            </a:r>
            <a:r>
              <a:rPr i="0" lang="en-US" sz="2900" u="none" cap="none" strike="noStrike">
                <a:solidFill>
                  <a:srgbClr val="000000"/>
                </a:solidFill>
                <a:latin typeface="Times New Roman"/>
                <a:ea typeface="Times New Roman"/>
                <a:cs typeface="Times New Roman"/>
                <a:sym typeface="Times New Roman"/>
              </a:rPr>
              <a:t>Every year, millions of tons of trash are produced around the world, but only a small portion gets recycled.</a:t>
            </a:r>
            <a:r>
              <a:rPr lang="en-US" sz="2900">
                <a:latin typeface="Times New Roman"/>
                <a:ea typeface="Times New Roman"/>
                <a:cs typeface="Times New Roman"/>
                <a:sym typeface="Times New Roman"/>
              </a:rPr>
              <a:t> </a:t>
            </a:r>
            <a:r>
              <a:rPr lang="en-US" sz="2900">
                <a:solidFill>
                  <a:srgbClr val="38761D"/>
                </a:solidFill>
                <a:latin typeface="Times New Roman"/>
                <a:ea typeface="Times New Roman"/>
                <a:cs typeface="Times New Roman"/>
                <a:sym typeface="Times New Roman"/>
              </a:rPr>
              <a:t>T</a:t>
            </a:r>
            <a:r>
              <a:rPr i="0" lang="en-US" sz="2900" u="none" cap="none" strike="noStrike">
                <a:solidFill>
                  <a:srgbClr val="38761D"/>
                </a:solidFill>
                <a:latin typeface="Times New Roman"/>
                <a:ea typeface="Times New Roman"/>
                <a:cs typeface="Times New Roman"/>
                <a:sym typeface="Times New Roman"/>
              </a:rPr>
              <a:t>his article</a:t>
            </a:r>
            <a:r>
              <a:rPr lang="en-US" sz="2900">
                <a:solidFill>
                  <a:srgbClr val="38761D"/>
                </a:solidFill>
                <a:latin typeface="Times New Roman"/>
                <a:ea typeface="Times New Roman"/>
                <a:cs typeface="Times New Roman"/>
                <a:sym typeface="Times New Roman"/>
              </a:rPr>
              <a:t> e</a:t>
            </a:r>
            <a:r>
              <a:rPr i="0" lang="en-US" sz="2900" u="none" cap="none" strike="noStrike">
                <a:solidFill>
                  <a:srgbClr val="38761D"/>
                </a:solidFill>
                <a:latin typeface="Times New Roman"/>
                <a:ea typeface="Times New Roman"/>
                <a:cs typeface="Times New Roman"/>
                <a:sym typeface="Times New Roman"/>
              </a:rPr>
              <a:t>xplore</a:t>
            </a:r>
            <a:r>
              <a:rPr lang="en-US" sz="2900">
                <a:solidFill>
                  <a:srgbClr val="38761D"/>
                </a:solidFill>
                <a:latin typeface="Times New Roman"/>
                <a:ea typeface="Times New Roman"/>
                <a:cs typeface="Times New Roman"/>
                <a:sym typeface="Times New Roman"/>
              </a:rPr>
              <a:t>s </a:t>
            </a:r>
            <a:r>
              <a:rPr i="0" lang="en-US" sz="2900" u="none" cap="none" strike="noStrike">
                <a:solidFill>
                  <a:srgbClr val="38761D"/>
                </a:solidFill>
                <a:latin typeface="Times New Roman"/>
                <a:ea typeface="Times New Roman"/>
                <a:cs typeface="Times New Roman"/>
                <a:sym typeface="Times New Roman"/>
              </a:rPr>
              <a:t>why recycling is crucial for the environment and what steps we can take to increase our recycling efforts."</a:t>
            </a:r>
            <a:endParaRPr sz="1500">
              <a:solidFill>
                <a:srgbClr val="38761D"/>
              </a:solidFill>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14" name="Shape 214"/>
        <p:cNvGrpSpPr/>
        <p:nvPr/>
      </p:nvGrpSpPr>
      <p:grpSpPr>
        <a:xfrm>
          <a:off x="0" y="0"/>
          <a:ext cx="0" cy="0"/>
          <a:chOff x="0" y="0"/>
          <a:chExt cx="0" cy="0"/>
        </a:xfrm>
      </p:grpSpPr>
      <p:grpSp>
        <p:nvGrpSpPr>
          <p:cNvPr id="215" name="Google Shape;215;p8"/>
          <p:cNvGrpSpPr/>
          <p:nvPr/>
        </p:nvGrpSpPr>
        <p:grpSpPr>
          <a:xfrm>
            <a:off x="703020" y="2416894"/>
            <a:ext cx="16340389" cy="6605825"/>
            <a:chOff x="0" y="-28575"/>
            <a:chExt cx="3899704" cy="999166"/>
          </a:xfrm>
        </p:grpSpPr>
        <p:sp>
          <p:nvSpPr>
            <p:cNvPr id="216" name="Google Shape;216;p8"/>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8"/>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18" name="Google Shape;218;p8"/>
          <p:cNvGrpSpPr/>
          <p:nvPr/>
        </p:nvGrpSpPr>
        <p:grpSpPr>
          <a:xfrm>
            <a:off x="718633" y="119725"/>
            <a:ext cx="9446416" cy="1898290"/>
            <a:chOff x="0" y="-38100"/>
            <a:chExt cx="1438752" cy="289122"/>
          </a:xfrm>
        </p:grpSpPr>
        <p:sp>
          <p:nvSpPr>
            <p:cNvPr id="219" name="Google Shape;219;p8"/>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8"/>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21" name="Google Shape;221;p8"/>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22" name="Google Shape;222;p8"/>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869" u="none" cap="none" strike="noStrike">
                <a:solidFill>
                  <a:srgbClr val="000000"/>
                </a:solidFill>
                <a:latin typeface="Times New Roman"/>
                <a:ea typeface="Times New Roman"/>
                <a:cs typeface="Times New Roman"/>
                <a:sym typeface="Times New Roman"/>
              </a:rPr>
              <a:t>3. </a:t>
            </a:r>
            <a:r>
              <a:rPr b="1" i="0" lang="en-US" sz="4500" u="none" cap="none" strike="noStrike">
                <a:solidFill>
                  <a:srgbClr val="000000"/>
                </a:solidFill>
                <a:latin typeface="Times New Roman"/>
                <a:ea typeface="Times New Roman"/>
                <a:cs typeface="Times New Roman"/>
                <a:sym typeface="Times New Roman"/>
              </a:rPr>
              <a:t>Body Paragraphs</a:t>
            </a:r>
            <a:endParaRPr b="1" i="0" sz="4500" u="none" cap="none" strike="noStrike">
              <a:solidFill>
                <a:srgbClr val="000000"/>
              </a:solidFill>
              <a:latin typeface="Times New Roman"/>
              <a:ea typeface="Times New Roman"/>
              <a:cs typeface="Times New Roman"/>
              <a:sym typeface="Times New Roman"/>
            </a:endParaRPr>
          </a:p>
        </p:txBody>
      </p:sp>
      <p:sp>
        <p:nvSpPr>
          <p:cNvPr id="223" name="Google Shape;223;p8"/>
          <p:cNvSpPr txBox="1"/>
          <p:nvPr/>
        </p:nvSpPr>
        <p:spPr>
          <a:xfrm>
            <a:off x="1023433" y="3073404"/>
            <a:ext cx="16050600" cy="7093500"/>
          </a:xfrm>
          <a:prstGeom prst="rect">
            <a:avLst/>
          </a:prstGeom>
          <a:noFill/>
          <a:ln>
            <a:noFill/>
          </a:ln>
        </p:spPr>
        <p:txBody>
          <a:bodyPr anchorCtr="0" anchor="t" bIns="0" lIns="0" spcFirstLastPara="1" rIns="0" wrap="square" tIns="0">
            <a:spAutoFit/>
          </a:bodyPr>
          <a:lstStyle/>
          <a:p>
            <a:pPr indent="0" lvl="1" marL="485775" marR="0" rtl="0" algn="l">
              <a:lnSpc>
                <a:spcPct val="150000"/>
              </a:lnSpc>
              <a:spcBef>
                <a:spcPts val="0"/>
              </a:spcBef>
              <a:spcAft>
                <a:spcPts val="0"/>
              </a:spcAft>
              <a:buNone/>
            </a:pPr>
            <a:r>
              <a:rPr i="0" lang="en-US" sz="3300" u="none" cap="none" strike="noStrike">
                <a:solidFill>
                  <a:srgbClr val="000000"/>
                </a:solidFill>
                <a:latin typeface="Times New Roman"/>
                <a:ea typeface="Times New Roman"/>
                <a:cs typeface="Times New Roman"/>
                <a:sym typeface="Times New Roman"/>
              </a:rPr>
              <a:t>The body of the article is where the main points are discussed. These paragraphs should be logically structured, with each paragraph addressing a specific aspect of the topic. Each point should be supported with examples, explanations, or evidence.</a:t>
            </a:r>
            <a:endParaRPr sz="1500">
              <a:latin typeface="Times New Roman"/>
              <a:ea typeface="Times New Roman"/>
              <a:cs typeface="Times New Roman"/>
              <a:sym typeface="Times New Roman"/>
            </a:endParaRPr>
          </a:p>
          <a:p>
            <a:pPr indent="0" lvl="1" marL="485775" marR="0" rtl="0" algn="l">
              <a:lnSpc>
                <a:spcPct val="150000"/>
              </a:lnSpc>
              <a:spcBef>
                <a:spcPts val="0"/>
              </a:spcBef>
              <a:spcAft>
                <a:spcPts val="0"/>
              </a:spcAft>
              <a:buNone/>
            </a:pPr>
            <a:r>
              <a:rPr b="1" i="0" lang="en-US" sz="3300" u="none" cap="none" strike="noStrike">
                <a:solidFill>
                  <a:srgbClr val="000000"/>
                </a:solidFill>
                <a:highlight>
                  <a:srgbClr val="FFFF00"/>
                </a:highlight>
                <a:latin typeface="Times New Roman"/>
                <a:ea typeface="Times New Roman"/>
                <a:cs typeface="Times New Roman"/>
                <a:sym typeface="Times New Roman"/>
              </a:rPr>
              <a:t>Content:</a:t>
            </a:r>
            <a:endParaRPr b="1" i="0" sz="3300" u="none" cap="none" strike="noStrike">
              <a:solidFill>
                <a:srgbClr val="000000"/>
              </a:solidFill>
              <a:highlight>
                <a:srgbClr val="FFFF00"/>
              </a:highlight>
              <a:latin typeface="Times New Roman"/>
              <a:ea typeface="Times New Roman"/>
              <a:cs typeface="Times New Roman"/>
              <a:sym typeface="Times New Roman"/>
            </a:endParaRPr>
          </a:p>
          <a:p>
            <a:pPr indent="-438150" lvl="0" marL="457200" marR="0" rtl="0" algn="l">
              <a:lnSpc>
                <a:spcPct val="150000"/>
              </a:lnSpc>
              <a:spcBef>
                <a:spcPts val="0"/>
              </a:spcBef>
              <a:spcAft>
                <a:spcPts val="0"/>
              </a:spcAft>
              <a:buClr>
                <a:srgbClr val="000000"/>
              </a:buClr>
              <a:buSzPts val="3300"/>
              <a:buFont typeface="Times New Roman"/>
              <a:buChar char="●"/>
            </a:pPr>
            <a:r>
              <a:rPr i="0" lang="en-US" sz="3300" u="none" cap="none" strike="noStrike">
                <a:solidFill>
                  <a:srgbClr val="000000"/>
                </a:solidFill>
                <a:highlight>
                  <a:srgbClr val="FFFF00"/>
                </a:highlight>
                <a:latin typeface="Times New Roman"/>
                <a:ea typeface="Times New Roman"/>
                <a:cs typeface="Times New Roman"/>
                <a:sym typeface="Times New Roman"/>
              </a:rPr>
              <a:t>Present key points or arguments clearly.</a:t>
            </a:r>
            <a:endParaRPr sz="1500">
              <a:highlight>
                <a:srgbClr val="FFFF00"/>
              </a:highlight>
              <a:latin typeface="Times New Roman"/>
              <a:ea typeface="Times New Roman"/>
              <a:cs typeface="Times New Roman"/>
              <a:sym typeface="Times New Roman"/>
            </a:endParaRPr>
          </a:p>
          <a:p>
            <a:pPr indent="-438150" lvl="0" marL="457200" marR="0" rtl="0" algn="l">
              <a:lnSpc>
                <a:spcPct val="150000"/>
              </a:lnSpc>
              <a:spcBef>
                <a:spcPts val="0"/>
              </a:spcBef>
              <a:spcAft>
                <a:spcPts val="0"/>
              </a:spcAft>
              <a:buClr>
                <a:srgbClr val="000000"/>
              </a:buClr>
              <a:buSzPts val="3300"/>
              <a:buFont typeface="Times New Roman"/>
              <a:buChar char="●"/>
            </a:pPr>
            <a:r>
              <a:rPr i="0" lang="en-US" sz="3300" u="none" cap="none" strike="noStrike">
                <a:solidFill>
                  <a:srgbClr val="000000"/>
                </a:solidFill>
                <a:highlight>
                  <a:srgbClr val="FFFF00"/>
                </a:highlight>
                <a:latin typeface="Times New Roman"/>
                <a:ea typeface="Times New Roman"/>
                <a:cs typeface="Times New Roman"/>
                <a:sym typeface="Times New Roman"/>
              </a:rPr>
              <a:t>Use separate paragraphs for each point.</a:t>
            </a:r>
            <a:endParaRPr sz="1500">
              <a:highlight>
                <a:srgbClr val="FFFF00"/>
              </a:highlight>
              <a:latin typeface="Times New Roman"/>
              <a:ea typeface="Times New Roman"/>
              <a:cs typeface="Times New Roman"/>
              <a:sym typeface="Times New Roman"/>
            </a:endParaRPr>
          </a:p>
          <a:p>
            <a:pPr indent="-438150" lvl="0" marL="457200" marR="0" rtl="0" algn="l">
              <a:lnSpc>
                <a:spcPct val="150000"/>
              </a:lnSpc>
              <a:spcBef>
                <a:spcPts val="0"/>
              </a:spcBef>
              <a:spcAft>
                <a:spcPts val="0"/>
              </a:spcAft>
              <a:buClr>
                <a:srgbClr val="000000"/>
              </a:buClr>
              <a:buSzPts val="3300"/>
              <a:buFont typeface="Times New Roman"/>
              <a:buChar char="●"/>
            </a:pPr>
            <a:r>
              <a:rPr i="0" lang="en-US" sz="3300" u="none" cap="none" strike="noStrike">
                <a:solidFill>
                  <a:srgbClr val="000000"/>
                </a:solidFill>
                <a:highlight>
                  <a:srgbClr val="FFFF00"/>
                </a:highlight>
                <a:latin typeface="Times New Roman"/>
                <a:ea typeface="Times New Roman"/>
                <a:cs typeface="Times New Roman"/>
                <a:sym typeface="Times New Roman"/>
              </a:rPr>
              <a:t>Provide explanations, examples, facts, or statistics to support the points.</a:t>
            </a:r>
            <a:endParaRPr sz="1500">
              <a:highlight>
                <a:srgbClr val="FFFF00"/>
              </a:highlight>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100" u="none" cap="none" strike="noStrike">
              <a:solidFill>
                <a:srgbClr val="000000"/>
              </a:solidFill>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1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28" name="Shape 228"/>
        <p:cNvGrpSpPr/>
        <p:nvPr/>
      </p:nvGrpSpPr>
      <p:grpSpPr>
        <a:xfrm>
          <a:off x="0" y="0"/>
          <a:ext cx="0" cy="0"/>
          <a:chOff x="0" y="0"/>
          <a:chExt cx="0" cy="0"/>
        </a:xfrm>
      </p:grpSpPr>
      <p:grpSp>
        <p:nvGrpSpPr>
          <p:cNvPr id="229" name="Google Shape;229;g30ec3e31326_0_33"/>
          <p:cNvGrpSpPr/>
          <p:nvPr/>
        </p:nvGrpSpPr>
        <p:grpSpPr>
          <a:xfrm>
            <a:off x="316700" y="2063850"/>
            <a:ext cx="17499532" cy="7612967"/>
            <a:chOff x="0" y="-28575"/>
            <a:chExt cx="3899704" cy="999300"/>
          </a:xfrm>
        </p:grpSpPr>
        <p:sp>
          <p:nvSpPr>
            <p:cNvPr id="230" name="Google Shape;230;g30ec3e31326_0_33"/>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31" name="Google Shape;231;g30ec3e31326_0_33"/>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32" name="Google Shape;232;g30ec3e31326_0_33"/>
          <p:cNvGrpSpPr/>
          <p:nvPr/>
        </p:nvGrpSpPr>
        <p:grpSpPr>
          <a:xfrm>
            <a:off x="718625" y="272124"/>
            <a:ext cx="9446729" cy="1474457"/>
            <a:chOff x="0" y="-38100"/>
            <a:chExt cx="1438800" cy="289200"/>
          </a:xfrm>
        </p:grpSpPr>
        <p:sp>
          <p:nvSpPr>
            <p:cNvPr id="233" name="Google Shape;233;g30ec3e31326_0_33"/>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g30ec3e31326_0_33"/>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35" name="Google Shape;235;g30ec3e31326_0_33"/>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36" name="Google Shape;236;g30ec3e31326_0_33"/>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37" name="Google Shape;237;g30ec3e31326_0_33"/>
          <p:cNvSpPr txBox="1"/>
          <p:nvPr/>
        </p:nvSpPr>
        <p:spPr>
          <a:xfrm>
            <a:off x="884125" y="2609900"/>
            <a:ext cx="16758300" cy="5079600"/>
          </a:xfrm>
          <a:prstGeom prst="rect">
            <a:avLst/>
          </a:prstGeom>
          <a:noFill/>
          <a:ln>
            <a:noFill/>
          </a:ln>
        </p:spPr>
        <p:txBody>
          <a:bodyPr anchorCtr="0" anchor="t" bIns="0" lIns="0" spcFirstLastPara="1" rIns="0" wrap="square" tIns="0">
            <a:spAutoFit/>
          </a:bodyPr>
          <a:lstStyle/>
          <a:p>
            <a:pPr indent="-254000" lvl="0" marL="0" marR="0" rtl="0" algn="l">
              <a:spcBef>
                <a:spcPts val="0"/>
              </a:spcBef>
              <a:spcAft>
                <a:spcPts val="0"/>
              </a:spcAft>
              <a:buClr>
                <a:srgbClr val="000000"/>
              </a:buClr>
              <a:buSzPts val="4000"/>
              <a:buFont typeface="Times New Roman"/>
              <a:buChar char="•"/>
            </a:pPr>
            <a:r>
              <a:rPr lang="en-US" sz="4000">
                <a:solidFill>
                  <a:srgbClr val="000000"/>
                </a:solidFill>
                <a:latin typeface="Times New Roman"/>
                <a:ea typeface="Times New Roman"/>
                <a:cs typeface="Times New Roman"/>
                <a:sym typeface="Times New Roman"/>
              </a:rPr>
              <a:t>Example Structure for Body Paragraphs:</a:t>
            </a:r>
            <a:endParaRPr sz="2200">
              <a:latin typeface="Times New Roman"/>
              <a:ea typeface="Times New Roman"/>
              <a:cs typeface="Times New Roman"/>
              <a:sym typeface="Times New Roman"/>
            </a:endParaRPr>
          </a:p>
          <a:p>
            <a:pPr indent="-254000" lvl="0" marL="0" marR="0" rtl="0" algn="l">
              <a:spcBef>
                <a:spcPts val="0"/>
              </a:spcBef>
              <a:spcAft>
                <a:spcPts val="0"/>
              </a:spcAft>
              <a:buClr>
                <a:srgbClr val="000000"/>
              </a:buClr>
              <a:buSzPts val="4000"/>
              <a:buFont typeface="Arial"/>
              <a:buAutoNum type="arabicPeriod"/>
            </a:pPr>
            <a:r>
              <a:rPr b="1" lang="en-US" sz="4000" u="sng">
                <a:solidFill>
                  <a:srgbClr val="000000"/>
                </a:solidFill>
                <a:latin typeface="Times New Roman"/>
                <a:ea typeface="Times New Roman"/>
                <a:cs typeface="Times New Roman"/>
                <a:sym typeface="Times New Roman"/>
              </a:rPr>
              <a:t>First Paragraph:</a:t>
            </a:r>
            <a:r>
              <a:rPr b="1" lang="en-US" sz="4000">
                <a:solidFill>
                  <a:srgbClr val="000000"/>
                </a:solidFill>
                <a:latin typeface="Times New Roman"/>
                <a:ea typeface="Times New Roman"/>
                <a:cs typeface="Times New Roman"/>
                <a:sym typeface="Times New Roman"/>
              </a:rPr>
              <a:t> </a:t>
            </a:r>
            <a:r>
              <a:rPr lang="en-US" sz="4000">
                <a:solidFill>
                  <a:srgbClr val="000000"/>
                </a:solidFill>
                <a:latin typeface="Times New Roman"/>
                <a:ea typeface="Times New Roman"/>
                <a:cs typeface="Times New Roman"/>
                <a:sym typeface="Times New Roman"/>
              </a:rPr>
              <a:t>Explain the environmental benefits of recycling, such as reducing waste in landfills and conserving natural resources.</a:t>
            </a:r>
            <a:endParaRPr sz="2200">
              <a:latin typeface="Times New Roman"/>
              <a:ea typeface="Times New Roman"/>
              <a:cs typeface="Times New Roman"/>
              <a:sym typeface="Times New Roman"/>
            </a:endParaRPr>
          </a:p>
          <a:p>
            <a:pPr indent="-254000" lvl="0" marL="0" marR="0" rtl="0" algn="l">
              <a:spcBef>
                <a:spcPts val="0"/>
              </a:spcBef>
              <a:spcAft>
                <a:spcPts val="0"/>
              </a:spcAft>
              <a:buClr>
                <a:srgbClr val="000000"/>
              </a:buClr>
              <a:buSzPts val="4000"/>
              <a:buFont typeface="Arial"/>
              <a:buAutoNum type="arabicPeriod"/>
            </a:pPr>
            <a:r>
              <a:rPr b="1" lang="en-US" sz="4000" u="sng">
                <a:solidFill>
                  <a:srgbClr val="000000"/>
                </a:solidFill>
                <a:latin typeface="Times New Roman"/>
                <a:ea typeface="Times New Roman"/>
                <a:cs typeface="Times New Roman"/>
                <a:sym typeface="Times New Roman"/>
              </a:rPr>
              <a:t>Second Paragraph:</a:t>
            </a:r>
            <a:r>
              <a:rPr b="1" lang="en-US" sz="4000">
                <a:solidFill>
                  <a:srgbClr val="000000"/>
                </a:solidFill>
                <a:latin typeface="Times New Roman"/>
                <a:ea typeface="Times New Roman"/>
                <a:cs typeface="Times New Roman"/>
                <a:sym typeface="Times New Roman"/>
              </a:rPr>
              <a:t> </a:t>
            </a:r>
            <a:r>
              <a:rPr lang="en-US" sz="4000">
                <a:solidFill>
                  <a:srgbClr val="000000"/>
                </a:solidFill>
                <a:latin typeface="Times New Roman"/>
                <a:ea typeface="Times New Roman"/>
                <a:cs typeface="Times New Roman"/>
                <a:sym typeface="Times New Roman"/>
              </a:rPr>
              <a:t>Discuss how recycling saves energy and reduces pollution by decreasing the need for raw material extraction.</a:t>
            </a:r>
            <a:endParaRPr sz="2200">
              <a:latin typeface="Times New Roman"/>
              <a:ea typeface="Times New Roman"/>
              <a:cs typeface="Times New Roman"/>
              <a:sym typeface="Times New Roman"/>
            </a:endParaRPr>
          </a:p>
          <a:p>
            <a:pPr indent="-254000" lvl="0" marL="0" marR="0" rtl="0" algn="l">
              <a:spcBef>
                <a:spcPts val="0"/>
              </a:spcBef>
              <a:spcAft>
                <a:spcPts val="0"/>
              </a:spcAft>
              <a:buClr>
                <a:srgbClr val="000000"/>
              </a:buClr>
              <a:buSzPts val="4000"/>
              <a:buFont typeface="Arial"/>
              <a:buAutoNum type="arabicPeriod"/>
            </a:pPr>
            <a:r>
              <a:rPr b="1" lang="en-US" sz="4000" u="sng">
                <a:solidFill>
                  <a:srgbClr val="000000"/>
                </a:solidFill>
                <a:latin typeface="Times New Roman"/>
                <a:ea typeface="Times New Roman"/>
                <a:cs typeface="Times New Roman"/>
                <a:sym typeface="Times New Roman"/>
              </a:rPr>
              <a:t>Third Paragraph:</a:t>
            </a:r>
            <a:r>
              <a:rPr b="1" lang="en-US" sz="4000">
                <a:solidFill>
                  <a:srgbClr val="000000"/>
                </a:solidFill>
                <a:latin typeface="Times New Roman"/>
                <a:ea typeface="Times New Roman"/>
                <a:cs typeface="Times New Roman"/>
                <a:sym typeface="Times New Roman"/>
              </a:rPr>
              <a:t> </a:t>
            </a:r>
            <a:r>
              <a:rPr lang="en-US" sz="4000">
                <a:solidFill>
                  <a:srgbClr val="000000"/>
                </a:solidFill>
                <a:latin typeface="Times New Roman"/>
                <a:ea typeface="Times New Roman"/>
                <a:cs typeface="Times New Roman"/>
                <a:sym typeface="Times New Roman"/>
              </a:rPr>
              <a:t>Highlight the role of communities and individuals in recycling efforts, such as sorting waste and participating in local recycling programs</a:t>
            </a:r>
            <a:r>
              <a:rPr lang="en-US" sz="4000">
                <a:solidFill>
                  <a:srgbClr val="000000"/>
                </a:solidFill>
                <a:latin typeface="Times New Roman"/>
                <a:ea typeface="Times New Roman"/>
                <a:cs typeface="Times New Roman"/>
                <a:sym typeface="Times New Roman"/>
              </a:rPr>
              <a:t>.</a:t>
            </a:r>
            <a:endParaRPr sz="40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38" name="Google Shape;238;g30ec3e31326_0_33"/>
          <p:cNvSpPr/>
          <p:nvPr/>
        </p:nvSpPr>
        <p:spPr>
          <a:xfrm>
            <a:off x="0" y="-184666"/>
            <a:ext cx="316800" cy="369300"/>
          </a:xfrm>
          <a:prstGeom prst="rect">
            <a:avLst/>
          </a:prstGeom>
          <a:solidFill>
            <a:srgbClr val="FFFFFF"/>
          </a:solidFill>
          <a:ln>
            <a:noFill/>
          </a:ln>
        </p:spPr>
        <p:txBody>
          <a:bodyPr anchorCtr="0" anchor="ctr" bIns="45700" lIns="1428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43" name="Shape 243"/>
        <p:cNvGrpSpPr/>
        <p:nvPr/>
      </p:nvGrpSpPr>
      <p:grpSpPr>
        <a:xfrm>
          <a:off x="0" y="0"/>
          <a:ext cx="0" cy="0"/>
          <a:chOff x="0" y="0"/>
          <a:chExt cx="0" cy="0"/>
        </a:xfrm>
      </p:grpSpPr>
      <p:grpSp>
        <p:nvGrpSpPr>
          <p:cNvPr id="244" name="Google Shape;244;g30ec3e31326_0_49"/>
          <p:cNvGrpSpPr/>
          <p:nvPr/>
        </p:nvGrpSpPr>
        <p:grpSpPr>
          <a:xfrm>
            <a:off x="316700" y="2063850"/>
            <a:ext cx="17499532" cy="7612967"/>
            <a:chOff x="0" y="-28575"/>
            <a:chExt cx="3899704" cy="999300"/>
          </a:xfrm>
        </p:grpSpPr>
        <p:sp>
          <p:nvSpPr>
            <p:cNvPr id="245" name="Google Shape;245;g30ec3e31326_0_49"/>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46" name="Google Shape;246;g30ec3e31326_0_49"/>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47" name="Google Shape;247;g30ec3e31326_0_49"/>
          <p:cNvGrpSpPr/>
          <p:nvPr/>
        </p:nvGrpSpPr>
        <p:grpSpPr>
          <a:xfrm>
            <a:off x="718625" y="272124"/>
            <a:ext cx="9446729" cy="1474457"/>
            <a:chOff x="0" y="-38100"/>
            <a:chExt cx="1438800" cy="289200"/>
          </a:xfrm>
        </p:grpSpPr>
        <p:sp>
          <p:nvSpPr>
            <p:cNvPr id="248" name="Google Shape;248;g30ec3e31326_0_49"/>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g30ec3e31326_0_49"/>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50" name="Google Shape;250;g30ec3e31326_0_49"/>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51" name="Google Shape;251;g30ec3e31326_0_49"/>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52" name="Google Shape;252;g30ec3e31326_0_49"/>
          <p:cNvSpPr txBox="1"/>
          <p:nvPr/>
        </p:nvSpPr>
        <p:spPr>
          <a:xfrm>
            <a:off x="884125" y="2609900"/>
            <a:ext cx="16758300" cy="4186800"/>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t/>
            </a:r>
            <a:endParaRPr sz="32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sz="3200">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4400">
                <a:solidFill>
                  <a:srgbClr val="000000"/>
                </a:solidFill>
                <a:latin typeface="Times New Roman"/>
                <a:ea typeface="Times New Roman"/>
                <a:cs typeface="Times New Roman"/>
                <a:sym typeface="Times New Roman"/>
              </a:rPr>
              <a:t>Example body paragraph 1:</a:t>
            </a:r>
            <a:br>
              <a:rPr lang="en-US" sz="3200">
                <a:solidFill>
                  <a:srgbClr val="000000"/>
                </a:solidFill>
                <a:latin typeface="Times New Roman"/>
                <a:ea typeface="Times New Roman"/>
                <a:cs typeface="Times New Roman"/>
                <a:sym typeface="Times New Roman"/>
              </a:rPr>
            </a:br>
            <a:r>
              <a:rPr lang="en-US" sz="3200">
                <a:solidFill>
                  <a:schemeClr val="dk1"/>
                </a:solidFill>
                <a:latin typeface="Times New Roman"/>
                <a:ea typeface="Times New Roman"/>
                <a:cs typeface="Times New Roman"/>
                <a:sym typeface="Times New Roman"/>
              </a:rPr>
              <a:t>"Recycling has a significant positive impact on the environment. By diverting waste from landfills, we reduce the amount of trash that takes hundreds of years to decompose. Additionally, recycling materials like plastic, glass, and paper conserves natural resources, ensuring that fewer raw materials are extracted from the earth."</a:t>
            </a:r>
            <a:endParaRPr>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53" name="Google Shape;253;g30ec3e31326_0_49"/>
          <p:cNvSpPr/>
          <p:nvPr/>
        </p:nvSpPr>
        <p:spPr>
          <a:xfrm>
            <a:off x="0" y="-184666"/>
            <a:ext cx="316800" cy="369300"/>
          </a:xfrm>
          <a:prstGeom prst="rect">
            <a:avLst/>
          </a:prstGeom>
          <a:solidFill>
            <a:srgbClr val="FFFFFF"/>
          </a:solidFill>
          <a:ln>
            <a:noFill/>
          </a:ln>
        </p:spPr>
        <p:txBody>
          <a:bodyPr anchorCtr="0" anchor="ctr" bIns="45700" lIns="1428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58" name="Shape 258"/>
        <p:cNvGrpSpPr/>
        <p:nvPr/>
      </p:nvGrpSpPr>
      <p:grpSpPr>
        <a:xfrm>
          <a:off x="0" y="0"/>
          <a:ext cx="0" cy="0"/>
          <a:chOff x="0" y="0"/>
          <a:chExt cx="0" cy="0"/>
        </a:xfrm>
      </p:grpSpPr>
      <p:grpSp>
        <p:nvGrpSpPr>
          <p:cNvPr id="259" name="Google Shape;259;p9"/>
          <p:cNvGrpSpPr/>
          <p:nvPr/>
        </p:nvGrpSpPr>
        <p:grpSpPr>
          <a:xfrm>
            <a:off x="316700" y="2063850"/>
            <a:ext cx="17499532" cy="7611946"/>
            <a:chOff x="0" y="-28575"/>
            <a:chExt cx="3899704" cy="999166"/>
          </a:xfrm>
        </p:grpSpPr>
        <p:sp>
          <p:nvSpPr>
            <p:cNvPr id="260" name="Google Shape;260;p9"/>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61" name="Google Shape;261;p9"/>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62" name="Google Shape;262;p9"/>
          <p:cNvGrpSpPr/>
          <p:nvPr/>
        </p:nvGrpSpPr>
        <p:grpSpPr>
          <a:xfrm>
            <a:off x="718625" y="272124"/>
            <a:ext cx="9446414" cy="1474060"/>
            <a:chOff x="0" y="-38100"/>
            <a:chExt cx="1438752" cy="289122"/>
          </a:xfrm>
        </p:grpSpPr>
        <p:sp>
          <p:nvSpPr>
            <p:cNvPr id="263" name="Google Shape;263;p9"/>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9"/>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65" name="Google Shape;265;p9"/>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66" name="Google Shape;266;p9"/>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67" name="Google Shape;267;p9"/>
          <p:cNvSpPr txBox="1"/>
          <p:nvPr/>
        </p:nvSpPr>
        <p:spPr>
          <a:xfrm>
            <a:off x="884125" y="2609900"/>
            <a:ext cx="16758300" cy="5356500"/>
          </a:xfrm>
          <a:prstGeom prst="rect">
            <a:avLst/>
          </a:prstGeom>
          <a:noFill/>
          <a:ln>
            <a:noFill/>
          </a:ln>
        </p:spPr>
        <p:txBody>
          <a:bodyPr anchorCtr="0" anchor="t" bIns="0" lIns="0" spcFirstLastPara="1" rIns="0" wrap="square" tIns="0">
            <a:spAutoFit/>
          </a:bodyPr>
          <a:lstStyle/>
          <a:p>
            <a:pPr indent="0" lvl="0" marL="457200" marR="0" rtl="0" algn="l">
              <a:spcBef>
                <a:spcPts val="0"/>
              </a:spcBef>
              <a:spcAft>
                <a:spcPts val="0"/>
              </a:spcAft>
              <a:buNone/>
            </a:pPr>
            <a:r>
              <a:t/>
            </a:r>
            <a:endParaRPr sz="32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sz="3200">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4400">
                <a:solidFill>
                  <a:srgbClr val="000000"/>
                </a:solidFill>
                <a:latin typeface="Times New Roman"/>
                <a:ea typeface="Times New Roman"/>
                <a:cs typeface="Times New Roman"/>
                <a:sym typeface="Times New Roman"/>
              </a:rPr>
              <a:t>Example </a:t>
            </a:r>
            <a:r>
              <a:rPr lang="en-US" sz="4400">
                <a:latin typeface="Times New Roman"/>
                <a:ea typeface="Times New Roman"/>
                <a:cs typeface="Times New Roman"/>
                <a:sym typeface="Times New Roman"/>
              </a:rPr>
              <a:t>body paragraph 2 </a:t>
            </a:r>
            <a:r>
              <a:rPr lang="en-US" sz="4400">
                <a:solidFill>
                  <a:srgbClr val="000000"/>
                </a:solidFill>
                <a:latin typeface="Times New Roman"/>
                <a:ea typeface="Times New Roman"/>
                <a:cs typeface="Times New Roman"/>
                <a:sym typeface="Times New Roman"/>
              </a:rPr>
              <a:t>:</a:t>
            </a:r>
            <a:br>
              <a:rPr lang="en-US" sz="3200">
                <a:solidFill>
                  <a:srgbClr val="000000"/>
                </a:solidFill>
                <a:latin typeface="Times New Roman"/>
                <a:ea typeface="Times New Roman"/>
                <a:cs typeface="Times New Roman"/>
                <a:sym typeface="Times New Roman"/>
              </a:rPr>
            </a:br>
            <a:endParaRPr b="1" sz="3200">
              <a:solidFill>
                <a:schemeClr val="dk1"/>
              </a:solidFill>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3200">
                <a:solidFill>
                  <a:schemeClr val="dk1"/>
                </a:solidFill>
                <a:latin typeface="Times New Roman"/>
                <a:ea typeface="Times New Roman"/>
                <a:cs typeface="Times New Roman"/>
                <a:sym typeface="Times New Roman"/>
              </a:rPr>
              <a:t>In addition to conserving resources, recycling plays a crucial role in saving energy and decreasing pollution. Manufacturing new products from recycled materials often uses significantly less energy than producing them from raw materials. For example, recycling aluminum can save up to 95% of the energy required to produce it from bauxite ore. This reduction in energy consumption translates to fewer greenhouse gas emissions, which mitigates climate change and reduces air pollution. </a:t>
            </a:r>
            <a:endParaRPr sz="3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68" name="Google Shape;268;p9"/>
          <p:cNvSpPr/>
          <p:nvPr/>
        </p:nvSpPr>
        <p:spPr>
          <a:xfrm>
            <a:off x="0" y="-184666"/>
            <a:ext cx="316708" cy="369332"/>
          </a:xfrm>
          <a:prstGeom prst="rect">
            <a:avLst/>
          </a:prstGeom>
          <a:solidFill>
            <a:srgbClr val="FFFFFF"/>
          </a:solidFill>
          <a:ln>
            <a:noFill/>
          </a:ln>
        </p:spPr>
        <p:txBody>
          <a:bodyPr anchorCtr="0" anchor="ctr" bIns="45700" lIns="1428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73" name="Shape 273"/>
        <p:cNvGrpSpPr/>
        <p:nvPr/>
      </p:nvGrpSpPr>
      <p:grpSpPr>
        <a:xfrm>
          <a:off x="0" y="0"/>
          <a:ext cx="0" cy="0"/>
          <a:chOff x="0" y="0"/>
          <a:chExt cx="0" cy="0"/>
        </a:xfrm>
      </p:grpSpPr>
      <p:grpSp>
        <p:nvGrpSpPr>
          <p:cNvPr id="274" name="Google Shape;274;g30ec3e31326_0_63"/>
          <p:cNvGrpSpPr/>
          <p:nvPr/>
        </p:nvGrpSpPr>
        <p:grpSpPr>
          <a:xfrm>
            <a:off x="316700" y="2063850"/>
            <a:ext cx="17499532" cy="7612967"/>
            <a:chOff x="0" y="-28575"/>
            <a:chExt cx="3899704" cy="999300"/>
          </a:xfrm>
        </p:grpSpPr>
        <p:sp>
          <p:nvSpPr>
            <p:cNvPr id="275" name="Google Shape;275;g30ec3e31326_0_63"/>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Times New Roman"/>
                <a:ea typeface="Times New Roman"/>
                <a:cs typeface="Times New Roman"/>
                <a:sym typeface="Times New Roman"/>
              </a:endParaRPr>
            </a:p>
          </p:txBody>
        </p:sp>
        <p:sp>
          <p:nvSpPr>
            <p:cNvPr id="276" name="Google Shape;276;g30ec3e31326_0_63"/>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grpSp>
      <p:grpSp>
        <p:nvGrpSpPr>
          <p:cNvPr id="277" name="Google Shape;277;g30ec3e31326_0_63"/>
          <p:cNvGrpSpPr/>
          <p:nvPr/>
        </p:nvGrpSpPr>
        <p:grpSpPr>
          <a:xfrm>
            <a:off x="718625" y="272124"/>
            <a:ext cx="9446729" cy="1474457"/>
            <a:chOff x="0" y="-38100"/>
            <a:chExt cx="1438800" cy="289200"/>
          </a:xfrm>
        </p:grpSpPr>
        <p:sp>
          <p:nvSpPr>
            <p:cNvPr id="278" name="Google Shape;278;g30ec3e31326_0_63"/>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g30ec3e31326_0_63"/>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80" name="Google Shape;280;g30ec3e31326_0_63"/>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81" name="Google Shape;281;g30ec3e31326_0_63"/>
          <p:cNvSpPr txBox="1"/>
          <p:nvPr/>
        </p:nvSpPr>
        <p:spPr>
          <a:xfrm>
            <a:off x="533400" y="733156"/>
            <a:ext cx="8974200" cy="734100"/>
          </a:xfrm>
          <a:prstGeom prst="rect">
            <a:avLst/>
          </a:prstGeom>
          <a:noFill/>
          <a:ln>
            <a:noFill/>
          </a:ln>
        </p:spPr>
        <p:txBody>
          <a:bodyPr anchorCtr="0" anchor="t" bIns="0" lIns="0" spcFirstLastPara="1" rIns="0" wrap="square" tIns="0">
            <a:spAutoFit/>
          </a:bodyPr>
          <a:lstStyle/>
          <a:p>
            <a:pPr indent="0" lvl="1" marL="485775" marR="0" rtl="0" algn="l">
              <a:lnSpc>
                <a:spcPct val="163767"/>
              </a:lnSpc>
              <a:spcBef>
                <a:spcPts val="0"/>
              </a:spcBef>
              <a:spcAft>
                <a:spcPts val="0"/>
              </a:spcAft>
              <a:buNone/>
            </a:pPr>
            <a:r>
              <a:rPr b="1" i="0" lang="en-US" sz="4769" u="none" cap="none" strike="noStrike">
                <a:solidFill>
                  <a:srgbClr val="000000"/>
                </a:solidFill>
                <a:latin typeface="Times New Roman"/>
                <a:ea typeface="Times New Roman"/>
                <a:cs typeface="Times New Roman"/>
                <a:sym typeface="Times New Roman"/>
              </a:rPr>
              <a:t>3. </a:t>
            </a:r>
            <a:r>
              <a:rPr b="1" i="0" lang="en-US" sz="4400" u="none" cap="none" strike="noStrike">
                <a:solidFill>
                  <a:srgbClr val="000000"/>
                </a:solidFill>
                <a:latin typeface="Times New Roman"/>
                <a:ea typeface="Times New Roman"/>
                <a:cs typeface="Times New Roman"/>
                <a:sym typeface="Times New Roman"/>
              </a:rPr>
              <a:t>Body Paragraphs</a:t>
            </a:r>
            <a:endParaRPr b="1" i="0" sz="4400" u="none" cap="none" strike="noStrike">
              <a:solidFill>
                <a:srgbClr val="000000"/>
              </a:solidFill>
              <a:latin typeface="Times New Roman"/>
              <a:ea typeface="Times New Roman"/>
              <a:cs typeface="Times New Roman"/>
              <a:sym typeface="Times New Roman"/>
            </a:endParaRPr>
          </a:p>
        </p:txBody>
      </p:sp>
      <p:sp>
        <p:nvSpPr>
          <p:cNvPr id="282" name="Google Shape;282;g30ec3e31326_0_63"/>
          <p:cNvSpPr txBox="1"/>
          <p:nvPr/>
        </p:nvSpPr>
        <p:spPr>
          <a:xfrm>
            <a:off x="884125" y="2609900"/>
            <a:ext cx="16758300" cy="5356500"/>
          </a:xfrm>
          <a:prstGeom prst="rect">
            <a:avLst/>
          </a:prstGeom>
          <a:noFill/>
          <a:ln>
            <a:noFill/>
          </a:ln>
        </p:spPr>
        <p:txBody>
          <a:bodyPr anchorCtr="0" anchor="t" bIns="0" lIns="0" spcFirstLastPara="1" rIns="0" wrap="square" tIns="0">
            <a:spAutoFit/>
          </a:bodyPr>
          <a:lstStyle/>
          <a:p>
            <a:pPr indent="0" lvl="0" marL="457200" marR="0" rtl="0" algn="l">
              <a:spcBef>
                <a:spcPts val="0"/>
              </a:spcBef>
              <a:spcAft>
                <a:spcPts val="0"/>
              </a:spcAft>
              <a:buNone/>
            </a:pPr>
            <a:r>
              <a:t/>
            </a:r>
            <a:endParaRPr sz="3200">
              <a:solidFill>
                <a:srgbClr val="000000"/>
              </a:solidFill>
              <a:latin typeface="Times New Roman"/>
              <a:ea typeface="Times New Roman"/>
              <a:cs typeface="Times New Roman"/>
              <a:sym typeface="Times New Roman"/>
            </a:endParaRPr>
          </a:p>
          <a:p>
            <a:pPr indent="0" lvl="0" marL="457200" marR="0" rtl="0" algn="l">
              <a:spcBef>
                <a:spcPts val="0"/>
              </a:spcBef>
              <a:spcAft>
                <a:spcPts val="0"/>
              </a:spcAft>
              <a:buNone/>
            </a:pPr>
            <a:r>
              <a:t/>
            </a:r>
            <a:endParaRPr sz="3200">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4400">
                <a:solidFill>
                  <a:srgbClr val="000000"/>
                </a:solidFill>
                <a:latin typeface="Times New Roman"/>
                <a:ea typeface="Times New Roman"/>
                <a:cs typeface="Times New Roman"/>
                <a:sym typeface="Times New Roman"/>
              </a:rPr>
              <a:t>Example </a:t>
            </a:r>
            <a:r>
              <a:rPr lang="en-US" sz="4400">
                <a:latin typeface="Times New Roman"/>
                <a:ea typeface="Times New Roman"/>
                <a:cs typeface="Times New Roman"/>
                <a:sym typeface="Times New Roman"/>
              </a:rPr>
              <a:t>body paragraph 3 </a:t>
            </a:r>
            <a:r>
              <a:rPr lang="en-US" sz="4400">
                <a:solidFill>
                  <a:srgbClr val="000000"/>
                </a:solidFill>
                <a:latin typeface="Times New Roman"/>
                <a:ea typeface="Times New Roman"/>
                <a:cs typeface="Times New Roman"/>
                <a:sym typeface="Times New Roman"/>
              </a:rPr>
              <a:t>:</a:t>
            </a:r>
            <a:br>
              <a:rPr lang="en-US" sz="3200">
                <a:solidFill>
                  <a:srgbClr val="000000"/>
                </a:solidFill>
                <a:latin typeface="Times New Roman"/>
                <a:ea typeface="Times New Roman"/>
                <a:cs typeface="Times New Roman"/>
                <a:sym typeface="Times New Roman"/>
              </a:rPr>
            </a:br>
            <a:endParaRPr b="1" sz="3200">
              <a:solidFill>
                <a:schemeClr val="dk1"/>
              </a:solidFill>
              <a:latin typeface="Times New Roman"/>
              <a:ea typeface="Times New Roman"/>
              <a:cs typeface="Times New Roman"/>
              <a:sym typeface="Times New Roman"/>
            </a:endParaRPr>
          </a:p>
          <a:p>
            <a:pPr indent="-279400" lvl="0" marL="0" marR="0" rtl="0" algn="l">
              <a:spcBef>
                <a:spcPts val="0"/>
              </a:spcBef>
              <a:spcAft>
                <a:spcPts val="0"/>
              </a:spcAft>
              <a:buClr>
                <a:srgbClr val="000000"/>
              </a:buClr>
              <a:buSzPts val="4400"/>
              <a:buFont typeface="Times New Roman"/>
              <a:buChar char="•"/>
            </a:pPr>
            <a:r>
              <a:rPr lang="en-US" sz="3200">
                <a:solidFill>
                  <a:schemeClr val="dk1"/>
                </a:solidFill>
                <a:latin typeface="Times New Roman"/>
                <a:ea typeface="Times New Roman"/>
                <a:cs typeface="Times New Roman"/>
                <a:sym typeface="Times New Roman"/>
              </a:rPr>
              <a:t>The success of recycling efforts heavily relies on the active participation of individuals and communities. Simple practices, such as separating recyclables from general waste and participating in local recycling programs, can make a substantial difference. Communities can further support these efforts by implementing accessible recycling programs and educating residents on proper recycling practices. Through these combined efforts, we can create a cleaner, more sustainable environment.</a:t>
            </a:r>
            <a:endParaRPr sz="32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br>
              <a:rPr lang="en-US" sz="1800">
                <a:solidFill>
                  <a:schemeClr val="dk1"/>
                </a:solidFill>
                <a:latin typeface="Times New Roman"/>
                <a:ea typeface="Times New Roman"/>
                <a:cs typeface="Times New Roman"/>
                <a:sym typeface="Times New Roman"/>
              </a:rPr>
            </a:br>
            <a:endParaRPr sz="1800">
              <a:solidFill>
                <a:schemeClr val="dk1"/>
              </a:solidFill>
              <a:latin typeface="Times New Roman"/>
              <a:ea typeface="Times New Roman"/>
              <a:cs typeface="Times New Roman"/>
              <a:sym typeface="Times New Roman"/>
            </a:endParaRPr>
          </a:p>
        </p:txBody>
      </p:sp>
      <p:sp>
        <p:nvSpPr>
          <p:cNvPr id="283" name="Google Shape;283;g30ec3e31326_0_63"/>
          <p:cNvSpPr/>
          <p:nvPr/>
        </p:nvSpPr>
        <p:spPr>
          <a:xfrm>
            <a:off x="0" y="-184666"/>
            <a:ext cx="316800" cy="369300"/>
          </a:xfrm>
          <a:prstGeom prst="rect">
            <a:avLst/>
          </a:prstGeom>
          <a:solidFill>
            <a:srgbClr val="FFFFFF"/>
          </a:solidFill>
          <a:ln>
            <a:noFill/>
          </a:ln>
        </p:spPr>
        <p:txBody>
          <a:bodyPr anchorCtr="0" anchor="ctr" bIns="45700" lIns="1428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288" name="Shape 288"/>
        <p:cNvGrpSpPr/>
        <p:nvPr/>
      </p:nvGrpSpPr>
      <p:grpSpPr>
        <a:xfrm>
          <a:off x="0" y="0"/>
          <a:ext cx="0" cy="0"/>
          <a:chOff x="0" y="0"/>
          <a:chExt cx="0" cy="0"/>
        </a:xfrm>
      </p:grpSpPr>
      <p:grpSp>
        <p:nvGrpSpPr>
          <p:cNvPr id="289" name="Google Shape;289;p11"/>
          <p:cNvGrpSpPr/>
          <p:nvPr/>
        </p:nvGrpSpPr>
        <p:grpSpPr>
          <a:xfrm>
            <a:off x="703020" y="2416894"/>
            <a:ext cx="16340389" cy="6605825"/>
            <a:chOff x="0" y="-28575"/>
            <a:chExt cx="3899704" cy="999166"/>
          </a:xfrm>
        </p:grpSpPr>
        <p:sp>
          <p:nvSpPr>
            <p:cNvPr id="290" name="Google Shape;290;p11"/>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1"/>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92" name="Google Shape;292;p11"/>
          <p:cNvGrpSpPr/>
          <p:nvPr/>
        </p:nvGrpSpPr>
        <p:grpSpPr>
          <a:xfrm>
            <a:off x="718633" y="175144"/>
            <a:ext cx="9446416" cy="1898290"/>
            <a:chOff x="0" y="-38100"/>
            <a:chExt cx="1438752" cy="289122"/>
          </a:xfrm>
        </p:grpSpPr>
        <p:sp>
          <p:nvSpPr>
            <p:cNvPr id="293" name="Google Shape;293;p11"/>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11"/>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95" name="Google Shape;295;p11"/>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296" name="Google Shape;296;p11"/>
          <p:cNvSpPr txBox="1"/>
          <p:nvPr/>
        </p:nvSpPr>
        <p:spPr>
          <a:xfrm>
            <a:off x="1135275" y="733150"/>
            <a:ext cx="8372400" cy="769500"/>
          </a:xfrm>
          <a:prstGeom prst="rect">
            <a:avLst/>
          </a:prstGeom>
          <a:noFill/>
          <a:ln>
            <a:noFill/>
          </a:ln>
        </p:spPr>
        <p:txBody>
          <a:bodyPr anchorCtr="0" anchor="t" bIns="0" lIns="0" spcFirstLastPara="1" rIns="0" wrap="square" tIns="0">
            <a:spAutoFit/>
          </a:bodyPr>
          <a:lstStyle/>
          <a:p>
            <a:pPr indent="0" lvl="1" marL="0" marR="0" rtl="0" algn="l">
              <a:lnSpc>
                <a:spcPct val="135933"/>
              </a:lnSpc>
              <a:spcBef>
                <a:spcPts val="0"/>
              </a:spcBef>
              <a:spcAft>
                <a:spcPts val="0"/>
              </a:spcAft>
              <a:buNone/>
            </a:pPr>
            <a:r>
              <a:rPr b="1" i="0" lang="en-US" sz="5000" u="none" cap="none" strike="noStrike">
                <a:solidFill>
                  <a:srgbClr val="000000"/>
                </a:solidFill>
                <a:latin typeface="Times New Roman"/>
                <a:ea typeface="Times New Roman"/>
                <a:cs typeface="Times New Roman"/>
                <a:sym typeface="Times New Roman"/>
              </a:rPr>
              <a:t>5. Conclusion</a:t>
            </a:r>
            <a:endParaRPr b="1" i="0" sz="5000" u="none" cap="none" strike="noStrike">
              <a:solidFill>
                <a:srgbClr val="000000"/>
              </a:solidFill>
              <a:latin typeface="Times New Roman"/>
              <a:ea typeface="Times New Roman"/>
              <a:cs typeface="Times New Roman"/>
              <a:sym typeface="Times New Roman"/>
            </a:endParaRPr>
          </a:p>
        </p:txBody>
      </p:sp>
      <p:sp>
        <p:nvSpPr>
          <p:cNvPr id="297" name="Google Shape;297;p11"/>
          <p:cNvSpPr txBox="1"/>
          <p:nvPr/>
        </p:nvSpPr>
        <p:spPr>
          <a:xfrm>
            <a:off x="718633" y="2768604"/>
            <a:ext cx="16050600" cy="5570400"/>
          </a:xfrm>
          <a:prstGeom prst="rect">
            <a:avLst/>
          </a:prstGeom>
          <a:noFill/>
          <a:ln>
            <a:noFill/>
          </a:ln>
        </p:spPr>
        <p:txBody>
          <a:bodyPr anchorCtr="0" anchor="t" bIns="0" lIns="0" spcFirstLastPara="1" rIns="0" wrap="square" tIns="0">
            <a:spAutoFit/>
          </a:bodyPr>
          <a:lstStyle/>
          <a:p>
            <a:pPr indent="0" lvl="1" marL="485775" marR="0" rtl="0" algn="l">
              <a:lnSpc>
                <a:spcPct val="115000"/>
              </a:lnSpc>
              <a:spcBef>
                <a:spcPts val="0"/>
              </a:spcBef>
              <a:spcAft>
                <a:spcPts val="0"/>
              </a:spcAft>
              <a:buNone/>
            </a:pPr>
            <a:r>
              <a:rPr i="0" lang="en-US" sz="3300" u="none" cap="none" strike="noStrike">
                <a:solidFill>
                  <a:srgbClr val="000000"/>
                </a:solidFill>
                <a:latin typeface="Times New Roman"/>
                <a:ea typeface="Times New Roman"/>
                <a:cs typeface="Times New Roman"/>
                <a:sym typeface="Times New Roman"/>
              </a:rPr>
              <a:t>The conclusion summarizes the main points made in the article and leaves the reader with a final thought. This section can include a call to action, a recommendation/suggestion for </a:t>
            </a:r>
            <a:r>
              <a:rPr lang="en-US" sz="3300">
                <a:latin typeface="Times New Roman"/>
                <a:ea typeface="Times New Roman"/>
                <a:cs typeface="Times New Roman"/>
                <a:sym typeface="Times New Roman"/>
              </a:rPr>
              <a:t>something</a:t>
            </a:r>
            <a:r>
              <a:rPr i="0" lang="en-US" sz="3300" u="none" cap="none" strike="noStrike">
                <a:solidFill>
                  <a:srgbClr val="000000"/>
                </a:solidFill>
                <a:latin typeface="Times New Roman"/>
                <a:ea typeface="Times New Roman"/>
                <a:cs typeface="Times New Roman"/>
                <a:sym typeface="Times New Roman"/>
              </a:rPr>
              <a:t> to be done, or a final reflection on the topic.</a:t>
            </a:r>
            <a:endParaRPr i="0" sz="3300" u="none" cap="none" strike="noStrike">
              <a:solidFill>
                <a:srgbClr val="000000"/>
              </a:solidFill>
              <a:latin typeface="Times New Roman"/>
              <a:ea typeface="Times New Roman"/>
              <a:cs typeface="Times New Roman"/>
              <a:sym typeface="Times New Roman"/>
            </a:endParaRPr>
          </a:p>
          <a:p>
            <a:pPr indent="0" lvl="1" marL="485775" marR="0" rtl="0" algn="l">
              <a:lnSpc>
                <a:spcPct val="115000"/>
              </a:lnSpc>
              <a:spcBef>
                <a:spcPts val="0"/>
              </a:spcBef>
              <a:spcAft>
                <a:spcPts val="0"/>
              </a:spcAft>
              <a:buNone/>
            </a:pPr>
            <a:r>
              <a:t/>
            </a:r>
            <a:endParaRPr sz="3300">
              <a:latin typeface="Times New Roman"/>
              <a:ea typeface="Times New Roman"/>
              <a:cs typeface="Times New Roman"/>
              <a:sym typeface="Times New Roman"/>
            </a:endParaRPr>
          </a:p>
          <a:p>
            <a:pPr indent="0" lvl="1" marL="485775" marR="0" rtl="0" algn="l">
              <a:lnSpc>
                <a:spcPct val="178875"/>
              </a:lnSpc>
              <a:spcBef>
                <a:spcPts val="0"/>
              </a:spcBef>
              <a:spcAft>
                <a:spcPts val="0"/>
              </a:spcAft>
              <a:buNone/>
            </a:pPr>
            <a:r>
              <a:rPr i="0" lang="en-US" sz="3300" u="none" cap="none" strike="noStrike">
                <a:solidFill>
                  <a:srgbClr val="000000"/>
                </a:solidFill>
                <a:latin typeface="Times New Roman"/>
                <a:ea typeface="Times New Roman"/>
                <a:cs typeface="Times New Roman"/>
                <a:sym typeface="Times New Roman"/>
              </a:rPr>
              <a:t>Content:</a:t>
            </a:r>
            <a:endParaRPr i="0" sz="3300" u="none" cap="none" strike="noStrike">
              <a:solidFill>
                <a:srgbClr val="000000"/>
              </a:solidFill>
              <a:latin typeface="Times New Roman"/>
              <a:ea typeface="Times New Roman"/>
              <a:cs typeface="Times New Roman"/>
              <a:sym typeface="Times New Roman"/>
            </a:endParaRPr>
          </a:p>
          <a:p>
            <a:pPr indent="-441325" lvl="1" marL="971550" marR="0" rtl="0" algn="l">
              <a:lnSpc>
                <a:spcPct val="178875"/>
              </a:lnSpc>
              <a:spcBef>
                <a:spcPts val="0"/>
              </a:spcBef>
              <a:spcAft>
                <a:spcPts val="0"/>
              </a:spcAft>
              <a:buClr>
                <a:srgbClr val="000000"/>
              </a:buClr>
              <a:buSzPts val="3300"/>
              <a:buFont typeface="Times New Roman"/>
              <a:buChar char="•"/>
            </a:pPr>
            <a:r>
              <a:rPr i="0" lang="en-US" sz="3300" u="none" cap="none" strike="noStrike">
                <a:solidFill>
                  <a:srgbClr val="000000"/>
                </a:solidFill>
                <a:latin typeface="Times New Roman"/>
                <a:ea typeface="Times New Roman"/>
                <a:cs typeface="Times New Roman"/>
                <a:sym typeface="Times New Roman"/>
              </a:rPr>
              <a:t>Summarize the main points discussed in the article.</a:t>
            </a:r>
            <a:endParaRPr sz="700">
              <a:latin typeface="Times New Roman"/>
              <a:ea typeface="Times New Roman"/>
              <a:cs typeface="Times New Roman"/>
              <a:sym typeface="Times New Roman"/>
            </a:endParaRPr>
          </a:p>
          <a:p>
            <a:pPr indent="-441325" lvl="1" marL="971550" marR="0" rtl="0" algn="l">
              <a:lnSpc>
                <a:spcPct val="178875"/>
              </a:lnSpc>
              <a:spcBef>
                <a:spcPts val="0"/>
              </a:spcBef>
              <a:spcAft>
                <a:spcPts val="0"/>
              </a:spcAft>
              <a:buClr>
                <a:srgbClr val="000000"/>
              </a:buClr>
              <a:buSzPts val="3300"/>
              <a:buFont typeface="Times New Roman"/>
              <a:buChar char="•"/>
            </a:pPr>
            <a:r>
              <a:rPr i="0" lang="en-US" sz="3300" u="none" cap="none" strike="noStrike">
                <a:solidFill>
                  <a:srgbClr val="000000"/>
                </a:solidFill>
                <a:latin typeface="Times New Roman"/>
                <a:ea typeface="Times New Roman"/>
                <a:cs typeface="Times New Roman"/>
                <a:sym typeface="Times New Roman"/>
              </a:rPr>
              <a:t>Offer a final thought or reflection on the topic.</a:t>
            </a:r>
            <a:endParaRPr sz="700">
              <a:latin typeface="Times New Roman"/>
              <a:ea typeface="Times New Roman"/>
              <a:cs typeface="Times New Roman"/>
              <a:sym typeface="Times New Roman"/>
            </a:endParaRPr>
          </a:p>
          <a:p>
            <a:pPr indent="-441325" lvl="1" marL="971550" marR="0" rtl="0" algn="l">
              <a:lnSpc>
                <a:spcPct val="178875"/>
              </a:lnSpc>
              <a:spcBef>
                <a:spcPts val="0"/>
              </a:spcBef>
              <a:spcAft>
                <a:spcPts val="0"/>
              </a:spcAft>
              <a:buClr>
                <a:srgbClr val="000000"/>
              </a:buClr>
              <a:buSzPts val="3300"/>
              <a:buFont typeface="Times New Roman"/>
              <a:buChar char="•"/>
            </a:pPr>
            <a:r>
              <a:rPr i="0" lang="en-US" sz="3300" u="none" cap="none" strike="noStrike">
                <a:solidFill>
                  <a:srgbClr val="000000"/>
                </a:solidFill>
                <a:latin typeface="Times New Roman"/>
                <a:ea typeface="Times New Roman"/>
                <a:cs typeface="Times New Roman"/>
                <a:sym typeface="Times New Roman"/>
              </a:rPr>
              <a:t>Optionally, provide a call to action or suggestion for future steps.</a:t>
            </a:r>
            <a:endParaRPr sz="700">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02" name="Shape 302"/>
        <p:cNvGrpSpPr/>
        <p:nvPr/>
      </p:nvGrpSpPr>
      <p:grpSpPr>
        <a:xfrm>
          <a:off x="0" y="0"/>
          <a:ext cx="0" cy="0"/>
          <a:chOff x="0" y="0"/>
          <a:chExt cx="0" cy="0"/>
        </a:xfrm>
      </p:grpSpPr>
      <p:grpSp>
        <p:nvGrpSpPr>
          <p:cNvPr id="303" name="Google Shape;303;p12"/>
          <p:cNvGrpSpPr/>
          <p:nvPr/>
        </p:nvGrpSpPr>
        <p:grpSpPr>
          <a:xfrm>
            <a:off x="703020" y="2416894"/>
            <a:ext cx="16340389" cy="6605825"/>
            <a:chOff x="0" y="-28575"/>
            <a:chExt cx="3899704" cy="999166"/>
          </a:xfrm>
        </p:grpSpPr>
        <p:sp>
          <p:nvSpPr>
            <p:cNvPr id="304" name="Google Shape;304;p12"/>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2"/>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06" name="Google Shape;306;p12"/>
          <p:cNvGrpSpPr/>
          <p:nvPr/>
        </p:nvGrpSpPr>
        <p:grpSpPr>
          <a:xfrm>
            <a:off x="718633" y="175144"/>
            <a:ext cx="9446416" cy="1898290"/>
            <a:chOff x="0" y="-38100"/>
            <a:chExt cx="1438752" cy="289122"/>
          </a:xfrm>
        </p:grpSpPr>
        <p:sp>
          <p:nvSpPr>
            <p:cNvPr id="307" name="Google Shape;307;p12"/>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2"/>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09" name="Google Shape;309;p12"/>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310" name="Google Shape;310;p12"/>
          <p:cNvSpPr txBox="1"/>
          <p:nvPr/>
        </p:nvSpPr>
        <p:spPr>
          <a:xfrm>
            <a:off x="533400" y="733156"/>
            <a:ext cx="8974200" cy="7803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5069">
                <a:solidFill>
                  <a:srgbClr val="000000"/>
                </a:solidFill>
                <a:latin typeface="Times New Roman"/>
                <a:ea typeface="Times New Roman"/>
                <a:cs typeface="Times New Roman"/>
                <a:sym typeface="Times New Roman"/>
              </a:rPr>
              <a:t>Example/ conclusion  </a:t>
            </a:r>
            <a:endParaRPr b="1" sz="5069">
              <a:solidFill>
                <a:srgbClr val="000000"/>
              </a:solidFill>
              <a:latin typeface="Times New Roman"/>
              <a:ea typeface="Times New Roman"/>
              <a:cs typeface="Times New Roman"/>
              <a:sym typeface="Times New Roman"/>
            </a:endParaRPr>
          </a:p>
        </p:txBody>
      </p:sp>
      <p:sp>
        <p:nvSpPr>
          <p:cNvPr id="311" name="Google Shape;311;p12"/>
          <p:cNvSpPr txBox="1"/>
          <p:nvPr/>
        </p:nvSpPr>
        <p:spPr>
          <a:xfrm>
            <a:off x="718633" y="3302004"/>
            <a:ext cx="16050600" cy="4984800"/>
          </a:xfrm>
          <a:prstGeom prst="rect">
            <a:avLst/>
          </a:prstGeom>
          <a:noFill/>
          <a:ln>
            <a:noFill/>
          </a:ln>
        </p:spPr>
        <p:txBody>
          <a:bodyPr anchorCtr="0" anchor="t" bIns="0" lIns="0" spcFirstLastPara="1" rIns="0" wrap="square" tIns="0">
            <a:spAutoFit/>
          </a:bodyPr>
          <a:lstStyle/>
          <a:p>
            <a:pPr indent="0" lvl="1" marL="485775" marR="0" rtl="0" algn="l">
              <a:lnSpc>
                <a:spcPct val="159000"/>
              </a:lnSpc>
              <a:spcBef>
                <a:spcPts val="0"/>
              </a:spcBef>
              <a:spcAft>
                <a:spcPts val="0"/>
              </a:spcAft>
              <a:buNone/>
            </a:pPr>
            <a:r>
              <a:rPr i="0" lang="en-US" sz="4400" u="none" cap="none" strike="noStrike">
                <a:solidFill>
                  <a:srgbClr val="000000"/>
                </a:solidFill>
                <a:latin typeface="Times New Roman"/>
                <a:ea typeface="Times New Roman"/>
                <a:cs typeface="Times New Roman"/>
                <a:sym typeface="Times New Roman"/>
              </a:rPr>
              <a:t>"In conclusion, recycling is a simple yet effective way to make a positive impact on the environment. By taking small steps to recycle more and waste less, we can contribute to a cleaner, greener planet. Start today by separating your recyclables and encouraging others to do the same."</a:t>
            </a:r>
            <a:endParaRPr i="0" sz="44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16" name="Shape 316"/>
        <p:cNvGrpSpPr/>
        <p:nvPr/>
      </p:nvGrpSpPr>
      <p:grpSpPr>
        <a:xfrm>
          <a:off x="0" y="0"/>
          <a:ext cx="0" cy="0"/>
          <a:chOff x="0" y="0"/>
          <a:chExt cx="0" cy="0"/>
        </a:xfrm>
      </p:grpSpPr>
      <p:grpSp>
        <p:nvGrpSpPr>
          <p:cNvPr id="317" name="Google Shape;317;p10"/>
          <p:cNvGrpSpPr/>
          <p:nvPr/>
        </p:nvGrpSpPr>
        <p:grpSpPr>
          <a:xfrm>
            <a:off x="703020" y="2416894"/>
            <a:ext cx="16942547" cy="6605825"/>
            <a:chOff x="0" y="-28575"/>
            <a:chExt cx="3899704" cy="999166"/>
          </a:xfrm>
        </p:grpSpPr>
        <p:sp>
          <p:nvSpPr>
            <p:cNvPr id="318" name="Google Shape;318;p10"/>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10"/>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20" name="Google Shape;320;p10"/>
          <p:cNvGrpSpPr/>
          <p:nvPr/>
        </p:nvGrpSpPr>
        <p:grpSpPr>
          <a:xfrm>
            <a:off x="718633" y="175144"/>
            <a:ext cx="9446416" cy="1898290"/>
            <a:chOff x="0" y="-38100"/>
            <a:chExt cx="1438752" cy="289122"/>
          </a:xfrm>
        </p:grpSpPr>
        <p:sp>
          <p:nvSpPr>
            <p:cNvPr id="321" name="Google Shape;321;p10"/>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10"/>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23" name="Google Shape;323;p10"/>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324" name="Google Shape;324;p10"/>
          <p:cNvSpPr txBox="1"/>
          <p:nvPr/>
        </p:nvSpPr>
        <p:spPr>
          <a:xfrm>
            <a:off x="533400" y="733156"/>
            <a:ext cx="8974200" cy="692700"/>
          </a:xfrm>
          <a:prstGeom prst="rect">
            <a:avLst/>
          </a:prstGeom>
          <a:noFill/>
          <a:ln>
            <a:noFill/>
          </a:ln>
        </p:spPr>
        <p:txBody>
          <a:bodyPr anchorCtr="0" anchor="t" bIns="0" lIns="0" spcFirstLastPara="1" rIns="0" wrap="square" tIns="0">
            <a:spAutoFit/>
          </a:bodyPr>
          <a:lstStyle/>
          <a:p>
            <a:pPr indent="0" lvl="1" marL="485775" marR="0" rtl="0" algn="l">
              <a:spcBef>
                <a:spcPts val="0"/>
              </a:spcBef>
              <a:spcAft>
                <a:spcPts val="0"/>
              </a:spcAft>
              <a:buNone/>
            </a:pPr>
            <a:r>
              <a:rPr b="1" i="0" lang="en-US" sz="4500" u="none" cap="none" strike="noStrike">
                <a:solidFill>
                  <a:srgbClr val="000000"/>
                </a:solidFill>
                <a:latin typeface="Times New Roman"/>
                <a:ea typeface="Times New Roman"/>
                <a:cs typeface="Times New Roman"/>
                <a:sym typeface="Times New Roman"/>
              </a:rPr>
              <a:t>4. Linking Words and Phrases</a:t>
            </a:r>
            <a:endParaRPr>
              <a:latin typeface="Times New Roman"/>
              <a:ea typeface="Times New Roman"/>
              <a:cs typeface="Times New Roman"/>
              <a:sym typeface="Times New Roman"/>
            </a:endParaRPr>
          </a:p>
        </p:txBody>
      </p:sp>
      <p:sp>
        <p:nvSpPr>
          <p:cNvPr id="325" name="Google Shape;325;p10"/>
          <p:cNvSpPr txBox="1"/>
          <p:nvPr/>
        </p:nvSpPr>
        <p:spPr>
          <a:xfrm>
            <a:off x="533400" y="3064675"/>
            <a:ext cx="17264700" cy="5510400"/>
          </a:xfrm>
          <a:prstGeom prst="rect">
            <a:avLst/>
          </a:prstGeom>
          <a:noFill/>
          <a:ln>
            <a:noFill/>
          </a:ln>
        </p:spPr>
        <p:txBody>
          <a:bodyPr anchorCtr="0" anchor="t" bIns="0" lIns="0" spcFirstLastPara="1" rIns="0" wrap="square" tIns="0">
            <a:spAutoFit/>
          </a:bodyPr>
          <a:lstStyle/>
          <a:p>
            <a:pPr indent="0" lvl="1" marL="485775" marR="0" rtl="0" algn="l">
              <a:spcBef>
                <a:spcPts val="0"/>
              </a:spcBef>
              <a:spcAft>
                <a:spcPts val="0"/>
              </a:spcAft>
              <a:buNone/>
            </a:pPr>
            <a:r>
              <a:rPr i="0" lang="en-US" sz="3900" u="none" cap="none" strike="noStrike">
                <a:solidFill>
                  <a:srgbClr val="000000"/>
                </a:solidFill>
                <a:latin typeface="Times New Roman"/>
                <a:ea typeface="Times New Roman"/>
                <a:cs typeface="Times New Roman"/>
                <a:sym typeface="Times New Roman"/>
              </a:rPr>
              <a:t>To ensure the article flows smoothly, use appropriate linking words and phrases. These help to connect ideas between paragraphs and maintain the reader’s interest.</a:t>
            </a:r>
            <a:endParaRPr sz="800">
              <a:latin typeface="Times New Roman"/>
              <a:ea typeface="Times New Roman"/>
              <a:cs typeface="Times New Roman"/>
              <a:sym typeface="Times New Roman"/>
            </a:endParaRPr>
          </a:p>
          <a:p>
            <a:pPr indent="0" lvl="1" marL="485775" marR="0" rtl="0" algn="l">
              <a:spcBef>
                <a:spcPts val="0"/>
              </a:spcBef>
              <a:spcAft>
                <a:spcPts val="0"/>
              </a:spcAft>
              <a:buNone/>
            </a:pPr>
            <a:r>
              <a:t/>
            </a:r>
            <a:endParaRPr b="1" sz="4500">
              <a:latin typeface="Times New Roman"/>
              <a:ea typeface="Times New Roman"/>
              <a:cs typeface="Times New Roman"/>
              <a:sym typeface="Times New Roman"/>
            </a:endParaRPr>
          </a:p>
          <a:p>
            <a:pPr indent="-514350" lvl="0" marL="137160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Examples:</a:t>
            </a:r>
            <a:endParaRPr b="1" i="0" sz="4500" u="none" cap="none" strike="noStrike">
              <a:solidFill>
                <a:srgbClr val="000000"/>
              </a:solidFill>
              <a:latin typeface="Times New Roman"/>
              <a:ea typeface="Times New Roman"/>
              <a:cs typeface="Times New Roman"/>
              <a:sym typeface="Times New Roman"/>
            </a:endParaRPr>
          </a:p>
          <a:p>
            <a:pPr indent="0" lvl="0" marL="1828800" marR="0" rtl="0" algn="l">
              <a:spcBef>
                <a:spcPts val="0"/>
              </a:spcBef>
              <a:spcAft>
                <a:spcPts val="0"/>
              </a:spcAft>
              <a:buNone/>
            </a:pPr>
            <a:r>
              <a:t/>
            </a:r>
            <a:endParaRPr b="1" sz="10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add information: </a:t>
            </a:r>
            <a:r>
              <a:rPr i="0" lang="en-US" sz="4000" u="none" cap="none" strike="noStrike">
                <a:solidFill>
                  <a:srgbClr val="000000"/>
                </a:solidFill>
                <a:latin typeface="Times New Roman"/>
                <a:ea typeface="Times New Roman"/>
                <a:cs typeface="Times New Roman"/>
                <a:sym typeface="Times New Roman"/>
              </a:rPr>
              <a:t>"Moreover," "In addition," "Furthermore,"</a:t>
            </a:r>
            <a:endParaRPr sz="9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contrast: </a:t>
            </a:r>
            <a:r>
              <a:rPr i="0" lang="en-US" sz="4000" u="none" cap="none" strike="noStrike">
                <a:solidFill>
                  <a:srgbClr val="000000"/>
                </a:solidFill>
                <a:latin typeface="Times New Roman"/>
                <a:ea typeface="Times New Roman"/>
                <a:cs typeface="Times New Roman"/>
                <a:sym typeface="Times New Roman"/>
              </a:rPr>
              <a:t>"However," "On the other hand,"</a:t>
            </a:r>
            <a:endParaRPr sz="9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give examples: </a:t>
            </a:r>
            <a:r>
              <a:rPr i="0" lang="en-US" sz="4000" u="none" cap="none" strike="noStrike">
                <a:solidFill>
                  <a:srgbClr val="000000"/>
                </a:solidFill>
                <a:latin typeface="Times New Roman"/>
                <a:ea typeface="Times New Roman"/>
                <a:cs typeface="Times New Roman"/>
                <a:sym typeface="Times New Roman"/>
              </a:rPr>
              <a:t>"For example," "For instance,"</a:t>
            </a:r>
            <a:endParaRPr sz="900">
              <a:latin typeface="Times New Roman"/>
              <a:ea typeface="Times New Roman"/>
              <a:cs typeface="Times New Roman"/>
              <a:sym typeface="Times New Roman"/>
            </a:endParaRPr>
          </a:p>
          <a:p>
            <a:pPr indent="-485775" lvl="1" marL="971550" marR="0" rtl="0" algn="l">
              <a:spcBef>
                <a:spcPts val="0"/>
              </a:spcBef>
              <a:spcAft>
                <a:spcPts val="0"/>
              </a:spcAft>
              <a:buClr>
                <a:srgbClr val="000000"/>
              </a:buClr>
              <a:buSzPts val="4500"/>
              <a:buFont typeface="Times New Roman"/>
              <a:buChar char="•"/>
            </a:pPr>
            <a:r>
              <a:rPr b="1" i="0" lang="en-US" sz="4500" u="none" cap="none" strike="noStrike">
                <a:solidFill>
                  <a:srgbClr val="000000"/>
                </a:solidFill>
                <a:latin typeface="Times New Roman"/>
                <a:ea typeface="Times New Roman"/>
                <a:cs typeface="Times New Roman"/>
                <a:sym typeface="Times New Roman"/>
              </a:rPr>
              <a:t>To conclude: </a:t>
            </a:r>
            <a:r>
              <a:rPr i="0" lang="en-US" sz="4000" u="none" cap="none" strike="noStrike">
                <a:solidFill>
                  <a:srgbClr val="000000"/>
                </a:solidFill>
                <a:latin typeface="Times New Roman"/>
                <a:ea typeface="Times New Roman"/>
                <a:cs typeface="Times New Roman"/>
                <a:sym typeface="Times New Roman"/>
              </a:rPr>
              <a:t>"In conclusion," "To sum up,"</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29" name="Shape 329"/>
        <p:cNvGrpSpPr/>
        <p:nvPr/>
      </p:nvGrpSpPr>
      <p:grpSpPr>
        <a:xfrm>
          <a:off x="0" y="0"/>
          <a:ext cx="0" cy="0"/>
          <a:chOff x="0" y="0"/>
          <a:chExt cx="0" cy="0"/>
        </a:xfrm>
      </p:grpSpPr>
      <p:grpSp>
        <p:nvGrpSpPr>
          <p:cNvPr id="330" name="Google Shape;330;p13"/>
          <p:cNvGrpSpPr/>
          <p:nvPr/>
        </p:nvGrpSpPr>
        <p:grpSpPr>
          <a:xfrm>
            <a:off x="457200" y="1673873"/>
            <a:ext cx="17359746" cy="8356215"/>
            <a:chOff x="0" y="-28575"/>
            <a:chExt cx="3890344" cy="1392139"/>
          </a:xfrm>
        </p:grpSpPr>
        <p:sp>
          <p:nvSpPr>
            <p:cNvPr id="331" name="Google Shape;331;p13"/>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3"/>
            <p:cNvSpPr txBox="1"/>
            <p:nvPr/>
          </p:nvSpPr>
          <p:spPr>
            <a:xfrm>
              <a:off x="0" y="-28575"/>
              <a:ext cx="3890344" cy="1392139"/>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33" name="Google Shape;333;p13"/>
          <p:cNvGrpSpPr/>
          <p:nvPr/>
        </p:nvGrpSpPr>
        <p:grpSpPr>
          <a:xfrm>
            <a:off x="1295400" y="214458"/>
            <a:ext cx="16105043" cy="1441037"/>
            <a:chOff x="0" y="-38100"/>
            <a:chExt cx="1438752" cy="289122"/>
          </a:xfrm>
        </p:grpSpPr>
        <p:sp>
          <p:nvSpPr>
            <p:cNvPr id="334" name="Google Shape;334;p13"/>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13"/>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36" name="Google Shape;336;p13"/>
          <p:cNvSpPr txBox="1"/>
          <p:nvPr/>
        </p:nvSpPr>
        <p:spPr>
          <a:xfrm>
            <a:off x="369950" y="2476500"/>
            <a:ext cx="17185500" cy="6695700"/>
          </a:xfrm>
          <a:prstGeom prst="rect">
            <a:avLst/>
          </a:prstGeom>
          <a:noFill/>
          <a:ln>
            <a:noFill/>
          </a:ln>
        </p:spPr>
        <p:txBody>
          <a:bodyPr anchorCtr="0" anchor="t" bIns="0" lIns="0" spcFirstLastPara="1" rIns="0" wrap="square" tIns="0">
            <a:spAutoFit/>
          </a:bodyPr>
          <a:lstStyle/>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Engage the Reader: </a:t>
            </a:r>
            <a:r>
              <a:rPr i="0" lang="en-US" sz="3000" u="none" cap="none" strike="noStrike">
                <a:solidFill>
                  <a:srgbClr val="000000"/>
                </a:solidFill>
                <a:latin typeface="Times New Roman"/>
                <a:ea typeface="Times New Roman"/>
                <a:cs typeface="Times New Roman"/>
                <a:sym typeface="Times New Roman"/>
              </a:rPr>
              <a:t>Keep the reader interested with an engaging title, introduction, and informative content.</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Formal or Semi-Formal Tone: </a:t>
            </a:r>
            <a:r>
              <a:rPr i="0" lang="en-US" sz="3000" u="none" cap="none" strike="noStrike">
                <a:solidFill>
                  <a:srgbClr val="000000"/>
                </a:solidFill>
                <a:latin typeface="Times New Roman"/>
                <a:ea typeface="Times New Roman"/>
                <a:cs typeface="Times New Roman"/>
                <a:sym typeface="Times New Roman"/>
              </a:rPr>
              <a:t>Depending on the purpose and audience, the tone should be either formal or semi-formal.</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Clear and Coherent Structure: </a:t>
            </a:r>
            <a:r>
              <a:rPr i="0" lang="en-US" sz="3000" u="none" cap="none" strike="noStrike">
                <a:solidFill>
                  <a:srgbClr val="000000"/>
                </a:solidFill>
                <a:latin typeface="Times New Roman"/>
                <a:ea typeface="Times New Roman"/>
                <a:cs typeface="Times New Roman"/>
                <a:sym typeface="Times New Roman"/>
              </a:rPr>
              <a:t>Each section (introduction, body, conclusion) should be logically organized.</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Use of Examples and Evidence: </a:t>
            </a:r>
            <a:r>
              <a:rPr i="0" lang="en-US" sz="3000" u="none" cap="none" strike="noStrike">
                <a:solidFill>
                  <a:srgbClr val="000000"/>
                </a:solidFill>
                <a:latin typeface="Times New Roman"/>
                <a:ea typeface="Times New Roman"/>
                <a:cs typeface="Times New Roman"/>
                <a:sym typeface="Times New Roman"/>
              </a:rPr>
              <a:t>Support your arguments with facts, examples, or personal experiences where appropriate.</a:t>
            </a:r>
            <a:endParaRPr sz="1600">
              <a:latin typeface="Times New Roman"/>
              <a:ea typeface="Times New Roman"/>
              <a:cs typeface="Times New Roman"/>
              <a:sym typeface="Times New Roman"/>
            </a:endParaRPr>
          </a:p>
          <a:p>
            <a:pPr indent="-498475" lvl="1" marL="971550" marR="0" rtl="0" algn="l">
              <a:lnSpc>
                <a:spcPct val="150000"/>
              </a:lnSpc>
              <a:spcBef>
                <a:spcPts val="0"/>
              </a:spcBef>
              <a:spcAft>
                <a:spcPts val="0"/>
              </a:spcAft>
              <a:buClr>
                <a:srgbClr val="000000"/>
              </a:buClr>
              <a:buSzPts val="3000"/>
              <a:buFont typeface="Arial"/>
              <a:buChar char="•"/>
            </a:pPr>
            <a:r>
              <a:rPr b="1" i="0" lang="en-US" sz="3000" u="sng" cap="none" strike="noStrike">
                <a:solidFill>
                  <a:srgbClr val="000000"/>
                </a:solidFill>
                <a:latin typeface="Times New Roman"/>
                <a:ea typeface="Times New Roman"/>
                <a:cs typeface="Times New Roman"/>
                <a:sym typeface="Times New Roman"/>
              </a:rPr>
              <a:t>Word Count and Conciseness: </a:t>
            </a:r>
            <a:r>
              <a:rPr i="0" lang="en-US" sz="3000" u="none" cap="none" strike="noStrike">
                <a:solidFill>
                  <a:srgbClr val="000000"/>
                </a:solidFill>
                <a:latin typeface="Times New Roman"/>
                <a:ea typeface="Times New Roman"/>
                <a:cs typeface="Times New Roman"/>
                <a:sym typeface="Times New Roman"/>
              </a:rPr>
              <a:t>Stick to the required word count, ensuring that your article is concise and to the point.</a:t>
            </a:r>
            <a:endParaRPr i="0" sz="3000" u="none" cap="none" strike="noStrike">
              <a:solidFill>
                <a:srgbClr val="000000"/>
              </a:solidFill>
              <a:latin typeface="Times New Roman"/>
              <a:ea typeface="Times New Roman"/>
              <a:cs typeface="Times New Roman"/>
              <a:sym typeface="Times New Roman"/>
            </a:endParaRPr>
          </a:p>
        </p:txBody>
      </p:sp>
      <p:sp>
        <p:nvSpPr>
          <p:cNvPr id="337" name="Google Shape;337;p13"/>
          <p:cNvSpPr txBox="1"/>
          <p:nvPr/>
        </p:nvSpPr>
        <p:spPr>
          <a:xfrm>
            <a:off x="471054" y="528076"/>
            <a:ext cx="16180800" cy="1108200"/>
          </a:xfrm>
          <a:prstGeom prst="rect">
            <a:avLst/>
          </a:prstGeom>
          <a:noFill/>
          <a:ln>
            <a:noFill/>
          </a:ln>
        </p:spPr>
        <p:txBody>
          <a:bodyPr anchorCtr="0" anchor="t" bIns="0" lIns="0" spcFirstLastPara="1" rIns="0" wrap="square" tIns="0">
            <a:spAutoFit/>
          </a:bodyPr>
          <a:lstStyle/>
          <a:p>
            <a:pPr indent="0" lvl="0" marL="0" marR="0" rtl="0" algn="r">
              <a:lnSpc>
                <a:spcPct val="167236"/>
              </a:lnSpc>
              <a:spcBef>
                <a:spcPts val="0"/>
              </a:spcBef>
              <a:spcAft>
                <a:spcPts val="0"/>
              </a:spcAft>
              <a:buNone/>
            </a:pPr>
            <a:r>
              <a:rPr lang="en-US" sz="7200">
                <a:solidFill>
                  <a:srgbClr val="00004D"/>
                </a:solidFill>
                <a:latin typeface="Comic Sans MS"/>
                <a:ea typeface="Comic Sans MS"/>
                <a:cs typeface="Comic Sans MS"/>
                <a:sym typeface="Comic Sans MS"/>
              </a:rPr>
              <a:t>General Tips for Article Writing:</a:t>
            </a:r>
            <a:endParaRPr sz="7200">
              <a:solidFill>
                <a:srgbClr val="00004D"/>
              </a:solidFill>
              <a:latin typeface="Comic Sans MS"/>
              <a:ea typeface="Comic Sans MS"/>
              <a:cs typeface="Comic Sans MS"/>
              <a:sym typeface="Comic Sans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96" name="Shape 96"/>
        <p:cNvGrpSpPr/>
        <p:nvPr/>
      </p:nvGrpSpPr>
      <p:grpSpPr>
        <a:xfrm>
          <a:off x="0" y="0"/>
          <a:ext cx="0" cy="0"/>
          <a:chOff x="0" y="0"/>
          <a:chExt cx="0" cy="0"/>
        </a:xfrm>
      </p:grpSpPr>
      <p:sp>
        <p:nvSpPr>
          <p:cNvPr id="97" name="Google Shape;97;p2"/>
          <p:cNvSpPr/>
          <p:nvPr/>
        </p:nvSpPr>
        <p:spPr>
          <a:xfrm>
            <a:off x="13819487" y="7106679"/>
            <a:ext cx="3925061" cy="3760922"/>
          </a:xfrm>
          <a:custGeom>
            <a:rect b="b" l="l" r="r" t="t"/>
            <a:pathLst>
              <a:path extrusionOk="0" h="3760922" w="3925061">
                <a:moveTo>
                  <a:pt x="0" y="0"/>
                </a:moveTo>
                <a:lnTo>
                  <a:pt x="3925061" y="0"/>
                </a:lnTo>
                <a:lnTo>
                  <a:pt x="3925061" y="3760923"/>
                </a:lnTo>
                <a:lnTo>
                  <a:pt x="0" y="3760923"/>
                </a:lnTo>
                <a:lnTo>
                  <a:pt x="0" y="0"/>
                </a:lnTo>
                <a:close/>
              </a:path>
            </a:pathLst>
          </a:custGeom>
          <a:blipFill rotWithShape="1">
            <a:blip r:embed="rId3">
              <a:alphaModFix/>
            </a:blip>
            <a:stretch>
              <a:fillRect b="0" l="0" r="0" t="0"/>
            </a:stretch>
          </a:blipFill>
          <a:ln>
            <a:noFill/>
          </a:ln>
        </p:spPr>
      </p:sp>
      <p:sp>
        <p:nvSpPr>
          <p:cNvPr id="98" name="Google Shape;98;p2"/>
          <p:cNvSpPr txBox="1"/>
          <p:nvPr/>
        </p:nvSpPr>
        <p:spPr>
          <a:xfrm>
            <a:off x="-1524000" y="814849"/>
            <a:ext cx="18024002" cy="1357103"/>
          </a:xfrm>
          <a:prstGeom prst="rect">
            <a:avLst/>
          </a:prstGeom>
          <a:noFill/>
          <a:ln>
            <a:noFill/>
          </a:ln>
        </p:spPr>
        <p:txBody>
          <a:bodyPr anchorCtr="0" anchor="t" bIns="0" lIns="0" spcFirstLastPara="1" rIns="0" wrap="square" tIns="0">
            <a:spAutoFit/>
          </a:bodyPr>
          <a:lstStyle/>
          <a:p>
            <a:pPr indent="0" lvl="0" marL="0" marR="0" rtl="0" algn="ctr">
              <a:lnSpc>
                <a:spcPct val="163027"/>
              </a:lnSpc>
              <a:spcBef>
                <a:spcPts val="0"/>
              </a:spcBef>
              <a:spcAft>
                <a:spcPts val="0"/>
              </a:spcAft>
              <a:buNone/>
            </a:pPr>
            <a:r>
              <a:rPr b="0" i="0" lang="en-US" sz="7200" u="none" cap="none" strike="noStrike">
                <a:solidFill>
                  <a:srgbClr val="00004D"/>
                </a:solidFill>
                <a:latin typeface="Comic Sans MS"/>
                <a:ea typeface="Comic Sans MS"/>
                <a:cs typeface="Comic Sans MS"/>
                <a:sym typeface="Comic Sans MS"/>
              </a:rPr>
              <a:t>LEARNING OBJECTIVES </a:t>
            </a:r>
            <a:endParaRPr/>
          </a:p>
        </p:txBody>
      </p:sp>
      <p:sp>
        <p:nvSpPr>
          <p:cNvPr id="99" name="Google Shape;99;p2"/>
          <p:cNvSpPr txBox="1"/>
          <p:nvPr/>
        </p:nvSpPr>
        <p:spPr>
          <a:xfrm>
            <a:off x="423050" y="2344225"/>
            <a:ext cx="17001900" cy="9627600"/>
          </a:xfrm>
          <a:prstGeom prst="rect">
            <a:avLst/>
          </a:prstGeom>
          <a:noFill/>
          <a:ln>
            <a:noFill/>
          </a:ln>
        </p:spPr>
        <p:txBody>
          <a:bodyPr anchorCtr="0" anchor="t" bIns="0" lIns="0" spcFirstLastPara="1" rIns="0" wrap="square" tIns="0">
            <a:spAutoFit/>
          </a:bodyPr>
          <a:lstStyle/>
          <a:p>
            <a:pPr indent="-571500" lvl="0" marL="571500" marR="0" rtl="0" algn="l">
              <a:lnSpc>
                <a:spcPct val="115000"/>
              </a:lnSpc>
              <a:spcBef>
                <a:spcPts val="0"/>
              </a:spcBef>
              <a:spcAft>
                <a:spcPts val="0"/>
              </a:spcAft>
              <a:buClr>
                <a:srgbClr val="FFFFFF"/>
              </a:buClr>
              <a:buSzPts val="3996"/>
              <a:buFont typeface="Times New Roman"/>
              <a:buChar char="•"/>
            </a:pPr>
            <a:r>
              <a:rPr i="0" lang="en-US" sz="3996" u="none" cap="none" strike="noStrike">
                <a:solidFill>
                  <a:srgbClr val="FFFFFF"/>
                </a:solidFill>
                <a:latin typeface="Times New Roman"/>
                <a:ea typeface="Times New Roman"/>
                <a:cs typeface="Times New Roman"/>
                <a:sym typeface="Times New Roman"/>
              </a:rPr>
              <a:t>Explain the primary purpose of article writing, such as informing, persuading, or presenting balanced arguments, with examples of when each purpose is most suitable.</a:t>
            </a:r>
            <a:endParaRPr>
              <a:latin typeface="Times New Roman"/>
              <a:ea typeface="Times New Roman"/>
              <a:cs typeface="Times New Roman"/>
              <a:sym typeface="Times New Roman"/>
            </a:endParaRPr>
          </a:p>
          <a:p>
            <a:pPr indent="-571500" lvl="0" marL="571500" marR="0" rtl="0" algn="l">
              <a:lnSpc>
                <a:spcPct val="115000"/>
              </a:lnSpc>
              <a:spcBef>
                <a:spcPts val="0"/>
              </a:spcBef>
              <a:spcAft>
                <a:spcPts val="0"/>
              </a:spcAft>
              <a:buClr>
                <a:srgbClr val="FFFFFF"/>
              </a:buClr>
              <a:buSzPts val="3996"/>
              <a:buFont typeface="Times New Roman"/>
              <a:buChar char="•"/>
            </a:pPr>
            <a:r>
              <a:rPr i="0" lang="en-US" sz="3996" u="none" cap="none" strike="noStrike">
                <a:solidFill>
                  <a:srgbClr val="FFFFFF"/>
                </a:solidFill>
                <a:latin typeface="Times New Roman"/>
                <a:ea typeface="Times New Roman"/>
                <a:cs typeface="Times New Roman"/>
                <a:sym typeface="Times New Roman"/>
              </a:rPr>
              <a:t>Analyze how the audience influences the language, style, and tone of an article and will choose appropriate words and tone based on the intended readership.</a:t>
            </a:r>
            <a:r>
              <a:rPr i="0" lang="en-US" sz="4000" u="none" cap="none" strike="noStrike">
                <a:solidFill>
                  <a:schemeClr val="dk1"/>
                </a:solidFill>
                <a:latin typeface="Times New Roman"/>
                <a:ea typeface="Times New Roman"/>
                <a:cs typeface="Times New Roman"/>
                <a:sym typeface="Times New Roman"/>
              </a:rPr>
              <a:t> </a:t>
            </a:r>
            <a:endParaRPr i="0" sz="4000" u="none" cap="none" strike="noStrike">
              <a:solidFill>
                <a:schemeClr val="dk1"/>
              </a:solidFill>
              <a:latin typeface="Times New Roman"/>
              <a:ea typeface="Times New Roman"/>
              <a:cs typeface="Times New Roman"/>
              <a:sym typeface="Times New Roman"/>
            </a:endParaRPr>
          </a:p>
          <a:p>
            <a:pPr indent="-571500" lvl="0" marL="571500" marR="0" rtl="0" algn="l">
              <a:lnSpc>
                <a:spcPct val="115000"/>
              </a:lnSpc>
              <a:spcBef>
                <a:spcPts val="0"/>
              </a:spcBef>
              <a:spcAft>
                <a:spcPts val="0"/>
              </a:spcAft>
              <a:buClr>
                <a:srgbClr val="FFFFFF"/>
              </a:buClr>
              <a:buSzPts val="3996"/>
              <a:buFont typeface="Times New Roman"/>
              <a:buChar char="•"/>
            </a:pPr>
            <a:r>
              <a:rPr i="0" lang="en-US" sz="3996" u="none" cap="none" strike="noStrike">
                <a:solidFill>
                  <a:srgbClr val="FFFFFF"/>
                </a:solidFill>
                <a:latin typeface="Times New Roman"/>
                <a:ea typeface="Times New Roman"/>
                <a:cs typeface="Times New Roman"/>
                <a:sym typeface="Times New Roman"/>
              </a:rPr>
              <a:t>Create a structured outline that includes a clear introduction well-developed middle section with key points, and a concise conclusion.</a:t>
            </a:r>
            <a:endParaRPr>
              <a:latin typeface="Times New Roman"/>
              <a:ea typeface="Times New Roman"/>
              <a:cs typeface="Times New Roman"/>
              <a:sym typeface="Times New Roman"/>
            </a:endParaRPr>
          </a:p>
          <a:p>
            <a:pPr indent="0" lvl="0" marL="0" marR="0" rtl="0" algn="l">
              <a:spcBef>
                <a:spcPts val="0"/>
              </a:spcBef>
              <a:spcAft>
                <a:spcPts val="0"/>
              </a:spcAft>
              <a:buNone/>
            </a:pPr>
            <a:r>
              <a:t/>
            </a:r>
            <a:endParaRPr i="0" sz="4000" u="none" cap="none" strike="noStrike">
              <a:solidFill>
                <a:schemeClr val="dk1"/>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t/>
            </a:r>
            <a:endParaRPr i="0" sz="3996" u="none" cap="none" strike="noStrike">
              <a:solidFill>
                <a:srgbClr val="FFFFFF"/>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t/>
            </a:r>
            <a:endParaRPr i="0" sz="3996" u="none" cap="none" strike="noStrike">
              <a:solidFill>
                <a:srgbClr val="FFFFFF"/>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t/>
            </a:r>
            <a:endParaRPr i="0" sz="3996" u="none" cap="none" strike="noStrike">
              <a:solidFill>
                <a:srgbClr val="FFFFFF"/>
              </a:solidFill>
              <a:latin typeface="Times New Roman"/>
              <a:ea typeface="Times New Roman"/>
              <a:cs typeface="Times New Roman"/>
              <a:sym typeface="Times New Roman"/>
            </a:endParaRPr>
          </a:p>
          <a:p>
            <a:pPr indent="0" lvl="0" marL="0" marR="0" rtl="0" algn="l">
              <a:lnSpc>
                <a:spcPct val="140015"/>
              </a:lnSpc>
              <a:spcBef>
                <a:spcPts val="0"/>
              </a:spcBef>
              <a:spcAft>
                <a:spcPts val="0"/>
              </a:spcAft>
              <a:buNone/>
            </a:pPr>
            <a:r>
              <a:rPr i="0" lang="en-US" sz="3996" u="none" cap="none" strike="noStrike">
                <a:solidFill>
                  <a:srgbClr val="FFFFFF"/>
                </a:solidFill>
                <a:latin typeface="Times New Roman"/>
                <a:ea typeface="Times New Roman"/>
                <a:cs typeface="Times New Roman"/>
                <a:sym typeface="Times New Roman"/>
              </a:rPr>
              <a:t> </a:t>
            </a:r>
            <a:endParaRPr i="0" sz="3996" u="none" cap="none" strike="noStrike">
              <a:solidFill>
                <a:srgbClr val="FFFFFF"/>
              </a:solidFill>
              <a:latin typeface="Times New Roman"/>
              <a:ea typeface="Times New Roman"/>
              <a:cs typeface="Times New Roman"/>
              <a:sym typeface="Times New Roman"/>
            </a:endParaRPr>
          </a:p>
          <a:p>
            <a:pPr indent="0" lvl="0" marL="0" marR="0" rtl="0" algn="ctr">
              <a:lnSpc>
                <a:spcPct val="140015"/>
              </a:lnSpc>
              <a:spcBef>
                <a:spcPts val="0"/>
              </a:spcBef>
              <a:spcAft>
                <a:spcPts val="0"/>
              </a:spcAft>
              <a:buNone/>
            </a:pPr>
            <a:r>
              <a:rPr i="0" lang="en-US" sz="3996" u="none" cap="none" strike="noStrike">
                <a:solidFill>
                  <a:srgbClr val="FFFFFF"/>
                </a:solidFill>
                <a:latin typeface="Times New Roman"/>
                <a:ea typeface="Times New Roman"/>
                <a:cs typeface="Times New Roman"/>
                <a:sym typeface="Times New Roman"/>
              </a:rPr>
              <a:t> </a:t>
            </a:r>
            <a:endParaRPr>
              <a:latin typeface="Times New Roman"/>
              <a:ea typeface="Times New Roman"/>
              <a:cs typeface="Times New Roman"/>
              <a:sym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41" name="Shape 341"/>
        <p:cNvGrpSpPr/>
        <p:nvPr/>
      </p:nvGrpSpPr>
      <p:grpSpPr>
        <a:xfrm>
          <a:off x="0" y="0"/>
          <a:ext cx="0" cy="0"/>
          <a:chOff x="0" y="0"/>
          <a:chExt cx="0" cy="0"/>
        </a:xfrm>
      </p:grpSpPr>
      <p:grpSp>
        <p:nvGrpSpPr>
          <p:cNvPr id="342" name="Google Shape;342;g30ec3e31326_0_84"/>
          <p:cNvGrpSpPr/>
          <p:nvPr/>
        </p:nvGrpSpPr>
        <p:grpSpPr>
          <a:xfrm>
            <a:off x="457200" y="1673873"/>
            <a:ext cx="17360132" cy="8356175"/>
            <a:chOff x="0" y="-28575"/>
            <a:chExt cx="3890400" cy="1392139"/>
          </a:xfrm>
        </p:grpSpPr>
        <p:sp>
          <p:nvSpPr>
            <p:cNvPr id="343" name="Google Shape;343;g30ec3e31326_0_84"/>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g30ec3e31326_0_84"/>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45" name="Google Shape;345;g30ec3e31326_0_84"/>
          <p:cNvGrpSpPr/>
          <p:nvPr/>
        </p:nvGrpSpPr>
        <p:grpSpPr>
          <a:xfrm>
            <a:off x="1295400" y="214457"/>
            <a:ext cx="16105639" cy="1441431"/>
            <a:chOff x="0" y="-38100"/>
            <a:chExt cx="1438800" cy="289200"/>
          </a:xfrm>
        </p:grpSpPr>
        <p:sp>
          <p:nvSpPr>
            <p:cNvPr id="346" name="Google Shape;346;g30ec3e31326_0_84"/>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g30ec3e31326_0_8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48" name="Google Shape;348;g30ec3e31326_0_84"/>
          <p:cNvSpPr txBox="1"/>
          <p:nvPr/>
        </p:nvSpPr>
        <p:spPr>
          <a:xfrm>
            <a:off x="369950" y="2476500"/>
            <a:ext cx="17185500" cy="7465200"/>
          </a:xfrm>
          <a:prstGeom prst="rect">
            <a:avLst/>
          </a:prstGeom>
          <a:noFill/>
          <a:ln>
            <a:noFill/>
          </a:ln>
        </p:spPr>
        <p:txBody>
          <a:bodyPr anchorCtr="0" anchor="t" bIns="0" lIns="0" spcFirstLastPara="1" rIns="0" wrap="square" tIns="0">
            <a:spAutoFit/>
          </a:bodyPr>
          <a:lstStyle/>
          <a:p>
            <a:pPr indent="-469900" lvl="1" marL="914400" rtl="0" algn="l">
              <a:lnSpc>
                <a:spcPct val="115000"/>
              </a:lnSpc>
              <a:spcBef>
                <a:spcPts val="0"/>
              </a:spcBef>
              <a:spcAft>
                <a:spcPts val="0"/>
              </a:spcAft>
              <a:buClr>
                <a:schemeClr val="dk1"/>
              </a:buClr>
              <a:buSzPts val="3800"/>
              <a:buChar char="•"/>
            </a:pPr>
            <a:r>
              <a:rPr b="1" lang="en-US" sz="2600" u="sng">
                <a:solidFill>
                  <a:schemeClr val="dk1"/>
                </a:solidFill>
                <a:latin typeface="Times New Roman"/>
                <a:ea typeface="Times New Roman"/>
                <a:cs typeface="Times New Roman"/>
                <a:sym typeface="Times New Roman"/>
              </a:rPr>
              <a:t>When writing a formal piece of writing, it usually consists of the following: </a:t>
            </a:r>
            <a:endParaRPr b="1" sz="2600" u="sng">
              <a:solidFill>
                <a:schemeClr val="dk1"/>
              </a:solidFill>
              <a:latin typeface="Times New Roman"/>
              <a:ea typeface="Times New Roman"/>
              <a:cs typeface="Times New Roman"/>
              <a:sym typeface="Times New Roman"/>
            </a:endParaRPr>
          </a:p>
          <a:p>
            <a:pPr indent="-469900" lvl="1" marL="914400" rtl="0" algn="l">
              <a:lnSpc>
                <a:spcPct val="115000"/>
              </a:lnSpc>
              <a:spcBef>
                <a:spcPts val="120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1- Full sentences</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2- Normally written in the third person narrative </a:t>
            </a:r>
            <a:r>
              <a:rPr lang="en-US" sz="2600">
                <a:solidFill>
                  <a:srgbClr val="FF0000"/>
                </a:solidFill>
                <a:latin typeface="Times New Roman"/>
                <a:ea typeface="Times New Roman"/>
                <a:cs typeface="Times New Roman"/>
                <a:sym typeface="Times New Roman"/>
              </a:rPr>
              <a:t>(avoids using second person pronouns)</a:t>
            </a:r>
            <a:endParaRPr sz="2600">
              <a:solidFill>
                <a:srgbClr val="FF0000"/>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3-correct grammar and vocabulary</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4- No contractions ( example: I would) </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5- No idioms</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6- Passive voice (example: the application form is completed)</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7- No phrasal verbs (example: “to investigate” instead of “to look into”)</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8- No abbreviations (example: As soon as possible) and colloquialism.</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9- No exclamation marks</a:t>
            </a:r>
            <a:endParaRPr sz="2600">
              <a:solidFill>
                <a:schemeClr val="dk1"/>
              </a:solidFill>
              <a:latin typeface="Times New Roman"/>
              <a:ea typeface="Times New Roman"/>
              <a:cs typeface="Times New Roman"/>
              <a:sym typeface="Times New Roman"/>
            </a:endParaRPr>
          </a:p>
          <a:p>
            <a:pPr indent="-469900" lvl="1" marL="914400" rtl="0" algn="l">
              <a:lnSpc>
                <a:spcPct val="115000"/>
              </a:lnSpc>
              <a:spcBef>
                <a:spcPts val="0"/>
              </a:spcBef>
              <a:spcAft>
                <a:spcPts val="0"/>
              </a:spcAft>
              <a:buClr>
                <a:schemeClr val="dk1"/>
              </a:buClr>
              <a:buSzPts val="3800"/>
              <a:buChar char="•"/>
            </a:pPr>
            <a:r>
              <a:rPr lang="en-US" sz="2600">
                <a:solidFill>
                  <a:schemeClr val="dk1"/>
                </a:solidFill>
                <a:latin typeface="Times New Roman"/>
                <a:ea typeface="Times New Roman"/>
                <a:cs typeface="Times New Roman"/>
                <a:sym typeface="Times New Roman"/>
              </a:rPr>
              <a:t>10- No imperatives (example: you may complete the form) </a:t>
            </a:r>
            <a:endParaRPr b="1" sz="3800" u="sng">
              <a:solidFill>
                <a:schemeClr val="dk1"/>
              </a:solidFill>
              <a:latin typeface="Times New Roman"/>
              <a:ea typeface="Times New Roman"/>
              <a:cs typeface="Times New Roman"/>
              <a:sym typeface="Times New Roman"/>
            </a:endParaRPr>
          </a:p>
        </p:txBody>
      </p:sp>
      <p:sp>
        <p:nvSpPr>
          <p:cNvPr id="349" name="Google Shape;349;g30ec3e31326_0_84"/>
          <p:cNvSpPr txBox="1"/>
          <p:nvPr/>
        </p:nvSpPr>
        <p:spPr>
          <a:xfrm>
            <a:off x="1636529" y="565676"/>
            <a:ext cx="16180800" cy="11082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Clr>
                <a:schemeClr val="dk1"/>
              </a:buClr>
              <a:buSzPts val="3000"/>
              <a:buFont typeface="Arial"/>
              <a:buNone/>
            </a:pPr>
            <a:r>
              <a:rPr lang="en-US" sz="7200">
                <a:solidFill>
                  <a:srgbClr val="0C343D"/>
                </a:solidFill>
                <a:latin typeface="Comic Sans MS"/>
                <a:ea typeface="Comic Sans MS"/>
                <a:cs typeface="Comic Sans MS"/>
                <a:sym typeface="Comic Sans MS"/>
              </a:rPr>
              <a:t>Characteristics of formal language </a:t>
            </a:r>
            <a:endParaRPr sz="7200">
              <a:solidFill>
                <a:srgbClr val="0C343D"/>
              </a:solidFill>
              <a:latin typeface="Comic Sans MS"/>
              <a:ea typeface="Comic Sans MS"/>
              <a:cs typeface="Comic Sans MS"/>
              <a:sym typeface="Comic Sans M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53" name="Shape 353"/>
        <p:cNvGrpSpPr/>
        <p:nvPr/>
      </p:nvGrpSpPr>
      <p:grpSpPr>
        <a:xfrm>
          <a:off x="0" y="0"/>
          <a:ext cx="0" cy="0"/>
          <a:chOff x="0" y="0"/>
          <a:chExt cx="0" cy="0"/>
        </a:xfrm>
      </p:grpSpPr>
      <p:grpSp>
        <p:nvGrpSpPr>
          <p:cNvPr id="354" name="Google Shape;354;p14"/>
          <p:cNvGrpSpPr/>
          <p:nvPr/>
        </p:nvGrpSpPr>
        <p:grpSpPr>
          <a:xfrm>
            <a:off x="992879" y="3821958"/>
            <a:ext cx="16340389" cy="5548488"/>
            <a:chOff x="0" y="-28575"/>
            <a:chExt cx="3899704" cy="1187857"/>
          </a:xfrm>
        </p:grpSpPr>
        <p:sp>
          <p:nvSpPr>
            <p:cNvPr id="355" name="Google Shape;355;p14"/>
            <p:cNvSpPr/>
            <p:nvPr/>
          </p:nvSpPr>
          <p:spPr>
            <a:xfrm>
              <a:off x="0" y="0"/>
              <a:ext cx="3899704" cy="1159282"/>
            </a:xfrm>
            <a:custGeom>
              <a:rect b="b" l="l" r="r" t="t"/>
              <a:pathLst>
                <a:path extrusionOk="0" h="1159282" w="3899704">
                  <a:moveTo>
                    <a:pt x="18004" y="0"/>
                  </a:moveTo>
                  <a:lnTo>
                    <a:pt x="3881700" y="0"/>
                  </a:lnTo>
                  <a:cubicBezTo>
                    <a:pt x="3886475" y="0"/>
                    <a:pt x="3891054" y="1897"/>
                    <a:pt x="3894431" y="5273"/>
                  </a:cubicBezTo>
                  <a:cubicBezTo>
                    <a:pt x="3897807" y="8650"/>
                    <a:pt x="3899704" y="13229"/>
                    <a:pt x="3899704" y="18004"/>
                  </a:cubicBezTo>
                  <a:lnTo>
                    <a:pt x="3899704" y="1141278"/>
                  </a:lnTo>
                  <a:cubicBezTo>
                    <a:pt x="3899704" y="1146053"/>
                    <a:pt x="3897807" y="1150632"/>
                    <a:pt x="3894431" y="1154009"/>
                  </a:cubicBezTo>
                  <a:cubicBezTo>
                    <a:pt x="3891054" y="1157385"/>
                    <a:pt x="3886475" y="1159282"/>
                    <a:pt x="3881700" y="1159282"/>
                  </a:cubicBezTo>
                  <a:lnTo>
                    <a:pt x="18004" y="1159282"/>
                  </a:lnTo>
                  <a:cubicBezTo>
                    <a:pt x="13229" y="1159282"/>
                    <a:pt x="8650" y="1157385"/>
                    <a:pt x="5273" y="1154009"/>
                  </a:cubicBezTo>
                  <a:cubicBezTo>
                    <a:pt x="1897" y="1150632"/>
                    <a:pt x="0" y="1146053"/>
                    <a:pt x="0" y="1141278"/>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14"/>
            <p:cNvSpPr txBox="1"/>
            <p:nvPr/>
          </p:nvSpPr>
          <p:spPr>
            <a:xfrm>
              <a:off x="0" y="-28575"/>
              <a:ext cx="3899704" cy="1187857"/>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57" name="Google Shape;357;p14"/>
          <p:cNvSpPr txBox="1"/>
          <p:nvPr/>
        </p:nvSpPr>
        <p:spPr>
          <a:xfrm>
            <a:off x="933949" y="5299424"/>
            <a:ext cx="16050600" cy="3375000"/>
          </a:xfrm>
          <a:prstGeom prst="rect">
            <a:avLst/>
          </a:prstGeom>
          <a:noFill/>
          <a:ln>
            <a:noFill/>
          </a:ln>
        </p:spPr>
        <p:txBody>
          <a:bodyPr anchorCtr="0" anchor="t" bIns="0" lIns="0" spcFirstLastPara="1" rIns="0" wrap="square" tIns="0">
            <a:spAutoFit/>
          </a:bodyPr>
          <a:lstStyle/>
          <a:p>
            <a:pPr indent="0" lvl="1" marL="485775" marR="0" rtl="0" algn="l">
              <a:lnSpc>
                <a:spcPct val="159000"/>
              </a:lnSpc>
              <a:spcBef>
                <a:spcPts val="0"/>
              </a:spcBef>
              <a:spcAft>
                <a:spcPts val="0"/>
              </a:spcAft>
              <a:buNone/>
            </a:pPr>
            <a:r>
              <a:rPr i="0" lang="en-US" sz="3800" u="none" cap="none" strike="noStrike">
                <a:solidFill>
                  <a:srgbClr val="000000"/>
                </a:solidFill>
                <a:latin typeface="Times New Roman"/>
                <a:ea typeface="Times New Roman"/>
                <a:cs typeface="Times New Roman"/>
                <a:sym typeface="Times New Roman"/>
              </a:rPr>
              <a:t>Every day, thousands of students travel to school by car, contributing to traffic congestion and air pollution. But what if there was a healthier, more environmentally friendly alternative? Walking to school offers numerous benefits for both students and the community.</a:t>
            </a:r>
            <a:endParaRPr i="0" sz="3800" u="none" cap="none" strike="noStrike">
              <a:solidFill>
                <a:srgbClr val="000000"/>
              </a:solidFill>
              <a:latin typeface="Times New Roman"/>
              <a:ea typeface="Times New Roman"/>
              <a:cs typeface="Times New Roman"/>
              <a:sym typeface="Times New Roman"/>
            </a:endParaRPr>
          </a:p>
        </p:txBody>
      </p:sp>
      <p:grpSp>
        <p:nvGrpSpPr>
          <p:cNvPr id="358" name="Google Shape;358;p14"/>
          <p:cNvGrpSpPr/>
          <p:nvPr/>
        </p:nvGrpSpPr>
        <p:grpSpPr>
          <a:xfrm>
            <a:off x="954731" y="1976547"/>
            <a:ext cx="6131869" cy="1898290"/>
            <a:chOff x="0" y="-38100"/>
            <a:chExt cx="1438752" cy="289122"/>
          </a:xfrm>
        </p:grpSpPr>
        <p:sp>
          <p:nvSpPr>
            <p:cNvPr id="359" name="Google Shape;359;p14"/>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14"/>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61" name="Google Shape;361;p14"/>
          <p:cNvSpPr/>
          <p:nvPr/>
        </p:nvSpPr>
        <p:spPr>
          <a:xfrm>
            <a:off x="13182600" y="871567"/>
            <a:ext cx="3679809" cy="3083865"/>
          </a:xfrm>
          <a:custGeom>
            <a:rect b="b" l="l" r="r" t="t"/>
            <a:pathLst>
              <a:path extrusionOk="0" h="3083865" w="3679809">
                <a:moveTo>
                  <a:pt x="0" y="0"/>
                </a:moveTo>
                <a:lnTo>
                  <a:pt x="3679809" y="0"/>
                </a:lnTo>
                <a:lnTo>
                  <a:pt x="3679809" y="3083865"/>
                </a:lnTo>
                <a:lnTo>
                  <a:pt x="0" y="3083865"/>
                </a:lnTo>
                <a:lnTo>
                  <a:pt x="0" y="0"/>
                </a:lnTo>
                <a:close/>
              </a:path>
            </a:pathLst>
          </a:custGeom>
          <a:blipFill rotWithShape="1">
            <a:blip r:embed="rId3">
              <a:alphaModFix/>
            </a:blip>
            <a:stretch>
              <a:fillRect b="0" l="0" r="0" t="0"/>
            </a:stretch>
          </a:blipFill>
          <a:ln>
            <a:noFill/>
          </a:ln>
        </p:spPr>
      </p:sp>
      <p:sp>
        <p:nvSpPr>
          <p:cNvPr id="362" name="Google Shape;362;p14"/>
          <p:cNvSpPr txBox="1"/>
          <p:nvPr/>
        </p:nvSpPr>
        <p:spPr>
          <a:xfrm>
            <a:off x="1190831" y="2617070"/>
            <a:ext cx="4219500" cy="7803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5069">
                <a:solidFill>
                  <a:srgbClr val="000000"/>
                </a:solidFill>
                <a:latin typeface="Times New Roman"/>
                <a:ea typeface="Times New Roman"/>
                <a:cs typeface="Times New Roman"/>
                <a:sym typeface="Times New Roman"/>
              </a:rPr>
              <a:t>Introduction </a:t>
            </a:r>
            <a:endParaRPr b="1" sz="5069">
              <a:solidFill>
                <a:srgbClr val="000000"/>
              </a:solidFill>
              <a:latin typeface="Times New Roman"/>
              <a:ea typeface="Times New Roman"/>
              <a:cs typeface="Times New Roman"/>
              <a:sym typeface="Times New Roman"/>
            </a:endParaRPr>
          </a:p>
        </p:txBody>
      </p:sp>
      <p:sp>
        <p:nvSpPr>
          <p:cNvPr id="363" name="Google Shape;363;p14"/>
          <p:cNvSpPr txBox="1"/>
          <p:nvPr/>
        </p:nvSpPr>
        <p:spPr>
          <a:xfrm>
            <a:off x="1118254" y="268856"/>
            <a:ext cx="8397000" cy="1524000"/>
          </a:xfrm>
          <a:prstGeom prst="rect">
            <a:avLst/>
          </a:prstGeom>
          <a:noFill/>
          <a:ln>
            <a:noFill/>
          </a:ln>
        </p:spPr>
        <p:txBody>
          <a:bodyPr anchorCtr="0" anchor="t" bIns="0" lIns="0" spcFirstLastPara="1" rIns="0" wrap="square" tIns="0">
            <a:spAutoFit/>
          </a:bodyPr>
          <a:lstStyle/>
          <a:p>
            <a:pPr indent="0" lvl="0" marL="0" marR="0" rtl="0" algn="l">
              <a:lnSpc>
                <a:spcPct val="99001"/>
              </a:lnSpc>
              <a:spcBef>
                <a:spcPts val="0"/>
              </a:spcBef>
              <a:spcAft>
                <a:spcPts val="0"/>
              </a:spcAft>
              <a:buNone/>
            </a:pPr>
            <a:r>
              <a:rPr lang="en-US" sz="10000">
                <a:solidFill>
                  <a:srgbClr val="00004D"/>
                </a:solidFill>
                <a:latin typeface="Comic Sans MS"/>
                <a:ea typeface="Comic Sans MS"/>
                <a:cs typeface="Comic Sans MS"/>
                <a:sym typeface="Comic Sans MS"/>
              </a:rPr>
              <a:t>Example </a:t>
            </a:r>
            <a:endParaRPr sz="10000">
              <a:solidFill>
                <a:srgbClr val="00004D"/>
              </a:solidFill>
              <a:latin typeface="Comic Sans MS"/>
              <a:ea typeface="Comic Sans MS"/>
              <a:cs typeface="Comic Sans MS"/>
              <a:sym typeface="Comic Sans MS"/>
            </a:endParaRPr>
          </a:p>
        </p:txBody>
      </p:sp>
      <p:sp>
        <p:nvSpPr>
          <p:cNvPr id="364" name="Google Shape;364;p14"/>
          <p:cNvSpPr txBox="1"/>
          <p:nvPr/>
        </p:nvSpPr>
        <p:spPr>
          <a:xfrm>
            <a:off x="4953000" y="4166713"/>
            <a:ext cx="12895500" cy="554100"/>
          </a:xfrm>
          <a:prstGeom prst="rect">
            <a:avLst/>
          </a:prstGeom>
          <a:noFill/>
          <a:ln>
            <a:noFill/>
          </a:ln>
        </p:spPr>
        <p:txBody>
          <a:bodyPr anchorCtr="0" anchor="t" bIns="0" lIns="0" spcFirstLastPara="1" rIns="0" wrap="square" tIns="0">
            <a:spAutoFit/>
          </a:bodyPr>
          <a:lstStyle/>
          <a:p>
            <a:pPr indent="0" lvl="0" marL="0" marR="0" rtl="0" algn="l">
              <a:lnSpc>
                <a:spcPct val="220138"/>
              </a:lnSpc>
              <a:spcBef>
                <a:spcPts val="0"/>
              </a:spcBef>
              <a:spcAft>
                <a:spcPts val="0"/>
              </a:spcAft>
              <a:buNone/>
            </a:pPr>
            <a:r>
              <a:rPr b="1" lang="en-US" sz="3600">
                <a:solidFill>
                  <a:srgbClr val="000000"/>
                </a:solidFill>
                <a:latin typeface="Times New Roman"/>
                <a:ea typeface="Times New Roman"/>
                <a:cs typeface="Times New Roman"/>
                <a:sym typeface="Times New Roman"/>
              </a:rPr>
              <a:t>Title: Why We Should Walk to School</a:t>
            </a:r>
            <a:endParaRPr b="1" sz="3600">
              <a:solidFill>
                <a:srgbClr val="000000"/>
              </a:solidFill>
              <a:latin typeface="Times New Roman"/>
              <a:ea typeface="Times New Roman"/>
              <a:cs typeface="Times New Roman"/>
              <a:sym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68" name="Shape 368"/>
        <p:cNvGrpSpPr/>
        <p:nvPr/>
      </p:nvGrpSpPr>
      <p:grpSpPr>
        <a:xfrm>
          <a:off x="0" y="0"/>
          <a:ext cx="0" cy="0"/>
          <a:chOff x="0" y="0"/>
          <a:chExt cx="0" cy="0"/>
        </a:xfrm>
      </p:grpSpPr>
      <p:grpSp>
        <p:nvGrpSpPr>
          <p:cNvPr id="369" name="Google Shape;369;p15"/>
          <p:cNvGrpSpPr/>
          <p:nvPr/>
        </p:nvGrpSpPr>
        <p:grpSpPr>
          <a:xfrm>
            <a:off x="685800" y="943645"/>
            <a:ext cx="17221200" cy="8924254"/>
            <a:chOff x="0" y="-28575"/>
            <a:chExt cx="3890344" cy="1392139"/>
          </a:xfrm>
        </p:grpSpPr>
        <p:sp>
          <p:nvSpPr>
            <p:cNvPr id="370" name="Google Shape;370;p15"/>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15"/>
            <p:cNvSpPr txBox="1"/>
            <p:nvPr/>
          </p:nvSpPr>
          <p:spPr>
            <a:xfrm>
              <a:off x="0" y="-28575"/>
              <a:ext cx="3890344" cy="1392139"/>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72" name="Google Shape;372;p15"/>
          <p:cNvGrpSpPr/>
          <p:nvPr/>
        </p:nvGrpSpPr>
        <p:grpSpPr>
          <a:xfrm>
            <a:off x="12649200" y="175946"/>
            <a:ext cx="3429000" cy="950878"/>
            <a:chOff x="0" y="-38100"/>
            <a:chExt cx="1438752" cy="289122"/>
          </a:xfrm>
        </p:grpSpPr>
        <p:sp>
          <p:nvSpPr>
            <p:cNvPr id="373" name="Google Shape;373;p15"/>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5"/>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75" name="Google Shape;375;p15"/>
          <p:cNvSpPr txBox="1"/>
          <p:nvPr/>
        </p:nvSpPr>
        <p:spPr>
          <a:xfrm>
            <a:off x="13411200" y="460719"/>
            <a:ext cx="1877100" cy="587400"/>
          </a:xfrm>
          <a:prstGeom prst="rect">
            <a:avLst/>
          </a:prstGeom>
          <a:noFill/>
          <a:ln>
            <a:noFill/>
          </a:ln>
        </p:spPr>
        <p:txBody>
          <a:bodyPr anchorCtr="0" anchor="t" bIns="0" lIns="0" spcFirstLastPara="1" rIns="0" wrap="square" tIns="0">
            <a:spAutoFit/>
          </a:bodyPr>
          <a:lstStyle/>
          <a:p>
            <a:pPr indent="0" lvl="0" marL="0" marR="0" rtl="0" algn="ctr">
              <a:lnSpc>
                <a:spcPct val="140018"/>
              </a:lnSpc>
              <a:spcBef>
                <a:spcPts val="0"/>
              </a:spcBef>
              <a:spcAft>
                <a:spcPts val="0"/>
              </a:spcAft>
              <a:buNone/>
            </a:pPr>
            <a:r>
              <a:rPr b="1" lang="en-US" sz="3816">
                <a:solidFill>
                  <a:srgbClr val="000000"/>
                </a:solidFill>
                <a:latin typeface="Times New Roman"/>
                <a:ea typeface="Times New Roman"/>
                <a:cs typeface="Times New Roman"/>
                <a:sym typeface="Times New Roman"/>
              </a:rPr>
              <a:t>Body  </a:t>
            </a:r>
            <a:endParaRPr b="1" sz="3816">
              <a:solidFill>
                <a:srgbClr val="000000"/>
              </a:solidFill>
              <a:latin typeface="Times New Roman"/>
              <a:ea typeface="Times New Roman"/>
              <a:cs typeface="Times New Roman"/>
              <a:sym typeface="Times New Roman"/>
            </a:endParaRPr>
          </a:p>
        </p:txBody>
      </p:sp>
      <p:sp>
        <p:nvSpPr>
          <p:cNvPr id="376" name="Google Shape;376;p15"/>
          <p:cNvSpPr txBox="1"/>
          <p:nvPr/>
        </p:nvSpPr>
        <p:spPr>
          <a:xfrm>
            <a:off x="457200" y="2164208"/>
            <a:ext cx="17179800" cy="6642600"/>
          </a:xfrm>
          <a:prstGeom prst="rect">
            <a:avLst/>
          </a:prstGeom>
          <a:noFill/>
          <a:ln>
            <a:noFill/>
          </a:ln>
        </p:spPr>
        <p:txBody>
          <a:bodyPr anchorCtr="0" anchor="t" bIns="0" lIns="0" spcFirstLastPara="1" rIns="0" wrap="square" tIns="0">
            <a:spAutoFit/>
          </a:bodyPr>
          <a:lstStyle/>
          <a:p>
            <a:pPr indent="0" lvl="1" marL="485775" marR="0" rtl="0" algn="l">
              <a:lnSpc>
                <a:spcPct val="150000"/>
              </a:lnSpc>
              <a:spcBef>
                <a:spcPts val="0"/>
              </a:spcBef>
              <a:spcAft>
                <a:spcPts val="0"/>
              </a:spcAft>
              <a:buNone/>
            </a:pPr>
            <a:r>
              <a:rPr i="0" lang="en-US" sz="3600" u="none" cap="none" strike="noStrike">
                <a:solidFill>
                  <a:srgbClr val="000000"/>
                </a:solidFill>
                <a:latin typeface="Times New Roman"/>
                <a:ea typeface="Times New Roman"/>
                <a:cs typeface="Times New Roman"/>
                <a:sym typeface="Times New Roman"/>
              </a:rPr>
              <a:t>"Firstly, walking to school helps students stay active and healthy. With many children spending hours in front of screens, walking provides a simple way to incorporate daily exercise into their routine. Regular physical activity has been shown to improve concentration and academic performance."</a:t>
            </a:r>
            <a:endParaRPr>
              <a:latin typeface="Times New Roman"/>
              <a:ea typeface="Times New Roman"/>
              <a:cs typeface="Times New Roman"/>
              <a:sym typeface="Times New Roman"/>
            </a:endParaRPr>
          </a:p>
          <a:p>
            <a:pPr indent="0" lvl="1" marL="485775" marR="0" rtl="0" algn="l">
              <a:lnSpc>
                <a:spcPct val="198750"/>
              </a:lnSpc>
              <a:spcBef>
                <a:spcPts val="0"/>
              </a:spcBef>
              <a:spcAft>
                <a:spcPts val="0"/>
              </a:spcAft>
              <a:buNone/>
            </a:pPr>
            <a:r>
              <a:t/>
            </a:r>
            <a:endParaRPr i="0" sz="3600" u="none" cap="none" strike="noStrike">
              <a:solidFill>
                <a:srgbClr val="000000"/>
              </a:solidFill>
              <a:latin typeface="Times New Roman"/>
              <a:ea typeface="Times New Roman"/>
              <a:cs typeface="Times New Roman"/>
              <a:sym typeface="Times New Roman"/>
            </a:endParaRPr>
          </a:p>
          <a:p>
            <a:pPr indent="0" lvl="1" marL="485775" marR="0" rtl="0" algn="l">
              <a:lnSpc>
                <a:spcPct val="150000"/>
              </a:lnSpc>
              <a:spcBef>
                <a:spcPts val="0"/>
              </a:spcBef>
              <a:spcAft>
                <a:spcPts val="0"/>
              </a:spcAft>
              <a:buNone/>
            </a:pPr>
            <a:r>
              <a:rPr i="0" lang="en-US" sz="3600" u="none" cap="none" strike="noStrike">
                <a:solidFill>
                  <a:srgbClr val="000000"/>
                </a:solidFill>
                <a:latin typeface="Times New Roman"/>
                <a:ea typeface="Times New Roman"/>
                <a:cs typeface="Times New Roman"/>
                <a:sym typeface="Times New Roman"/>
              </a:rPr>
              <a:t>"Secondly, walking reduces traffic congestion and pollution around schools. Fewer cars on the road mean cleaner air and a safer environment for everyone. By choosing to walk, students and parents can contribute to a greener and more sustainable future."</a:t>
            </a:r>
            <a:endParaRPr i="0" sz="36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80" name="Shape 380"/>
        <p:cNvGrpSpPr/>
        <p:nvPr/>
      </p:nvGrpSpPr>
      <p:grpSpPr>
        <a:xfrm>
          <a:off x="0" y="0"/>
          <a:ext cx="0" cy="0"/>
          <a:chOff x="0" y="0"/>
          <a:chExt cx="0" cy="0"/>
        </a:xfrm>
      </p:grpSpPr>
      <p:grpSp>
        <p:nvGrpSpPr>
          <p:cNvPr id="381" name="Google Shape;381;p16"/>
          <p:cNvGrpSpPr/>
          <p:nvPr/>
        </p:nvGrpSpPr>
        <p:grpSpPr>
          <a:xfrm>
            <a:off x="707550" y="2901022"/>
            <a:ext cx="17221386" cy="5480851"/>
            <a:chOff x="0" y="-28575"/>
            <a:chExt cx="3890344" cy="1392139"/>
          </a:xfrm>
        </p:grpSpPr>
        <p:sp>
          <p:nvSpPr>
            <p:cNvPr id="382" name="Google Shape;382;p16"/>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16"/>
            <p:cNvSpPr txBox="1"/>
            <p:nvPr/>
          </p:nvSpPr>
          <p:spPr>
            <a:xfrm>
              <a:off x="0" y="-28575"/>
              <a:ext cx="3890344" cy="1392139"/>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84" name="Google Shape;384;p16"/>
          <p:cNvGrpSpPr/>
          <p:nvPr/>
        </p:nvGrpSpPr>
        <p:grpSpPr>
          <a:xfrm>
            <a:off x="11987612" y="1126823"/>
            <a:ext cx="3428978" cy="950864"/>
            <a:chOff x="0" y="-38100"/>
            <a:chExt cx="1438752" cy="289122"/>
          </a:xfrm>
        </p:grpSpPr>
        <p:sp>
          <p:nvSpPr>
            <p:cNvPr id="385" name="Google Shape;385;p16"/>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16"/>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87" name="Google Shape;387;p16"/>
          <p:cNvSpPr txBox="1"/>
          <p:nvPr/>
        </p:nvSpPr>
        <p:spPr>
          <a:xfrm>
            <a:off x="11935556" y="1383500"/>
            <a:ext cx="3429000" cy="587400"/>
          </a:xfrm>
          <a:prstGeom prst="rect">
            <a:avLst/>
          </a:prstGeom>
          <a:noFill/>
          <a:ln>
            <a:noFill/>
          </a:ln>
        </p:spPr>
        <p:txBody>
          <a:bodyPr anchorCtr="0" anchor="t" bIns="0" lIns="0" spcFirstLastPara="1" rIns="0" wrap="square" tIns="0">
            <a:spAutoFit/>
          </a:bodyPr>
          <a:lstStyle/>
          <a:p>
            <a:pPr indent="0" lvl="0" marL="0" marR="0" rtl="0" algn="ctr">
              <a:lnSpc>
                <a:spcPct val="140018"/>
              </a:lnSpc>
              <a:spcBef>
                <a:spcPts val="0"/>
              </a:spcBef>
              <a:spcAft>
                <a:spcPts val="0"/>
              </a:spcAft>
              <a:buNone/>
            </a:pPr>
            <a:r>
              <a:rPr b="1" lang="en-US" sz="3816">
                <a:solidFill>
                  <a:srgbClr val="000000"/>
                </a:solidFill>
                <a:latin typeface="Times New Roman"/>
                <a:ea typeface="Times New Roman"/>
                <a:cs typeface="Times New Roman"/>
                <a:sym typeface="Times New Roman"/>
              </a:rPr>
              <a:t>Conclusion </a:t>
            </a:r>
            <a:endParaRPr b="1" sz="3816">
              <a:solidFill>
                <a:srgbClr val="000000"/>
              </a:solidFill>
              <a:latin typeface="Times New Roman"/>
              <a:ea typeface="Times New Roman"/>
              <a:cs typeface="Times New Roman"/>
              <a:sym typeface="Times New Roman"/>
            </a:endParaRPr>
          </a:p>
        </p:txBody>
      </p:sp>
      <p:sp>
        <p:nvSpPr>
          <p:cNvPr id="388" name="Google Shape;388;p16"/>
          <p:cNvSpPr txBox="1"/>
          <p:nvPr/>
        </p:nvSpPr>
        <p:spPr>
          <a:xfrm>
            <a:off x="952500" y="3840956"/>
            <a:ext cx="16383000" cy="3858000"/>
          </a:xfrm>
          <a:prstGeom prst="rect">
            <a:avLst/>
          </a:prstGeom>
          <a:noFill/>
          <a:ln>
            <a:noFill/>
          </a:ln>
        </p:spPr>
        <p:txBody>
          <a:bodyPr anchorCtr="0" anchor="t" bIns="0" lIns="0" spcFirstLastPara="1" rIns="0" wrap="square" tIns="0">
            <a:spAutoFit/>
          </a:bodyPr>
          <a:lstStyle/>
          <a:p>
            <a:pPr indent="0" lvl="1" marL="485775" marR="0" rtl="0" algn="l">
              <a:lnSpc>
                <a:spcPct val="198750"/>
              </a:lnSpc>
              <a:spcBef>
                <a:spcPts val="0"/>
              </a:spcBef>
              <a:spcAft>
                <a:spcPts val="0"/>
              </a:spcAft>
              <a:buNone/>
            </a:pPr>
            <a:r>
              <a:rPr i="0" lang="en-US" sz="3600" u="none" cap="none" strike="noStrike">
                <a:solidFill>
                  <a:srgbClr val="000000"/>
                </a:solidFill>
                <a:latin typeface="Times New Roman"/>
                <a:ea typeface="Times New Roman"/>
                <a:cs typeface="Times New Roman"/>
                <a:sym typeface="Times New Roman"/>
              </a:rPr>
              <a:t>"In conclusion, walking to school offers multiple benefits, from improved health to a cleaner environment. Let’s encourage more students to take this step toward a healthier lifestyle and a better planet. Consider walking to school next week – your body and the environment will thank you."</a:t>
            </a:r>
            <a:endParaRPr i="0" sz="36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392" name="Shape 392"/>
        <p:cNvGrpSpPr/>
        <p:nvPr/>
      </p:nvGrpSpPr>
      <p:grpSpPr>
        <a:xfrm>
          <a:off x="0" y="0"/>
          <a:ext cx="0" cy="0"/>
          <a:chOff x="0" y="0"/>
          <a:chExt cx="0" cy="0"/>
        </a:xfrm>
      </p:grpSpPr>
      <p:grpSp>
        <p:nvGrpSpPr>
          <p:cNvPr id="393" name="Google Shape;393;g30ec3e31326_0_154"/>
          <p:cNvGrpSpPr/>
          <p:nvPr/>
        </p:nvGrpSpPr>
        <p:grpSpPr>
          <a:xfrm>
            <a:off x="457200" y="1673873"/>
            <a:ext cx="17360132" cy="8356175"/>
            <a:chOff x="0" y="-28575"/>
            <a:chExt cx="3890400" cy="1392139"/>
          </a:xfrm>
        </p:grpSpPr>
        <p:sp>
          <p:nvSpPr>
            <p:cNvPr id="394" name="Google Shape;394;g30ec3e31326_0_154"/>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g30ec3e31326_0_154"/>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396" name="Google Shape;396;g30ec3e31326_0_154"/>
          <p:cNvGrpSpPr/>
          <p:nvPr/>
        </p:nvGrpSpPr>
        <p:grpSpPr>
          <a:xfrm>
            <a:off x="1295400" y="214457"/>
            <a:ext cx="16105639" cy="1441431"/>
            <a:chOff x="0" y="-38100"/>
            <a:chExt cx="1438800" cy="289200"/>
          </a:xfrm>
        </p:grpSpPr>
        <p:sp>
          <p:nvSpPr>
            <p:cNvPr id="397" name="Google Shape;397;g30ec3e31326_0_154"/>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g30ec3e31326_0_15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99" name="Google Shape;399;g30ec3e31326_0_154"/>
          <p:cNvSpPr txBox="1"/>
          <p:nvPr/>
        </p:nvSpPr>
        <p:spPr>
          <a:xfrm>
            <a:off x="1636529" y="565676"/>
            <a:ext cx="16180800" cy="600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990"/>
              <a:buNone/>
            </a:pPr>
            <a:r>
              <a:rPr lang="en-US" sz="3900">
                <a:solidFill>
                  <a:srgbClr val="0C343D"/>
                </a:solidFill>
                <a:latin typeface="Comic Sans MS"/>
                <a:ea typeface="Comic Sans MS"/>
                <a:cs typeface="Comic Sans MS"/>
                <a:sym typeface="Comic Sans MS"/>
              </a:rPr>
              <a:t>Make sure you are using formal verbs in your writing</a:t>
            </a:r>
            <a:endParaRPr sz="8200">
              <a:solidFill>
                <a:srgbClr val="0C343D"/>
              </a:solidFill>
              <a:latin typeface="Comic Sans MS"/>
              <a:ea typeface="Comic Sans MS"/>
              <a:cs typeface="Comic Sans MS"/>
              <a:sym typeface="Comic Sans MS"/>
            </a:endParaRPr>
          </a:p>
        </p:txBody>
      </p:sp>
      <p:pic>
        <p:nvPicPr>
          <p:cNvPr id="400" name="Google Shape;400;g30ec3e31326_0_154"/>
          <p:cNvPicPr preferRelativeResize="0"/>
          <p:nvPr/>
        </p:nvPicPr>
        <p:blipFill>
          <a:blip r:embed="rId3">
            <a:alphaModFix/>
          </a:blip>
          <a:stretch>
            <a:fillRect/>
          </a:stretch>
        </p:blipFill>
        <p:spPr>
          <a:xfrm>
            <a:off x="4841497" y="1323425"/>
            <a:ext cx="7686999" cy="90570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404" name="Shape 404"/>
        <p:cNvGrpSpPr/>
        <p:nvPr/>
      </p:nvGrpSpPr>
      <p:grpSpPr>
        <a:xfrm>
          <a:off x="0" y="0"/>
          <a:ext cx="0" cy="0"/>
          <a:chOff x="0" y="0"/>
          <a:chExt cx="0" cy="0"/>
        </a:xfrm>
      </p:grpSpPr>
      <p:grpSp>
        <p:nvGrpSpPr>
          <p:cNvPr id="405" name="Google Shape;405;g31029e80ece_0_0"/>
          <p:cNvGrpSpPr/>
          <p:nvPr/>
        </p:nvGrpSpPr>
        <p:grpSpPr>
          <a:xfrm>
            <a:off x="457200" y="1673873"/>
            <a:ext cx="17360132" cy="8356175"/>
            <a:chOff x="0" y="-28575"/>
            <a:chExt cx="3890400" cy="1392139"/>
          </a:xfrm>
        </p:grpSpPr>
        <p:sp>
          <p:nvSpPr>
            <p:cNvPr id="406" name="Google Shape;406;g31029e80ece_0_0"/>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g31029e80ece_0_0"/>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08" name="Google Shape;408;g31029e80ece_0_0"/>
          <p:cNvGrpSpPr/>
          <p:nvPr/>
        </p:nvGrpSpPr>
        <p:grpSpPr>
          <a:xfrm>
            <a:off x="1295400" y="214457"/>
            <a:ext cx="16105639" cy="1441431"/>
            <a:chOff x="0" y="-38100"/>
            <a:chExt cx="1438800" cy="289200"/>
          </a:xfrm>
        </p:grpSpPr>
        <p:sp>
          <p:nvSpPr>
            <p:cNvPr id="409" name="Google Shape;409;g31029e80ece_0_0"/>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0" name="Google Shape;410;g31029e80ece_0_0"/>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11" name="Google Shape;411;g31029e80ece_0_0"/>
          <p:cNvSpPr txBox="1"/>
          <p:nvPr/>
        </p:nvSpPr>
        <p:spPr>
          <a:xfrm>
            <a:off x="1636529" y="565676"/>
            <a:ext cx="16180800" cy="600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990"/>
              <a:buNone/>
            </a:pPr>
            <a:r>
              <a:rPr lang="en-US" sz="3900">
                <a:solidFill>
                  <a:srgbClr val="0C343D"/>
                </a:solidFill>
                <a:latin typeface="Comic Sans MS"/>
                <a:ea typeface="Comic Sans MS"/>
                <a:cs typeface="Comic Sans MS"/>
                <a:sym typeface="Comic Sans MS"/>
              </a:rPr>
              <a:t>Writing Task 1 </a:t>
            </a:r>
            <a:endParaRPr sz="8200">
              <a:solidFill>
                <a:srgbClr val="0C343D"/>
              </a:solidFill>
              <a:latin typeface="Comic Sans MS"/>
              <a:ea typeface="Comic Sans MS"/>
              <a:cs typeface="Comic Sans MS"/>
              <a:sym typeface="Comic Sans MS"/>
            </a:endParaRPr>
          </a:p>
        </p:txBody>
      </p:sp>
      <p:sp>
        <p:nvSpPr>
          <p:cNvPr id="412" name="Google Shape;412;g31029e80ece_0_0"/>
          <p:cNvSpPr txBox="1"/>
          <p:nvPr/>
        </p:nvSpPr>
        <p:spPr>
          <a:xfrm>
            <a:off x="1295400" y="2662750"/>
            <a:ext cx="15355500" cy="4351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US" sz="3300"/>
              <a:t>Write an article for a school magazine about the benefits of outdoor activities for teenagers.</a:t>
            </a:r>
            <a:br>
              <a:rPr lang="en-US" sz="3300"/>
            </a:br>
            <a:r>
              <a:rPr lang="en-US" sz="3300"/>
              <a:t>You could include some of the following in your article:</a:t>
            </a:r>
            <a:endParaRPr sz="3300"/>
          </a:p>
          <a:p>
            <a:pPr indent="-419100" lvl="0" marL="457200" rtl="0" algn="l">
              <a:lnSpc>
                <a:spcPct val="115000"/>
              </a:lnSpc>
              <a:spcBef>
                <a:spcPts val="1200"/>
              </a:spcBef>
              <a:spcAft>
                <a:spcPts val="0"/>
              </a:spcAft>
              <a:buClr>
                <a:schemeClr val="dk1"/>
              </a:buClr>
              <a:buSzPts val="3000"/>
              <a:buChar char="●"/>
            </a:pPr>
            <a:r>
              <a:rPr lang="en-US" sz="3300"/>
              <a:t>the physical and mental health benefits of outdoor activities</a:t>
            </a:r>
            <a:endParaRPr sz="3300"/>
          </a:p>
          <a:p>
            <a:pPr indent="-419100" lvl="0" marL="457200" rtl="0" algn="l">
              <a:lnSpc>
                <a:spcPct val="115000"/>
              </a:lnSpc>
              <a:spcBef>
                <a:spcPts val="0"/>
              </a:spcBef>
              <a:spcAft>
                <a:spcPts val="0"/>
              </a:spcAft>
              <a:buClr>
                <a:schemeClr val="dk1"/>
              </a:buClr>
              <a:buSzPts val="3000"/>
              <a:buChar char="●"/>
            </a:pPr>
            <a:r>
              <a:rPr lang="en-US" sz="3300"/>
              <a:t>how outdoor activities can improve social skills and teamwork</a:t>
            </a:r>
            <a:endParaRPr sz="3300"/>
          </a:p>
          <a:p>
            <a:pPr indent="-419100" lvl="0" marL="457200" rtl="0" algn="l">
              <a:lnSpc>
                <a:spcPct val="115000"/>
              </a:lnSpc>
              <a:spcBef>
                <a:spcPts val="0"/>
              </a:spcBef>
              <a:spcAft>
                <a:spcPts val="0"/>
              </a:spcAft>
              <a:buClr>
                <a:schemeClr val="dk1"/>
              </a:buClr>
              <a:buSzPts val="3000"/>
              <a:buChar char="●"/>
            </a:pPr>
            <a:r>
              <a:rPr lang="en-US" sz="3300"/>
              <a:t>ideas for popular outdoor activities teenagers can try</a:t>
            </a:r>
            <a:br>
              <a:rPr lang="en-US" sz="3300"/>
            </a:br>
            <a:endParaRPr sz="33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416" name="Shape 416"/>
        <p:cNvGrpSpPr/>
        <p:nvPr/>
      </p:nvGrpSpPr>
      <p:grpSpPr>
        <a:xfrm>
          <a:off x="0" y="0"/>
          <a:ext cx="0" cy="0"/>
          <a:chOff x="0" y="0"/>
          <a:chExt cx="0" cy="0"/>
        </a:xfrm>
      </p:grpSpPr>
      <p:grpSp>
        <p:nvGrpSpPr>
          <p:cNvPr id="417" name="Google Shape;417;g31029e80ece_0_14"/>
          <p:cNvGrpSpPr/>
          <p:nvPr/>
        </p:nvGrpSpPr>
        <p:grpSpPr>
          <a:xfrm>
            <a:off x="457200" y="1673873"/>
            <a:ext cx="17360132" cy="8356175"/>
            <a:chOff x="0" y="-28575"/>
            <a:chExt cx="3890400" cy="1392139"/>
          </a:xfrm>
        </p:grpSpPr>
        <p:sp>
          <p:nvSpPr>
            <p:cNvPr id="418" name="Google Shape;418;g31029e80ece_0_14"/>
            <p:cNvSpPr/>
            <p:nvPr/>
          </p:nvSpPr>
          <p:spPr>
            <a:xfrm>
              <a:off x="0" y="0"/>
              <a:ext cx="3890344" cy="1363564"/>
            </a:xfrm>
            <a:custGeom>
              <a:rect b="b" l="l" r="r" t="t"/>
              <a:pathLst>
                <a:path extrusionOk="0" h="1363564" w="3890344">
                  <a:moveTo>
                    <a:pt x="18047" y="0"/>
                  </a:moveTo>
                  <a:lnTo>
                    <a:pt x="3872297" y="0"/>
                  </a:lnTo>
                  <a:cubicBezTo>
                    <a:pt x="3877083" y="0"/>
                    <a:pt x="3881674" y="1901"/>
                    <a:pt x="3885058" y="5286"/>
                  </a:cubicBezTo>
                  <a:cubicBezTo>
                    <a:pt x="3888442" y="8670"/>
                    <a:pt x="3890344" y="13261"/>
                    <a:pt x="3890344" y="18047"/>
                  </a:cubicBezTo>
                  <a:lnTo>
                    <a:pt x="3890344" y="1345517"/>
                  </a:lnTo>
                  <a:cubicBezTo>
                    <a:pt x="3890344" y="1355484"/>
                    <a:pt x="3882264" y="1363564"/>
                    <a:pt x="3872297" y="1363564"/>
                  </a:cubicBezTo>
                  <a:lnTo>
                    <a:pt x="18047" y="1363564"/>
                  </a:lnTo>
                  <a:cubicBezTo>
                    <a:pt x="8080" y="1363564"/>
                    <a:pt x="0" y="1355484"/>
                    <a:pt x="0" y="1345517"/>
                  </a:cubicBezTo>
                  <a:lnTo>
                    <a:pt x="0" y="18047"/>
                  </a:lnTo>
                  <a:cubicBezTo>
                    <a:pt x="0" y="8080"/>
                    <a:pt x="8080" y="0"/>
                    <a:pt x="18047"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g31029e80ece_0_14"/>
            <p:cNvSpPr txBox="1"/>
            <p:nvPr/>
          </p:nvSpPr>
          <p:spPr>
            <a:xfrm>
              <a:off x="0" y="-28575"/>
              <a:ext cx="3890400" cy="13920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420" name="Google Shape;420;g31029e80ece_0_14"/>
          <p:cNvGrpSpPr/>
          <p:nvPr/>
        </p:nvGrpSpPr>
        <p:grpSpPr>
          <a:xfrm>
            <a:off x="1295400" y="214457"/>
            <a:ext cx="16105639" cy="1441431"/>
            <a:chOff x="0" y="-38100"/>
            <a:chExt cx="1438800" cy="289200"/>
          </a:xfrm>
        </p:grpSpPr>
        <p:sp>
          <p:nvSpPr>
            <p:cNvPr id="421" name="Google Shape;421;g31029e80ece_0_14"/>
            <p:cNvSpPr/>
            <p:nvPr/>
          </p:nvSpPr>
          <p:spPr>
            <a:xfrm>
              <a:off x="0" y="0"/>
              <a:ext cx="1438752" cy="251022"/>
            </a:xfrm>
            <a:custGeom>
              <a:rect b="b" l="l" r="r" t="t"/>
              <a:pathLst>
                <a:path extrusionOk="0" h="251022" w="1438752">
                  <a:moveTo>
                    <a:pt x="19433" y="0"/>
                  </a:moveTo>
                  <a:lnTo>
                    <a:pt x="1419319" y="0"/>
                  </a:lnTo>
                  <a:cubicBezTo>
                    <a:pt x="1430052" y="0"/>
                    <a:pt x="1438752" y="8700"/>
                    <a:pt x="1438752" y="19433"/>
                  </a:cubicBezTo>
                  <a:lnTo>
                    <a:pt x="1438752" y="231589"/>
                  </a:lnTo>
                  <a:cubicBezTo>
                    <a:pt x="1438752" y="242322"/>
                    <a:pt x="1430052" y="251022"/>
                    <a:pt x="1419319" y="251022"/>
                  </a:cubicBezTo>
                  <a:lnTo>
                    <a:pt x="19433" y="251022"/>
                  </a:lnTo>
                  <a:cubicBezTo>
                    <a:pt x="8700" y="251022"/>
                    <a:pt x="0" y="242322"/>
                    <a:pt x="0" y="231589"/>
                  </a:cubicBezTo>
                  <a:lnTo>
                    <a:pt x="0" y="19433"/>
                  </a:lnTo>
                  <a:cubicBezTo>
                    <a:pt x="0" y="8700"/>
                    <a:pt x="8700" y="0"/>
                    <a:pt x="19433"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g31029e80ece_0_1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23" name="Google Shape;423;g31029e80ece_0_14"/>
          <p:cNvSpPr txBox="1"/>
          <p:nvPr/>
        </p:nvSpPr>
        <p:spPr>
          <a:xfrm>
            <a:off x="1636529" y="565676"/>
            <a:ext cx="16180800" cy="600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SzPts val="990"/>
              <a:buNone/>
            </a:pPr>
            <a:r>
              <a:rPr lang="en-US" sz="3900">
                <a:solidFill>
                  <a:srgbClr val="0C343D"/>
                </a:solidFill>
                <a:latin typeface="Comic Sans MS"/>
                <a:ea typeface="Comic Sans MS"/>
                <a:cs typeface="Comic Sans MS"/>
                <a:sym typeface="Comic Sans MS"/>
              </a:rPr>
              <a:t>Writing Task 2 </a:t>
            </a:r>
            <a:endParaRPr sz="8200">
              <a:solidFill>
                <a:srgbClr val="0C343D"/>
              </a:solidFill>
              <a:latin typeface="Comic Sans MS"/>
              <a:ea typeface="Comic Sans MS"/>
              <a:cs typeface="Comic Sans MS"/>
              <a:sym typeface="Comic Sans MS"/>
            </a:endParaRPr>
          </a:p>
        </p:txBody>
      </p:sp>
      <p:sp>
        <p:nvSpPr>
          <p:cNvPr id="424" name="Google Shape;424;g31029e80ece_0_14"/>
          <p:cNvSpPr txBox="1"/>
          <p:nvPr/>
        </p:nvSpPr>
        <p:spPr>
          <a:xfrm>
            <a:off x="1295400" y="2662750"/>
            <a:ext cx="15355500" cy="5673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US" sz="3300"/>
              <a:t>Write an article for a school magazine about the impact of social media on teenagers.</a:t>
            </a:r>
            <a:br>
              <a:rPr lang="en-US" sz="3300"/>
            </a:br>
            <a:r>
              <a:rPr lang="en-US" sz="3300"/>
              <a:t>You could include some of the following in your article:</a:t>
            </a:r>
            <a:endParaRPr sz="3300"/>
          </a:p>
          <a:p>
            <a:pPr indent="-438150" lvl="0" marL="457200" rtl="0" algn="l">
              <a:lnSpc>
                <a:spcPct val="115000"/>
              </a:lnSpc>
              <a:spcBef>
                <a:spcPts val="1200"/>
              </a:spcBef>
              <a:spcAft>
                <a:spcPts val="0"/>
              </a:spcAft>
              <a:buSzPts val="3300"/>
              <a:buChar char="●"/>
            </a:pPr>
            <a:r>
              <a:rPr lang="en-US" sz="3300"/>
              <a:t>the positive and negative effects of social media on mental health</a:t>
            </a:r>
            <a:endParaRPr sz="3300"/>
          </a:p>
          <a:p>
            <a:pPr indent="-438150" lvl="0" marL="457200" rtl="0" algn="l">
              <a:lnSpc>
                <a:spcPct val="115000"/>
              </a:lnSpc>
              <a:spcBef>
                <a:spcPts val="0"/>
              </a:spcBef>
              <a:spcAft>
                <a:spcPts val="0"/>
              </a:spcAft>
              <a:buSzPts val="3300"/>
              <a:buChar char="●"/>
            </a:pPr>
            <a:r>
              <a:rPr lang="en-US" sz="3300"/>
              <a:t>how social media influences friendships and self-image</a:t>
            </a:r>
            <a:endParaRPr sz="3300"/>
          </a:p>
          <a:p>
            <a:pPr indent="-438150" lvl="0" marL="457200" rtl="0" algn="l">
              <a:lnSpc>
                <a:spcPct val="115000"/>
              </a:lnSpc>
              <a:spcBef>
                <a:spcPts val="0"/>
              </a:spcBef>
              <a:spcAft>
                <a:spcPts val="0"/>
              </a:spcAft>
              <a:buSzPts val="3300"/>
              <a:buChar char="●"/>
            </a:pPr>
            <a:r>
              <a:rPr lang="en-US" sz="3300"/>
              <a:t>tips on how to use social media responsibly</a:t>
            </a:r>
            <a:br>
              <a:rPr lang="en-US" sz="3300"/>
            </a:br>
            <a:endParaRPr sz="3300"/>
          </a:p>
          <a:p>
            <a:pPr indent="0" lvl="0" marL="457200" rtl="0" algn="l">
              <a:lnSpc>
                <a:spcPct val="115000"/>
              </a:lnSpc>
              <a:spcBef>
                <a:spcPts val="1200"/>
              </a:spcBef>
              <a:spcAft>
                <a:spcPts val="1200"/>
              </a:spcAft>
              <a:buNone/>
            </a:pPr>
            <a:br>
              <a:rPr lang="en-US" sz="3300"/>
            </a:br>
            <a:endParaRPr sz="33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428" name="Shape 428"/>
        <p:cNvGrpSpPr/>
        <p:nvPr/>
      </p:nvGrpSpPr>
      <p:grpSpPr>
        <a:xfrm>
          <a:off x="0" y="0"/>
          <a:ext cx="0" cy="0"/>
          <a:chOff x="0" y="0"/>
          <a:chExt cx="0" cy="0"/>
        </a:xfrm>
      </p:grpSpPr>
      <p:sp>
        <p:nvSpPr>
          <p:cNvPr id="429" name="Google Shape;429;p17"/>
          <p:cNvSpPr/>
          <p:nvPr/>
        </p:nvSpPr>
        <p:spPr>
          <a:xfrm rot="-3325583">
            <a:off x="1769613" y="1483397"/>
            <a:ext cx="3503471" cy="3120642"/>
          </a:xfrm>
          <a:custGeom>
            <a:rect b="b" l="l" r="r" t="t"/>
            <a:pathLst>
              <a:path extrusionOk="0" h="3120642" w="3503471">
                <a:moveTo>
                  <a:pt x="0" y="0"/>
                </a:moveTo>
                <a:lnTo>
                  <a:pt x="3503471" y="0"/>
                </a:lnTo>
                <a:lnTo>
                  <a:pt x="3503471" y="3120642"/>
                </a:lnTo>
                <a:lnTo>
                  <a:pt x="0" y="3120642"/>
                </a:lnTo>
                <a:lnTo>
                  <a:pt x="0" y="0"/>
                </a:lnTo>
                <a:close/>
              </a:path>
            </a:pathLst>
          </a:custGeom>
          <a:blipFill rotWithShape="1">
            <a:blip r:embed="rId3">
              <a:alphaModFix/>
            </a:blip>
            <a:stretch>
              <a:fillRect b="0" l="0" r="0" t="0"/>
            </a:stretch>
          </a:blipFill>
          <a:ln>
            <a:noFill/>
          </a:ln>
        </p:spPr>
      </p:sp>
      <p:sp>
        <p:nvSpPr>
          <p:cNvPr id="430" name="Google Shape;430;p17"/>
          <p:cNvSpPr txBox="1"/>
          <p:nvPr/>
        </p:nvSpPr>
        <p:spPr>
          <a:xfrm>
            <a:off x="1915648" y="3436331"/>
            <a:ext cx="14456705" cy="1577355"/>
          </a:xfrm>
          <a:prstGeom prst="rect">
            <a:avLst/>
          </a:prstGeom>
          <a:noFill/>
          <a:ln>
            <a:noFill/>
          </a:ln>
        </p:spPr>
        <p:txBody>
          <a:bodyPr anchorCtr="0" anchor="t" bIns="0" lIns="0" spcFirstLastPara="1" rIns="0" wrap="square" tIns="0">
            <a:spAutoFit/>
          </a:bodyPr>
          <a:lstStyle/>
          <a:p>
            <a:pPr indent="0" lvl="0" marL="0" marR="0" rtl="0" algn="ctr">
              <a:lnSpc>
                <a:spcPct val="98998"/>
              </a:lnSpc>
              <a:spcBef>
                <a:spcPts val="0"/>
              </a:spcBef>
              <a:spcAft>
                <a:spcPts val="0"/>
              </a:spcAft>
              <a:buNone/>
            </a:pPr>
            <a:r>
              <a:rPr lang="en-US" sz="12381">
                <a:solidFill>
                  <a:srgbClr val="00004D"/>
                </a:solidFill>
                <a:latin typeface="Comic Sans MS"/>
                <a:ea typeface="Comic Sans MS"/>
                <a:cs typeface="Comic Sans MS"/>
                <a:sym typeface="Comic Sans MS"/>
              </a:rPr>
              <a:t>Thank You </a:t>
            </a:r>
            <a:endParaRPr sz="12381">
              <a:solidFill>
                <a:srgbClr val="00004D"/>
              </a:solidFill>
              <a:latin typeface="Comic Sans MS"/>
              <a:ea typeface="Comic Sans MS"/>
              <a:cs typeface="Comic Sans MS"/>
              <a:sym typeface="Comic Sans MS"/>
            </a:endParaRPr>
          </a:p>
        </p:txBody>
      </p:sp>
      <p:sp>
        <p:nvSpPr>
          <p:cNvPr id="431" name="Google Shape;431;p17"/>
          <p:cNvSpPr/>
          <p:nvPr/>
        </p:nvSpPr>
        <p:spPr>
          <a:xfrm>
            <a:off x="12564294" y="4394103"/>
            <a:ext cx="4429387" cy="3712049"/>
          </a:xfrm>
          <a:custGeom>
            <a:rect b="b" l="l" r="r" t="t"/>
            <a:pathLst>
              <a:path extrusionOk="0" h="3712049" w="4429387">
                <a:moveTo>
                  <a:pt x="0" y="0"/>
                </a:moveTo>
                <a:lnTo>
                  <a:pt x="4429388" y="0"/>
                </a:lnTo>
                <a:lnTo>
                  <a:pt x="4429388" y="3712049"/>
                </a:lnTo>
                <a:lnTo>
                  <a:pt x="0" y="3712049"/>
                </a:lnTo>
                <a:lnTo>
                  <a:pt x="0" y="0"/>
                </a:lnTo>
                <a:close/>
              </a:path>
            </a:pathLst>
          </a:custGeom>
          <a:blipFill rotWithShape="1">
            <a:blip r:embed="rId4">
              <a:alphaModFix/>
            </a:blip>
            <a:stretch>
              <a:fillRect b="0" l="0" r="0" t="0"/>
            </a:stretch>
          </a:blipFill>
          <a:ln>
            <a:noFill/>
          </a:ln>
        </p:spPr>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04" name="Shape 104"/>
        <p:cNvGrpSpPr/>
        <p:nvPr/>
      </p:nvGrpSpPr>
      <p:grpSpPr>
        <a:xfrm>
          <a:off x="0" y="0"/>
          <a:ext cx="0" cy="0"/>
          <a:chOff x="0" y="0"/>
          <a:chExt cx="0" cy="0"/>
        </a:xfrm>
      </p:grpSpPr>
      <p:grpSp>
        <p:nvGrpSpPr>
          <p:cNvPr id="105" name="Google Shape;105;p5"/>
          <p:cNvGrpSpPr/>
          <p:nvPr/>
        </p:nvGrpSpPr>
        <p:grpSpPr>
          <a:xfrm>
            <a:off x="590587" y="2521175"/>
            <a:ext cx="17106832" cy="8237324"/>
            <a:chOff x="0" y="-28575"/>
            <a:chExt cx="3899704" cy="999166"/>
          </a:xfrm>
        </p:grpSpPr>
        <p:sp>
          <p:nvSpPr>
            <p:cNvPr id="106" name="Google Shape;106;p5"/>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08" name="Google Shape;108;p5"/>
          <p:cNvGrpSpPr/>
          <p:nvPr/>
        </p:nvGrpSpPr>
        <p:grpSpPr>
          <a:xfrm>
            <a:off x="718625" y="175147"/>
            <a:ext cx="9418934" cy="1307410"/>
            <a:chOff x="0" y="-38100"/>
            <a:chExt cx="1438752" cy="289122"/>
          </a:xfrm>
        </p:grpSpPr>
        <p:sp>
          <p:nvSpPr>
            <p:cNvPr id="109" name="Google Shape;109;p5"/>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5"/>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11" name="Google Shape;111;p5"/>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12" name="Google Shape;112;p5"/>
          <p:cNvSpPr txBox="1"/>
          <p:nvPr/>
        </p:nvSpPr>
        <p:spPr>
          <a:xfrm>
            <a:off x="1249000" y="454150"/>
            <a:ext cx="7837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latin typeface="Times New Roman"/>
                <a:ea typeface="Times New Roman"/>
                <a:cs typeface="Times New Roman"/>
                <a:sym typeface="Times New Roman"/>
              </a:rPr>
              <a:t>Warm up Activity </a:t>
            </a:r>
            <a:endParaRPr b="1" sz="4869">
              <a:solidFill>
                <a:srgbClr val="000000"/>
              </a:solidFill>
              <a:latin typeface="Times New Roman"/>
              <a:ea typeface="Times New Roman"/>
              <a:cs typeface="Times New Roman"/>
              <a:sym typeface="Times New Roman"/>
            </a:endParaRPr>
          </a:p>
        </p:txBody>
      </p:sp>
      <p:sp>
        <p:nvSpPr>
          <p:cNvPr id="113" name="Google Shape;113;p5"/>
          <p:cNvSpPr txBox="1"/>
          <p:nvPr/>
        </p:nvSpPr>
        <p:spPr>
          <a:xfrm>
            <a:off x="859075" y="1884238"/>
            <a:ext cx="14380500" cy="3294600"/>
          </a:xfrm>
          <a:prstGeom prst="rect">
            <a:avLst/>
          </a:prstGeom>
          <a:noFill/>
          <a:ln>
            <a:noFill/>
          </a:ln>
        </p:spPr>
        <p:txBody>
          <a:bodyPr anchorCtr="0" anchor="t" bIns="0" lIns="0" spcFirstLastPara="1" rIns="0" wrap="square" tIns="0">
            <a:spAutoFit/>
          </a:bodyPr>
          <a:lstStyle/>
          <a:p>
            <a:pPr indent="0" lvl="0" marL="0" marR="0" rtl="0" algn="l">
              <a:lnSpc>
                <a:spcPct val="159000"/>
              </a:lnSpc>
              <a:spcBef>
                <a:spcPts val="0"/>
              </a:spcBef>
              <a:spcAft>
                <a:spcPts val="0"/>
              </a:spcAft>
              <a:buNone/>
            </a:pPr>
            <a:r>
              <a:rPr b="1" lang="en-US" sz="3200">
                <a:solidFill>
                  <a:schemeClr val="dk1"/>
                </a:solidFill>
                <a:latin typeface="Calibri"/>
                <a:ea typeface="Calibri"/>
                <a:cs typeface="Calibri"/>
                <a:sym typeface="Calibri"/>
              </a:rPr>
              <a:t>   </a:t>
            </a:r>
            <a:r>
              <a:rPr b="1" lang="en-US" sz="3900">
                <a:solidFill>
                  <a:schemeClr val="dk1"/>
                </a:solidFill>
                <a:latin typeface="Calibri"/>
                <a:ea typeface="Calibri"/>
                <a:cs typeface="Calibri"/>
                <a:sym typeface="Calibri"/>
              </a:rPr>
              <a:t>Topic</a:t>
            </a:r>
            <a:r>
              <a:rPr lang="en-US" sz="3900">
                <a:solidFill>
                  <a:schemeClr val="dk1"/>
                </a:solidFill>
                <a:latin typeface="Calibri"/>
                <a:ea typeface="Calibri"/>
                <a:cs typeface="Calibri"/>
                <a:sym typeface="Calibri"/>
              </a:rPr>
              <a:t>: </a:t>
            </a:r>
            <a:r>
              <a:rPr i="1" lang="en-US" sz="3900">
                <a:solidFill>
                  <a:schemeClr val="dk1"/>
                </a:solidFill>
                <a:latin typeface="Calibri"/>
                <a:ea typeface="Calibri"/>
                <a:cs typeface="Calibri"/>
                <a:sym typeface="Calibri"/>
              </a:rPr>
              <a:t>The Importance of Recycling</a:t>
            </a:r>
            <a:endParaRPr sz="4500">
              <a:latin typeface="Calibri"/>
              <a:ea typeface="Calibri"/>
              <a:cs typeface="Calibri"/>
              <a:sym typeface="Calibri"/>
            </a:endParaRPr>
          </a:p>
          <a:p>
            <a:pPr indent="0" lvl="0" marL="0" rtl="0" algn="l">
              <a:lnSpc>
                <a:spcPct val="159000"/>
              </a:lnSpc>
              <a:spcBef>
                <a:spcPts val="0"/>
              </a:spcBef>
              <a:spcAft>
                <a:spcPts val="0"/>
              </a:spcAft>
              <a:buNone/>
            </a:pPr>
            <a:r>
              <a:rPr b="1" lang="en-US" sz="2700">
                <a:solidFill>
                  <a:schemeClr val="dk1"/>
                </a:solidFill>
              </a:rPr>
              <a:t>   Instructions</a:t>
            </a:r>
            <a:r>
              <a:rPr lang="en-US" sz="2700">
                <a:solidFill>
                  <a:schemeClr val="dk1"/>
                </a:solidFill>
              </a:rPr>
              <a:t>:</a:t>
            </a:r>
            <a:endParaRPr sz="27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US" sz="2700">
                <a:solidFill>
                  <a:schemeClr val="dk1"/>
                </a:solidFill>
              </a:rPr>
              <a:t>Below are three audiences and examples of language and tone. Match the correct language and tone with the right audience.</a:t>
            </a:r>
            <a:endParaRPr sz="2700">
              <a:solidFill>
                <a:schemeClr val="dk1"/>
              </a:solidFill>
            </a:endParaRPr>
          </a:p>
          <a:p>
            <a:pPr indent="0" lvl="0" marL="0" marR="0" rtl="0" algn="l">
              <a:lnSpc>
                <a:spcPct val="159000"/>
              </a:lnSpc>
              <a:spcBef>
                <a:spcPts val="1200"/>
              </a:spcBef>
              <a:spcAft>
                <a:spcPts val="0"/>
              </a:spcAft>
              <a:buNone/>
            </a:pPr>
            <a:r>
              <a:t/>
            </a:r>
            <a:endParaRPr sz="2700">
              <a:solidFill>
                <a:schemeClr val="dk1"/>
              </a:solidFill>
            </a:endParaRPr>
          </a:p>
        </p:txBody>
      </p:sp>
      <p:graphicFrame>
        <p:nvGraphicFramePr>
          <p:cNvPr id="114" name="Google Shape;114;p5"/>
          <p:cNvGraphicFramePr/>
          <p:nvPr/>
        </p:nvGraphicFramePr>
        <p:xfrm>
          <a:off x="1043100" y="4918700"/>
          <a:ext cx="3000000" cy="3000000"/>
        </p:xfrm>
        <a:graphic>
          <a:graphicData uri="http://schemas.openxmlformats.org/drawingml/2006/table">
            <a:tbl>
              <a:tblPr>
                <a:noFill/>
                <a:tableStyleId>{A386798A-7397-472D-B7CD-775FBFA341E9}</a:tableStyleId>
              </a:tblPr>
              <a:tblGrid>
                <a:gridCol w="3620975"/>
                <a:gridCol w="6287975"/>
                <a:gridCol w="5837775"/>
              </a:tblGrid>
              <a:tr h="776975">
                <a:tc>
                  <a:txBody>
                    <a:bodyPr/>
                    <a:lstStyle/>
                    <a:p>
                      <a:pPr indent="0" lvl="0" marL="0" rtl="0" algn="ctr">
                        <a:lnSpc>
                          <a:spcPct val="115000"/>
                        </a:lnSpc>
                        <a:spcBef>
                          <a:spcPts val="0"/>
                        </a:spcBef>
                        <a:spcAft>
                          <a:spcPts val="0"/>
                        </a:spcAft>
                        <a:buNone/>
                      </a:pPr>
                      <a:r>
                        <a:rPr b="1" lang="en-US" sz="2300"/>
                        <a:t>Audience</a:t>
                      </a:r>
                      <a:endParaRPr b="1" sz="2300"/>
                    </a:p>
                  </a:txBody>
                  <a:tcPr marT="91425" marB="91425" marR="91425" marL="91425"/>
                </a:tc>
                <a:tc>
                  <a:txBody>
                    <a:bodyPr/>
                    <a:lstStyle/>
                    <a:p>
                      <a:pPr indent="0" lvl="0" marL="0" rtl="0" algn="ctr">
                        <a:lnSpc>
                          <a:spcPct val="115000"/>
                        </a:lnSpc>
                        <a:spcBef>
                          <a:spcPts val="0"/>
                        </a:spcBef>
                        <a:spcAft>
                          <a:spcPts val="0"/>
                        </a:spcAft>
                        <a:buNone/>
                      </a:pPr>
                      <a:r>
                        <a:rPr b="1" lang="en-US" sz="2300"/>
                        <a:t>Language</a:t>
                      </a:r>
                      <a:endParaRPr b="1" sz="2300"/>
                    </a:p>
                  </a:txBody>
                  <a:tcPr marT="91425" marB="91425" marR="91425" marL="91425"/>
                </a:tc>
                <a:tc>
                  <a:txBody>
                    <a:bodyPr/>
                    <a:lstStyle/>
                    <a:p>
                      <a:pPr indent="0" lvl="0" marL="0" rtl="0" algn="ctr">
                        <a:lnSpc>
                          <a:spcPct val="115000"/>
                        </a:lnSpc>
                        <a:spcBef>
                          <a:spcPts val="0"/>
                        </a:spcBef>
                        <a:spcAft>
                          <a:spcPts val="0"/>
                        </a:spcAft>
                        <a:buNone/>
                      </a:pPr>
                      <a:r>
                        <a:rPr b="1" lang="en-US" sz="2300"/>
                        <a:t>Tone</a:t>
                      </a:r>
                      <a:endParaRPr b="1" sz="2300"/>
                    </a:p>
                  </a:txBody>
                  <a:tcPr marT="91425" marB="91425" marR="91425" marL="91425"/>
                </a:tc>
              </a:tr>
              <a:tr h="1252725">
                <a:tc>
                  <a:txBody>
                    <a:bodyPr/>
                    <a:lstStyle/>
                    <a:p>
                      <a:pPr indent="0" lvl="0" marL="0" rtl="0" algn="l">
                        <a:spcBef>
                          <a:spcPts val="0"/>
                        </a:spcBef>
                        <a:spcAft>
                          <a:spcPts val="0"/>
                        </a:spcAft>
                        <a:buNone/>
                      </a:pPr>
                      <a:r>
                        <a:rPr lang="en-US" sz="1900"/>
                        <a:t>1. Young children</a:t>
                      </a:r>
                      <a:endParaRPr sz="1900"/>
                    </a:p>
                  </a:txBody>
                  <a:tcPr marT="91425" marB="91425" marR="91425" marL="91425"/>
                </a:tc>
                <a:tc>
                  <a:txBody>
                    <a:bodyPr/>
                    <a:lstStyle/>
                    <a:p>
                      <a:pPr indent="0" lvl="0" marL="0" rtl="0" algn="l">
                        <a:spcBef>
                          <a:spcPts val="0"/>
                        </a:spcBef>
                        <a:spcAft>
                          <a:spcPts val="0"/>
                        </a:spcAft>
                        <a:buNone/>
                      </a:pPr>
                      <a:r>
                        <a:rPr lang="en-US" sz="1900"/>
                        <a:t>a) Uses detailed facts and environmental terms</a:t>
                      </a:r>
                      <a:endParaRPr sz="1900"/>
                    </a:p>
                  </a:txBody>
                  <a:tcPr marT="91425" marB="91425" marR="91425" marL="91425"/>
                </a:tc>
                <a:tc>
                  <a:txBody>
                    <a:bodyPr/>
                    <a:lstStyle/>
                    <a:p>
                      <a:pPr indent="0" lvl="0" marL="0" rtl="0" algn="l">
                        <a:spcBef>
                          <a:spcPts val="0"/>
                        </a:spcBef>
                        <a:spcAft>
                          <a:spcPts val="0"/>
                        </a:spcAft>
                        <a:buNone/>
                      </a:pPr>
                      <a:r>
                        <a:rPr lang="en-US" sz="1900"/>
                        <a:t>i) Friendly and fun, easy to understand</a:t>
                      </a:r>
                      <a:endParaRPr sz="1900"/>
                    </a:p>
                  </a:txBody>
                  <a:tcPr marT="91425" marB="91425" marR="91425" marL="91425"/>
                </a:tc>
              </a:tr>
              <a:tr h="1252725">
                <a:tc>
                  <a:txBody>
                    <a:bodyPr/>
                    <a:lstStyle/>
                    <a:p>
                      <a:pPr indent="0" lvl="0" marL="0" rtl="0" algn="l">
                        <a:spcBef>
                          <a:spcPts val="0"/>
                        </a:spcBef>
                        <a:spcAft>
                          <a:spcPts val="0"/>
                        </a:spcAft>
                        <a:buNone/>
                      </a:pPr>
                      <a:r>
                        <a:rPr lang="en-US" sz="1900"/>
                        <a:t>2. Environmental activists</a:t>
                      </a:r>
                      <a:endParaRPr sz="1900"/>
                    </a:p>
                  </a:txBody>
                  <a:tcPr marT="91425" marB="91425" marR="91425" marL="91425"/>
                </a:tc>
                <a:tc>
                  <a:txBody>
                    <a:bodyPr/>
                    <a:lstStyle/>
                    <a:p>
                      <a:pPr indent="0" lvl="0" marL="0" rtl="0" algn="l">
                        <a:spcBef>
                          <a:spcPts val="0"/>
                        </a:spcBef>
                        <a:spcAft>
                          <a:spcPts val="0"/>
                        </a:spcAft>
                        <a:buNone/>
                      </a:pPr>
                      <a:r>
                        <a:rPr lang="en-US" sz="1900"/>
                        <a:t>b) Uses simple words and playful examples</a:t>
                      </a:r>
                      <a:endParaRPr sz="1900"/>
                    </a:p>
                  </a:txBody>
                  <a:tcPr marT="91425" marB="91425" marR="91425" marL="91425"/>
                </a:tc>
                <a:tc>
                  <a:txBody>
                    <a:bodyPr/>
                    <a:lstStyle/>
                    <a:p>
                      <a:pPr indent="0" lvl="0" marL="0" rtl="0" algn="l">
                        <a:spcBef>
                          <a:spcPts val="0"/>
                        </a:spcBef>
                        <a:spcAft>
                          <a:spcPts val="0"/>
                        </a:spcAft>
                        <a:buNone/>
                      </a:pPr>
                      <a:r>
                        <a:rPr lang="en-US" sz="1900"/>
                        <a:t>ii) Passionate and urgent, encouraging action</a:t>
                      </a:r>
                      <a:endParaRPr sz="1900"/>
                    </a:p>
                  </a:txBody>
                  <a:tcPr marT="91425" marB="91425" marR="91425" marL="91425"/>
                </a:tc>
              </a:tr>
              <a:tr h="1252725">
                <a:tc>
                  <a:txBody>
                    <a:bodyPr/>
                    <a:lstStyle/>
                    <a:p>
                      <a:pPr indent="0" lvl="0" marL="0" rtl="0" algn="l">
                        <a:spcBef>
                          <a:spcPts val="0"/>
                        </a:spcBef>
                        <a:spcAft>
                          <a:spcPts val="0"/>
                        </a:spcAft>
                        <a:buNone/>
                      </a:pPr>
                      <a:r>
                        <a:rPr lang="en-US" sz="1900"/>
                        <a:t>3. Business executives</a:t>
                      </a:r>
                      <a:endParaRPr sz="1900"/>
                    </a:p>
                  </a:txBody>
                  <a:tcPr marT="91425" marB="91425" marR="91425" marL="91425"/>
                </a:tc>
                <a:tc>
                  <a:txBody>
                    <a:bodyPr/>
                    <a:lstStyle/>
                    <a:p>
                      <a:pPr indent="0" lvl="0" marL="0" rtl="0" algn="l">
                        <a:spcBef>
                          <a:spcPts val="0"/>
                        </a:spcBef>
                        <a:spcAft>
                          <a:spcPts val="0"/>
                        </a:spcAft>
                        <a:buNone/>
                      </a:pPr>
                      <a:r>
                        <a:rPr lang="en-US" sz="1900"/>
                        <a:t>c) Uses formal, professional words like “sustainability”</a:t>
                      </a:r>
                      <a:endParaRPr sz="1900"/>
                    </a:p>
                  </a:txBody>
                  <a:tcPr marT="91425" marB="91425" marR="91425" marL="91425"/>
                </a:tc>
                <a:tc>
                  <a:txBody>
                    <a:bodyPr/>
                    <a:lstStyle/>
                    <a:p>
                      <a:pPr indent="0" lvl="0" marL="0" rtl="0" algn="l">
                        <a:spcBef>
                          <a:spcPts val="0"/>
                        </a:spcBef>
                        <a:spcAft>
                          <a:spcPts val="0"/>
                        </a:spcAft>
                        <a:buNone/>
                      </a:pPr>
                      <a:r>
                        <a:rPr lang="en-US" sz="1900"/>
                        <a:t>iii) Persuasive and professional, emphasizing benefits</a:t>
                      </a:r>
                      <a:endParaRPr sz="1900"/>
                    </a:p>
                  </a:txBody>
                  <a:tcPr marT="91425" marB="91425" marR="91425" marL="91425"/>
                </a:tc>
              </a:tr>
            </a:tbl>
          </a:graphicData>
        </a:graphic>
      </p:graphicFrame>
      <p:cxnSp>
        <p:nvCxnSpPr>
          <p:cNvPr id="115" name="Google Shape;115;p5"/>
          <p:cNvCxnSpPr/>
          <p:nvPr/>
        </p:nvCxnSpPr>
        <p:spPr>
          <a:xfrm>
            <a:off x="2958300" y="5969525"/>
            <a:ext cx="1828800" cy="1177200"/>
          </a:xfrm>
          <a:prstGeom prst="straightConnector1">
            <a:avLst/>
          </a:prstGeom>
          <a:noFill/>
          <a:ln cap="flat" cmpd="sng" w="9525">
            <a:solidFill>
              <a:schemeClr val="dk2"/>
            </a:solidFill>
            <a:prstDash val="solid"/>
            <a:round/>
            <a:headEnd len="med" w="med" type="none"/>
            <a:tailEnd len="med" w="med" type="none"/>
          </a:ln>
        </p:spPr>
      </p:cxnSp>
      <p:cxnSp>
        <p:nvCxnSpPr>
          <p:cNvPr id="116" name="Google Shape;116;p5"/>
          <p:cNvCxnSpPr/>
          <p:nvPr/>
        </p:nvCxnSpPr>
        <p:spPr>
          <a:xfrm flipH="1" rot="10800000">
            <a:off x="9374325" y="5981050"/>
            <a:ext cx="1653600" cy="1215300"/>
          </a:xfrm>
          <a:prstGeom prst="straightConnector1">
            <a:avLst/>
          </a:prstGeom>
          <a:noFill/>
          <a:ln cap="flat" cmpd="sng" w="9525">
            <a:solidFill>
              <a:schemeClr val="dk2"/>
            </a:solidFill>
            <a:prstDash val="solid"/>
            <a:round/>
            <a:headEnd len="med" w="med" type="none"/>
            <a:tailEnd len="med" w="med" type="none"/>
          </a:ln>
        </p:spPr>
      </p:cxnSp>
      <p:cxnSp>
        <p:nvCxnSpPr>
          <p:cNvPr id="117" name="Google Shape;117;p5"/>
          <p:cNvCxnSpPr/>
          <p:nvPr/>
        </p:nvCxnSpPr>
        <p:spPr>
          <a:xfrm flipH="1" rot="10800000">
            <a:off x="3823150" y="6060975"/>
            <a:ext cx="941100" cy="1186500"/>
          </a:xfrm>
          <a:prstGeom prst="straightConnector1">
            <a:avLst/>
          </a:prstGeom>
          <a:noFill/>
          <a:ln cap="flat" cmpd="sng" w="9525">
            <a:solidFill>
              <a:schemeClr val="dk2"/>
            </a:solidFill>
            <a:prstDash val="solid"/>
            <a:round/>
            <a:headEnd len="med" w="med" type="none"/>
            <a:tailEnd len="med" w="med" type="none"/>
          </a:ln>
        </p:spPr>
      </p:cxnSp>
      <p:cxnSp>
        <p:nvCxnSpPr>
          <p:cNvPr id="118" name="Google Shape;118;p5"/>
          <p:cNvCxnSpPr/>
          <p:nvPr/>
        </p:nvCxnSpPr>
        <p:spPr>
          <a:xfrm>
            <a:off x="9599125" y="6026675"/>
            <a:ext cx="1440300" cy="1188600"/>
          </a:xfrm>
          <a:prstGeom prst="straightConnector1">
            <a:avLst/>
          </a:prstGeom>
          <a:noFill/>
          <a:ln cap="flat" cmpd="sng" w="9525">
            <a:solidFill>
              <a:schemeClr val="dk2"/>
            </a:solidFill>
            <a:prstDash val="solid"/>
            <a:round/>
            <a:headEnd len="med" w="med" type="none"/>
            <a:tailEnd len="med" w="med" type="none"/>
          </a:ln>
        </p:spPr>
      </p:cxnSp>
      <p:cxnSp>
        <p:nvCxnSpPr>
          <p:cNvPr id="119" name="Google Shape;119;p5"/>
          <p:cNvCxnSpPr/>
          <p:nvPr/>
        </p:nvCxnSpPr>
        <p:spPr>
          <a:xfrm>
            <a:off x="3598450" y="8456325"/>
            <a:ext cx="1165800" cy="34200"/>
          </a:xfrm>
          <a:prstGeom prst="straightConnector1">
            <a:avLst/>
          </a:prstGeom>
          <a:noFill/>
          <a:ln cap="flat" cmpd="sng" w="9525">
            <a:solidFill>
              <a:schemeClr val="dk2"/>
            </a:solidFill>
            <a:prstDash val="solid"/>
            <a:round/>
            <a:headEnd len="med" w="med" type="none"/>
            <a:tailEnd len="med" w="med" type="none"/>
          </a:ln>
        </p:spPr>
      </p:cxnSp>
      <p:cxnSp>
        <p:nvCxnSpPr>
          <p:cNvPr id="120" name="Google Shape;120;p5"/>
          <p:cNvCxnSpPr/>
          <p:nvPr/>
        </p:nvCxnSpPr>
        <p:spPr>
          <a:xfrm>
            <a:off x="10372550" y="8462775"/>
            <a:ext cx="701100" cy="213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1000"/>
                                        <p:tgtEl>
                                          <p:spTgt spid="115"/>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1000"/>
                                        <p:tgtEl>
                                          <p:spTgt spid="11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117"/>
                                        </p:tgtEl>
                                        <p:attrNameLst>
                                          <p:attrName>style.visibility</p:attrName>
                                        </p:attrNameLst>
                                      </p:cBhvr>
                                      <p:to>
                                        <p:strVal val="visible"/>
                                      </p:to>
                                    </p:set>
                                    <p:anim calcmode="lin" valueType="num">
                                      <p:cBhvr additive="base">
                                        <p:cTn dur="1000"/>
                                        <p:tgtEl>
                                          <p:spTgt spid="117"/>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8"/>
                                        </p:tgtEl>
                                        <p:attrNameLst>
                                          <p:attrName>style.visibility</p:attrName>
                                        </p:attrNameLst>
                                      </p:cBhvr>
                                      <p:to>
                                        <p:strVal val="visible"/>
                                      </p:to>
                                    </p:set>
                                    <p:anim calcmode="lin" valueType="num">
                                      <p:cBhvr additive="base">
                                        <p:cTn dur="1000"/>
                                        <p:tgtEl>
                                          <p:spTgt spid="118"/>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xit" presetID="2" presetSubtype="4">
                                  <p:stCondLst>
                                    <p:cond delay="0"/>
                                  </p:stCondLst>
                                  <p:childTnLst>
                                    <p:anim calcmode="lin" valueType="num">
                                      <p:cBhvr additive="base">
                                        <p:cTn dur="1000"/>
                                        <p:tgtEl>
                                          <p:spTgt spid="119"/>
                                        </p:tgtEl>
                                        <p:attrNameLst>
                                          <p:attrName>ppt_y</p:attrName>
                                        </p:attrNameLst>
                                      </p:cBhvr>
                                      <p:tavLst>
                                        <p:tav fmla="" tm="0">
                                          <p:val>
                                            <p:strVal val="#ppt_y"/>
                                          </p:val>
                                        </p:tav>
                                        <p:tav fmla="" tm="100000">
                                          <p:val>
                                            <p:strVal val="#ppt_y+1"/>
                                          </p:val>
                                        </p:tav>
                                      </p:tavLst>
                                    </p:anim>
                                    <p:set>
                                      <p:cBhvr>
                                        <p:cTn dur="1" fill="hold">
                                          <p:stCondLst>
                                            <p:cond delay="1000"/>
                                          </p:stCondLst>
                                        </p:cTn>
                                        <p:tgtEl>
                                          <p:spTgt spid="11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120"/>
                                        </p:tgtEl>
                                        <p:attrNameLst>
                                          <p:attrName>style.visibility</p:attrName>
                                        </p:attrNameLst>
                                      </p:cBhvr>
                                      <p:to>
                                        <p:strVal val="visible"/>
                                      </p:to>
                                    </p:set>
                                    <p:anim calcmode="lin" valueType="num">
                                      <p:cBhvr additive="base">
                                        <p:cTn dur="1000"/>
                                        <p:tgtEl>
                                          <p:spTgt spid="12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24" name="Shape 124"/>
        <p:cNvGrpSpPr/>
        <p:nvPr/>
      </p:nvGrpSpPr>
      <p:grpSpPr>
        <a:xfrm>
          <a:off x="0" y="0"/>
          <a:ext cx="0" cy="0"/>
          <a:chOff x="0" y="0"/>
          <a:chExt cx="0" cy="0"/>
        </a:xfrm>
      </p:grpSpPr>
      <p:sp>
        <p:nvSpPr>
          <p:cNvPr id="125" name="Google Shape;125;p3"/>
          <p:cNvSpPr txBox="1"/>
          <p:nvPr/>
        </p:nvSpPr>
        <p:spPr>
          <a:xfrm>
            <a:off x="609600" y="1638300"/>
            <a:ext cx="17297400" cy="7388400"/>
          </a:xfrm>
          <a:prstGeom prst="rect">
            <a:avLst/>
          </a:prstGeom>
          <a:noFill/>
          <a:ln>
            <a:noFill/>
          </a:ln>
        </p:spPr>
        <p:txBody>
          <a:bodyPr anchorCtr="0" anchor="t" bIns="0" lIns="0" spcFirstLastPara="1" rIns="0" wrap="square" tIns="0">
            <a:spAutoFit/>
          </a:bodyPr>
          <a:lstStyle/>
          <a:p>
            <a:pPr indent="0" lvl="0" marL="0" marR="0" rtl="0" algn="l">
              <a:lnSpc>
                <a:spcPct val="200000"/>
              </a:lnSpc>
              <a:spcBef>
                <a:spcPts val="0"/>
              </a:spcBef>
              <a:spcAft>
                <a:spcPts val="0"/>
              </a:spcAft>
              <a:buNone/>
            </a:pPr>
            <a:r>
              <a:rPr b="0" i="0" lang="en-US" sz="3200" u="none" cap="none" strike="noStrike">
                <a:solidFill>
                  <a:srgbClr val="FFFFFF"/>
                </a:solidFill>
                <a:latin typeface="Arial"/>
                <a:ea typeface="Arial"/>
                <a:cs typeface="Arial"/>
                <a:sym typeface="Arial"/>
              </a:rPr>
              <a:t>In the Cambridge Stage 8 curriculum, article writing focuses on teaching students how to </a:t>
            </a:r>
            <a:r>
              <a:rPr b="1" i="0" lang="en-US" sz="3200" u="none" cap="none" strike="noStrike">
                <a:solidFill>
                  <a:srgbClr val="FFC000"/>
                </a:solidFill>
              </a:rPr>
              <a:t>structure and present ideas clearly</a:t>
            </a:r>
            <a:r>
              <a:rPr b="1" i="0" lang="en-US" sz="3200" u="none" cap="none" strike="noStrike">
                <a:solidFill>
                  <a:srgbClr val="FFFFFF"/>
                </a:solidFill>
              </a:rPr>
              <a:t>, </a:t>
            </a:r>
            <a:r>
              <a:rPr b="1" i="0" lang="en-US" sz="3200" u="none" cap="none" strike="noStrike">
                <a:solidFill>
                  <a:srgbClr val="FFC000"/>
                </a:solidFill>
              </a:rPr>
              <a:t>engage their audience</a:t>
            </a:r>
            <a:r>
              <a:rPr b="1" i="0" lang="en-US" sz="3200" u="none" cap="none" strike="noStrike">
                <a:solidFill>
                  <a:srgbClr val="FFFFFF"/>
                </a:solidFill>
              </a:rPr>
              <a:t>, </a:t>
            </a:r>
            <a:r>
              <a:rPr i="0" lang="en-US" sz="3200" u="none" cap="none" strike="noStrike">
                <a:solidFill>
                  <a:srgbClr val="FFFFFF"/>
                </a:solidFill>
              </a:rPr>
              <a:t>and </a:t>
            </a:r>
            <a:r>
              <a:rPr b="1" i="0" lang="en-US" sz="3200" u="none" cap="none" strike="noStrike">
                <a:solidFill>
                  <a:srgbClr val="FFC000"/>
                </a:solidFill>
              </a:rPr>
              <a:t>express their opinions or provide information in a formal or semi-formal style</a:t>
            </a:r>
            <a:r>
              <a:rPr b="1" i="0" lang="en-US" sz="3200" u="none" cap="none" strike="noStrike">
                <a:solidFill>
                  <a:srgbClr val="FFFFFF"/>
                </a:solidFill>
              </a:rPr>
              <a:t>. </a:t>
            </a:r>
            <a:endParaRPr b="1" i="0" sz="3200" u="none" cap="none" strike="noStrike">
              <a:solidFill>
                <a:srgbClr val="FFFFFF"/>
              </a:solidFill>
            </a:endParaRPr>
          </a:p>
          <a:p>
            <a:pPr indent="0" lvl="0" marL="0" marR="0" rtl="0" algn="l">
              <a:lnSpc>
                <a:spcPct val="200000"/>
              </a:lnSpc>
              <a:spcBef>
                <a:spcPts val="0"/>
              </a:spcBef>
              <a:spcAft>
                <a:spcPts val="0"/>
              </a:spcAft>
              <a:buNone/>
            </a:pPr>
            <a:r>
              <a:t/>
            </a:r>
            <a:endParaRPr b="1" sz="3200">
              <a:solidFill>
                <a:srgbClr val="FFFFFF"/>
              </a:solidFill>
            </a:endParaRPr>
          </a:p>
          <a:p>
            <a:pPr indent="0" lvl="0" marL="0" marR="0" rtl="0" algn="l">
              <a:lnSpc>
                <a:spcPct val="200000"/>
              </a:lnSpc>
              <a:spcBef>
                <a:spcPts val="0"/>
              </a:spcBef>
              <a:spcAft>
                <a:spcPts val="0"/>
              </a:spcAft>
              <a:buNone/>
            </a:pPr>
            <a:r>
              <a:rPr b="0" i="0" lang="en-US" sz="3200" u="none" cap="none" strike="noStrike">
                <a:solidFill>
                  <a:srgbClr val="FFFFFF"/>
                </a:solidFill>
                <a:latin typeface="Arial"/>
                <a:ea typeface="Arial"/>
                <a:cs typeface="Arial"/>
                <a:sym typeface="Arial"/>
              </a:rPr>
              <a:t>The structure of an article should be logical and coherent, with a clear introduction, body, and conclusion. Articles may </a:t>
            </a:r>
            <a:r>
              <a:rPr b="1" i="0" lang="en-US" sz="3200" u="sng" cap="none" strike="noStrike">
                <a:solidFill>
                  <a:srgbClr val="FFC000"/>
                </a:solidFill>
              </a:rPr>
              <a:t>inform, persuade, or entertain, depending on the topic.</a:t>
            </a:r>
            <a:endParaRPr b="1"/>
          </a:p>
          <a:p>
            <a:pPr indent="0" lvl="0" marL="0" marR="0" rtl="0" algn="l">
              <a:lnSpc>
                <a:spcPct val="200000"/>
              </a:lnSpc>
              <a:spcBef>
                <a:spcPts val="0"/>
              </a:spcBef>
              <a:spcAft>
                <a:spcPts val="0"/>
              </a:spcAft>
              <a:buNone/>
            </a:pPr>
            <a:r>
              <a:rPr b="0" i="0" lang="en-US" sz="3200" u="none" cap="none" strike="noStrike">
                <a:solidFill>
                  <a:srgbClr val="FFFFFF"/>
                </a:solidFill>
                <a:latin typeface="Arial"/>
                <a:ea typeface="Arial"/>
                <a:cs typeface="Arial"/>
                <a:sym typeface="Arial"/>
              </a:rPr>
              <a:t>Here is an overview of the structure and content for writing an article at Cambridge Stage 8 level:</a:t>
            </a:r>
            <a:endParaRPr b="0" i="0" sz="3200" u="none" cap="none" strike="noStrike">
              <a:solidFill>
                <a:srgbClr val="FFFFFF"/>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30" name="Shape 130"/>
        <p:cNvGrpSpPr/>
        <p:nvPr/>
      </p:nvGrpSpPr>
      <p:grpSpPr>
        <a:xfrm>
          <a:off x="0" y="0"/>
          <a:ext cx="0" cy="0"/>
          <a:chOff x="0" y="0"/>
          <a:chExt cx="0" cy="0"/>
        </a:xfrm>
      </p:grpSpPr>
      <p:grpSp>
        <p:nvGrpSpPr>
          <p:cNvPr id="131" name="Google Shape;131;g30ec3e31326_0_4"/>
          <p:cNvGrpSpPr/>
          <p:nvPr/>
        </p:nvGrpSpPr>
        <p:grpSpPr>
          <a:xfrm>
            <a:off x="703020" y="2416895"/>
            <a:ext cx="16340540" cy="6606672"/>
            <a:chOff x="0" y="-28575"/>
            <a:chExt cx="3899704" cy="999300"/>
          </a:xfrm>
        </p:grpSpPr>
        <p:sp>
          <p:nvSpPr>
            <p:cNvPr id="132" name="Google Shape;132;g30ec3e31326_0_4"/>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g30ec3e31326_0_4"/>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34" name="Google Shape;134;g30ec3e31326_0_4"/>
          <p:cNvGrpSpPr/>
          <p:nvPr/>
        </p:nvGrpSpPr>
        <p:grpSpPr>
          <a:xfrm>
            <a:off x="718633" y="175144"/>
            <a:ext cx="9446729" cy="1898800"/>
            <a:chOff x="0" y="-38100"/>
            <a:chExt cx="1438800" cy="289200"/>
          </a:xfrm>
        </p:grpSpPr>
        <p:sp>
          <p:nvSpPr>
            <p:cNvPr id="135" name="Google Shape;135;g30ec3e31326_0_4"/>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g30ec3e31326_0_4"/>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37" name="Google Shape;137;g30ec3e31326_0_4"/>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38" name="Google Shape;138;g30ec3e31326_0_4"/>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1. Title/Headline</a:t>
            </a:r>
            <a:endParaRPr b="1" sz="4869">
              <a:solidFill>
                <a:srgbClr val="000000"/>
              </a:solidFill>
              <a:latin typeface="Times New Roman"/>
              <a:ea typeface="Times New Roman"/>
              <a:cs typeface="Times New Roman"/>
              <a:sym typeface="Times New Roman"/>
            </a:endParaRPr>
          </a:p>
        </p:txBody>
      </p:sp>
      <p:sp>
        <p:nvSpPr>
          <p:cNvPr id="139" name="Google Shape;139;g30ec3e31326_0_4"/>
          <p:cNvSpPr txBox="1"/>
          <p:nvPr/>
        </p:nvSpPr>
        <p:spPr>
          <a:xfrm>
            <a:off x="718633" y="3302004"/>
            <a:ext cx="16050600" cy="5097900"/>
          </a:xfrm>
          <a:prstGeom prst="rect">
            <a:avLst/>
          </a:prstGeom>
          <a:noFill/>
          <a:ln>
            <a:noFill/>
          </a:ln>
        </p:spPr>
        <p:txBody>
          <a:bodyPr anchorCtr="0" anchor="t" bIns="0" lIns="0" spcFirstLastPara="1" rIns="0" wrap="square" tIns="0">
            <a:spAutoFit/>
          </a:bodyPr>
          <a:lstStyle/>
          <a:p>
            <a:pPr indent="-485775" lvl="1" marL="971550" marR="0" rtl="0" algn="l">
              <a:lnSpc>
                <a:spcPct val="159000"/>
              </a:lnSpc>
              <a:spcBef>
                <a:spcPts val="0"/>
              </a:spcBef>
              <a:spcAft>
                <a:spcPts val="0"/>
              </a:spcAft>
              <a:buClr>
                <a:srgbClr val="000000"/>
              </a:buClr>
              <a:buSzPts val="4500"/>
              <a:buFont typeface="Times New Roman"/>
              <a:buChar char="•"/>
            </a:pPr>
            <a:r>
              <a:rPr i="0" lang="en-US" sz="4500" u="none" cap="none" strike="noStrike">
                <a:solidFill>
                  <a:srgbClr val="000000"/>
                </a:solidFill>
                <a:latin typeface="Times New Roman"/>
                <a:ea typeface="Times New Roman"/>
                <a:cs typeface="Times New Roman"/>
                <a:sym typeface="Times New Roman"/>
              </a:rPr>
              <a:t>The title is an essential part of an article. </a:t>
            </a:r>
            <a:endParaRPr>
              <a:latin typeface="Times New Roman"/>
              <a:ea typeface="Times New Roman"/>
              <a:cs typeface="Times New Roman"/>
              <a:sym typeface="Times New Roman"/>
            </a:endParaRPr>
          </a:p>
          <a:p>
            <a:pPr indent="-485775" lvl="1" marL="971550" marR="0" rtl="0" algn="l">
              <a:lnSpc>
                <a:spcPct val="159000"/>
              </a:lnSpc>
              <a:spcBef>
                <a:spcPts val="0"/>
              </a:spcBef>
              <a:spcAft>
                <a:spcPts val="0"/>
              </a:spcAft>
              <a:buClr>
                <a:srgbClr val="000000"/>
              </a:buClr>
              <a:buSzPts val="4500"/>
              <a:buFont typeface="Times New Roman"/>
              <a:buChar char="•"/>
            </a:pPr>
            <a:r>
              <a:rPr i="0" lang="en-US" sz="4500" u="none" cap="none" strike="noStrike">
                <a:solidFill>
                  <a:srgbClr val="000000"/>
                </a:solidFill>
                <a:latin typeface="Times New Roman"/>
                <a:ea typeface="Times New Roman"/>
                <a:cs typeface="Times New Roman"/>
                <a:sym typeface="Times New Roman"/>
              </a:rPr>
              <a:t>It should grab the reader’s attention and provide a clear idea of the topic being discussed.</a:t>
            </a:r>
            <a:endParaRPr>
              <a:latin typeface="Times New Roman"/>
              <a:ea typeface="Times New Roman"/>
              <a:cs typeface="Times New Roman"/>
              <a:sym typeface="Times New Roman"/>
            </a:endParaRPr>
          </a:p>
          <a:p>
            <a:pPr indent="-200025" lvl="1" marL="971550" marR="0" rtl="0" algn="l">
              <a:lnSpc>
                <a:spcPct val="159000"/>
              </a:lnSpc>
              <a:spcBef>
                <a:spcPts val="0"/>
              </a:spcBef>
              <a:spcAft>
                <a:spcPts val="0"/>
              </a:spcAft>
              <a:buClr>
                <a:schemeClr val="dk1"/>
              </a:buClr>
              <a:buSzPts val="4500"/>
              <a:buFont typeface="Arial"/>
              <a:buNone/>
            </a:pPr>
            <a:r>
              <a:t/>
            </a:r>
            <a:endParaRPr i="0" sz="4500" u="none" cap="none" strike="noStrike">
              <a:solidFill>
                <a:srgbClr val="000000"/>
              </a:solidFill>
              <a:latin typeface="Times New Roman"/>
              <a:ea typeface="Times New Roman"/>
              <a:cs typeface="Times New Roman"/>
              <a:sym typeface="Times New Roman"/>
            </a:endParaRPr>
          </a:p>
          <a:p>
            <a:pPr indent="-485775" lvl="1" marL="971550" marR="0" rtl="0" algn="l">
              <a:lnSpc>
                <a:spcPct val="159000"/>
              </a:lnSpc>
              <a:spcBef>
                <a:spcPts val="0"/>
              </a:spcBef>
              <a:spcAft>
                <a:spcPts val="0"/>
              </a:spcAft>
              <a:buClr>
                <a:srgbClr val="238280"/>
              </a:buClr>
              <a:buSzPts val="4500"/>
              <a:buFont typeface="Times New Roman"/>
              <a:buChar char="•"/>
            </a:pPr>
            <a:r>
              <a:rPr i="0" lang="en-US" sz="4500" u="none" cap="none" strike="noStrike">
                <a:solidFill>
                  <a:srgbClr val="238280"/>
                </a:solidFill>
                <a:latin typeface="Times New Roman"/>
                <a:ea typeface="Times New Roman"/>
                <a:cs typeface="Times New Roman"/>
                <a:sym typeface="Times New Roman"/>
              </a:rPr>
              <a:t>Example: The Importance of Recycling in Our Communities</a:t>
            </a:r>
            <a:endParaRPr>
              <a:solidFill>
                <a:srgbClr val="238280"/>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44" name="Shape 144"/>
        <p:cNvGrpSpPr/>
        <p:nvPr/>
      </p:nvGrpSpPr>
      <p:grpSpPr>
        <a:xfrm>
          <a:off x="0" y="0"/>
          <a:ext cx="0" cy="0"/>
          <a:chOff x="0" y="0"/>
          <a:chExt cx="0" cy="0"/>
        </a:xfrm>
      </p:grpSpPr>
      <p:grpSp>
        <p:nvGrpSpPr>
          <p:cNvPr id="145" name="Google Shape;145;p6"/>
          <p:cNvGrpSpPr/>
          <p:nvPr/>
        </p:nvGrpSpPr>
        <p:grpSpPr>
          <a:xfrm>
            <a:off x="718625" y="2409974"/>
            <a:ext cx="16340540" cy="5732615"/>
            <a:chOff x="0" y="-28575"/>
            <a:chExt cx="3899704" cy="999166"/>
          </a:xfrm>
        </p:grpSpPr>
        <p:sp>
          <p:nvSpPr>
            <p:cNvPr id="146" name="Google Shape;146;p6"/>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6"/>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48" name="Google Shape;148;p6"/>
          <p:cNvGrpSpPr/>
          <p:nvPr/>
        </p:nvGrpSpPr>
        <p:grpSpPr>
          <a:xfrm>
            <a:off x="718633" y="147435"/>
            <a:ext cx="9446416" cy="1898290"/>
            <a:chOff x="0" y="-38100"/>
            <a:chExt cx="1438752" cy="289122"/>
          </a:xfrm>
        </p:grpSpPr>
        <p:sp>
          <p:nvSpPr>
            <p:cNvPr id="149" name="Google Shape;149;p6"/>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6"/>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51" name="Google Shape;151;p6"/>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52" name="Google Shape;152;p6"/>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153" name="Google Shape;153;p6"/>
          <p:cNvSpPr txBox="1"/>
          <p:nvPr/>
        </p:nvSpPr>
        <p:spPr>
          <a:xfrm>
            <a:off x="718633" y="3129759"/>
            <a:ext cx="16050600" cy="3386400"/>
          </a:xfrm>
          <a:prstGeom prst="rect">
            <a:avLst/>
          </a:prstGeom>
          <a:noFill/>
          <a:ln>
            <a:noFill/>
          </a:ln>
        </p:spPr>
        <p:txBody>
          <a:bodyPr anchorCtr="0" anchor="t" bIns="0" lIns="0" spcFirstLastPara="1" rIns="0" wrap="square" tIns="0">
            <a:spAutoFit/>
          </a:bodyPr>
          <a:lstStyle/>
          <a:p>
            <a:pPr indent="-485775" lvl="1" marL="971550" marR="0" rtl="0" algn="l">
              <a:lnSpc>
                <a:spcPct val="150000"/>
              </a:lnSpc>
              <a:spcBef>
                <a:spcPts val="0"/>
              </a:spcBef>
              <a:spcAft>
                <a:spcPts val="0"/>
              </a:spcAft>
              <a:buClr>
                <a:srgbClr val="000000"/>
              </a:buClr>
              <a:buSzPts val="4000"/>
              <a:buFont typeface="Times New Roman"/>
              <a:buChar char="•"/>
            </a:pPr>
            <a:r>
              <a:rPr i="0" lang="en-US" sz="4000" u="none" cap="none" strike="noStrike">
                <a:solidFill>
                  <a:srgbClr val="000000"/>
                </a:solidFill>
                <a:latin typeface="Times New Roman"/>
                <a:ea typeface="Times New Roman"/>
                <a:cs typeface="Times New Roman"/>
                <a:sym typeface="Times New Roman"/>
              </a:rPr>
              <a:t>The introduction should briefly introduce the topic and engage the reader's interest. It can start with a question, a surprising fact, or a general statement related to the topic. The introduction should clearly state what the article will discuss or explore.</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58" name="Shape 158"/>
        <p:cNvGrpSpPr/>
        <p:nvPr/>
      </p:nvGrpSpPr>
      <p:grpSpPr>
        <a:xfrm>
          <a:off x="0" y="0"/>
          <a:ext cx="0" cy="0"/>
          <a:chOff x="0" y="0"/>
          <a:chExt cx="0" cy="0"/>
        </a:xfrm>
      </p:grpSpPr>
      <p:grpSp>
        <p:nvGrpSpPr>
          <p:cNvPr id="159" name="Google Shape;159;g31285322819_0_43"/>
          <p:cNvGrpSpPr/>
          <p:nvPr/>
        </p:nvGrpSpPr>
        <p:grpSpPr>
          <a:xfrm>
            <a:off x="718625" y="2409974"/>
            <a:ext cx="16340540" cy="7156787"/>
            <a:chOff x="0" y="-28575"/>
            <a:chExt cx="3899704" cy="999300"/>
          </a:xfrm>
        </p:grpSpPr>
        <p:sp>
          <p:nvSpPr>
            <p:cNvPr id="160" name="Google Shape;160;g31285322819_0_43"/>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g31285322819_0_43"/>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62" name="Google Shape;162;g31285322819_0_43"/>
          <p:cNvGrpSpPr/>
          <p:nvPr/>
        </p:nvGrpSpPr>
        <p:grpSpPr>
          <a:xfrm>
            <a:off x="718633" y="147435"/>
            <a:ext cx="9446729" cy="1898800"/>
            <a:chOff x="0" y="-38100"/>
            <a:chExt cx="1438800" cy="289200"/>
          </a:xfrm>
        </p:grpSpPr>
        <p:sp>
          <p:nvSpPr>
            <p:cNvPr id="163" name="Google Shape;163;g31285322819_0_43"/>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g31285322819_0_43"/>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65" name="Google Shape;165;g31285322819_0_43"/>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66" name="Google Shape;166;g31285322819_0_43"/>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167" name="Google Shape;167;g31285322819_0_43"/>
          <p:cNvSpPr txBox="1"/>
          <p:nvPr/>
        </p:nvSpPr>
        <p:spPr>
          <a:xfrm>
            <a:off x="718633" y="3129759"/>
            <a:ext cx="16050600" cy="50178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t/>
            </a:r>
            <a:endParaRPr sz="4000">
              <a:latin typeface="Times New Roman"/>
              <a:ea typeface="Times New Roman"/>
              <a:cs typeface="Times New Roman"/>
              <a:sym typeface="Times New Roman"/>
            </a:endParaRPr>
          </a:p>
          <a:p>
            <a:pPr indent="-409575" lvl="1" marL="971550" marR="0" rtl="0" algn="l">
              <a:lnSpc>
                <a:spcPct val="150000"/>
              </a:lnSpc>
              <a:spcBef>
                <a:spcPts val="0"/>
              </a:spcBef>
              <a:spcAft>
                <a:spcPts val="0"/>
              </a:spcAft>
              <a:buSzPts val="2800"/>
              <a:buFont typeface="Times New Roman"/>
              <a:buChar char="•"/>
            </a:pPr>
            <a:r>
              <a:rPr lang="en-US" sz="2800">
                <a:latin typeface="Times New Roman"/>
                <a:ea typeface="Times New Roman"/>
                <a:cs typeface="Times New Roman"/>
                <a:sym typeface="Times New Roman"/>
              </a:rPr>
              <a:t>Example: </a:t>
            </a:r>
            <a:endParaRPr sz="3200">
              <a:latin typeface="Times New Roman"/>
              <a:ea typeface="Times New Roman"/>
              <a:cs typeface="Times New Roman"/>
              <a:sym typeface="Times New Roman"/>
            </a:endParaRPr>
          </a:p>
          <a:p>
            <a:pPr indent="0" lvl="0" marL="914400" marR="0" rtl="0" algn="l">
              <a:lnSpc>
                <a:spcPct val="150000"/>
              </a:lnSpc>
              <a:spcBef>
                <a:spcPts val="0"/>
              </a:spcBef>
              <a:spcAft>
                <a:spcPts val="0"/>
              </a:spcAft>
              <a:buNone/>
            </a:pPr>
            <a:r>
              <a:rPr lang="en-US" sz="3200">
                <a:solidFill>
                  <a:srgbClr val="238280"/>
                </a:solidFill>
                <a:latin typeface="Times New Roman"/>
                <a:ea typeface="Times New Roman"/>
                <a:cs typeface="Times New Roman"/>
                <a:sym typeface="Times New Roman"/>
              </a:rPr>
              <a:t>Did you know that every year, the average person generates nearly five pounds of waste per day? That adds up to thousands of pounds per household annually, most of which ends up in landfills, contributing to pollution and climate change. Recycling offers a powerful solution to this growing problem, helping communities reduce waste, protect natural resources, and build a more sustainable future.</a:t>
            </a:r>
            <a:endParaRPr sz="3200">
              <a:solidFill>
                <a:srgbClr val="238280"/>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72" name="Shape 172"/>
        <p:cNvGrpSpPr/>
        <p:nvPr/>
      </p:nvGrpSpPr>
      <p:grpSpPr>
        <a:xfrm>
          <a:off x="0" y="0"/>
          <a:ext cx="0" cy="0"/>
          <a:chOff x="0" y="0"/>
          <a:chExt cx="0" cy="0"/>
        </a:xfrm>
      </p:grpSpPr>
      <p:grpSp>
        <p:nvGrpSpPr>
          <p:cNvPr id="173" name="Google Shape;173;g31285322819_0_27"/>
          <p:cNvGrpSpPr/>
          <p:nvPr/>
        </p:nvGrpSpPr>
        <p:grpSpPr>
          <a:xfrm>
            <a:off x="718625" y="2409974"/>
            <a:ext cx="16340540" cy="5733384"/>
            <a:chOff x="0" y="-28575"/>
            <a:chExt cx="3899704" cy="999300"/>
          </a:xfrm>
        </p:grpSpPr>
        <p:sp>
          <p:nvSpPr>
            <p:cNvPr id="174" name="Google Shape;174;g31285322819_0_27"/>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g31285322819_0_27"/>
            <p:cNvSpPr txBox="1"/>
            <p:nvPr/>
          </p:nvSpPr>
          <p:spPr>
            <a:xfrm>
              <a:off x="0" y="-28575"/>
              <a:ext cx="3899700" cy="999300"/>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76" name="Google Shape;176;g31285322819_0_27"/>
          <p:cNvGrpSpPr/>
          <p:nvPr/>
        </p:nvGrpSpPr>
        <p:grpSpPr>
          <a:xfrm>
            <a:off x="718633" y="147435"/>
            <a:ext cx="9446729" cy="1898800"/>
            <a:chOff x="0" y="-38100"/>
            <a:chExt cx="1438800" cy="289200"/>
          </a:xfrm>
        </p:grpSpPr>
        <p:sp>
          <p:nvSpPr>
            <p:cNvPr id="177" name="Google Shape;177;g31285322819_0_27"/>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g31285322819_0_27"/>
            <p:cNvSpPr txBox="1"/>
            <p:nvPr/>
          </p:nvSpPr>
          <p:spPr>
            <a:xfrm>
              <a:off x="0" y="-38100"/>
              <a:ext cx="1438800" cy="289200"/>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79" name="Google Shape;179;g31285322819_0_27"/>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80" name="Google Shape;180;g31285322819_0_27"/>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latin typeface="Times New Roman"/>
                <a:ea typeface="Times New Roman"/>
                <a:cs typeface="Times New Roman"/>
                <a:sym typeface="Times New Roman"/>
              </a:rPr>
              <a:t>Thesis Statement</a:t>
            </a:r>
            <a:endParaRPr b="1" sz="4869">
              <a:solidFill>
                <a:srgbClr val="000000"/>
              </a:solidFill>
              <a:latin typeface="Times New Roman"/>
              <a:ea typeface="Times New Roman"/>
              <a:cs typeface="Times New Roman"/>
              <a:sym typeface="Times New Roman"/>
            </a:endParaRPr>
          </a:p>
        </p:txBody>
      </p:sp>
      <p:sp>
        <p:nvSpPr>
          <p:cNvPr id="181" name="Google Shape;181;g31285322819_0_27"/>
          <p:cNvSpPr txBox="1"/>
          <p:nvPr/>
        </p:nvSpPr>
        <p:spPr>
          <a:xfrm>
            <a:off x="718633" y="3129759"/>
            <a:ext cx="16050600" cy="4848600"/>
          </a:xfrm>
          <a:prstGeom prst="rect">
            <a:avLst/>
          </a:prstGeom>
          <a:noFill/>
          <a:ln>
            <a:noFill/>
          </a:ln>
        </p:spPr>
        <p:txBody>
          <a:bodyPr anchorCtr="0" anchor="t" bIns="0" lIns="0" spcFirstLastPara="1" rIns="0" wrap="square" tIns="0">
            <a:spAutoFit/>
          </a:bodyPr>
          <a:lstStyle/>
          <a:p>
            <a:pPr indent="-485775" lvl="1" marL="971550" marR="0" rtl="0" algn="l">
              <a:lnSpc>
                <a:spcPct val="150000"/>
              </a:lnSpc>
              <a:spcBef>
                <a:spcPts val="0"/>
              </a:spcBef>
              <a:spcAft>
                <a:spcPts val="0"/>
              </a:spcAft>
              <a:buClr>
                <a:srgbClr val="000000"/>
              </a:buClr>
              <a:buSzPts val="4000"/>
              <a:buFont typeface="Times New Roman"/>
              <a:buChar char="•"/>
            </a:pPr>
            <a:r>
              <a:rPr lang="en-US" sz="3000">
                <a:solidFill>
                  <a:srgbClr val="1F1F1F"/>
                </a:solidFill>
                <a:highlight>
                  <a:srgbClr val="FFFFFF"/>
                </a:highlight>
              </a:rPr>
              <a:t> What is a thesis statement? A thesis statement </a:t>
            </a:r>
            <a:r>
              <a:rPr lang="en-US" sz="3000">
                <a:solidFill>
                  <a:srgbClr val="040C28"/>
                </a:solidFill>
                <a:highlight>
                  <a:srgbClr val="FFFFFF"/>
                </a:highlight>
              </a:rPr>
              <a:t>clearly identifies the topic being discussed, includes the points discussed in the paper, and is written for a specific audience</a:t>
            </a:r>
            <a:r>
              <a:rPr lang="en-US" sz="3000">
                <a:solidFill>
                  <a:srgbClr val="1F1F1F"/>
                </a:solidFill>
                <a:highlight>
                  <a:srgbClr val="FFFFFF"/>
                </a:highlight>
              </a:rPr>
              <a:t>. Your thesis statement belongs at the end of your first paragraph, also known as your introduction.</a:t>
            </a:r>
            <a:r>
              <a:rPr lang="en-US" sz="5500">
                <a:latin typeface="Times New Roman"/>
                <a:ea typeface="Times New Roman"/>
                <a:cs typeface="Times New Roman"/>
                <a:sym typeface="Times New Roman"/>
              </a:rPr>
              <a:t> </a:t>
            </a:r>
            <a:endParaRPr sz="5500">
              <a:latin typeface="Times New Roman"/>
              <a:ea typeface="Times New Roman"/>
              <a:cs typeface="Times New Roman"/>
              <a:sym typeface="Times New Roman"/>
            </a:endParaRPr>
          </a:p>
          <a:p>
            <a:pPr indent="-441325" lvl="1" marL="971550" marR="0" rtl="0" algn="l">
              <a:lnSpc>
                <a:spcPct val="150000"/>
              </a:lnSpc>
              <a:spcBef>
                <a:spcPts val="0"/>
              </a:spcBef>
              <a:spcAft>
                <a:spcPts val="0"/>
              </a:spcAft>
              <a:buClr>
                <a:srgbClr val="238280"/>
              </a:buClr>
              <a:buSzPts val="3300"/>
              <a:buFont typeface="Times New Roman"/>
              <a:buChar char="•"/>
            </a:pPr>
            <a:r>
              <a:rPr lang="en-US" sz="3300">
                <a:solidFill>
                  <a:srgbClr val="238280"/>
                </a:solidFill>
                <a:latin typeface="Times New Roman"/>
                <a:ea typeface="Times New Roman"/>
                <a:cs typeface="Times New Roman"/>
                <a:sym typeface="Times New Roman"/>
              </a:rPr>
              <a:t>Example: </a:t>
            </a:r>
            <a:r>
              <a:rPr lang="en-US" sz="3300">
                <a:solidFill>
                  <a:srgbClr val="238280"/>
                </a:solidFill>
                <a:latin typeface="Times New Roman"/>
                <a:ea typeface="Times New Roman"/>
                <a:cs typeface="Times New Roman"/>
                <a:sym typeface="Times New Roman"/>
              </a:rPr>
              <a:t>Recycling is essential for protecting our environment, conserving limited natural resources, and supporting sustainable community development.</a:t>
            </a:r>
            <a:endParaRPr sz="3300">
              <a:solidFill>
                <a:srgbClr val="238280"/>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38280"/>
        </a:solidFill>
      </p:bgPr>
    </p:bg>
    <p:spTree>
      <p:nvGrpSpPr>
        <p:cNvPr id="186" name="Shape 186"/>
        <p:cNvGrpSpPr/>
        <p:nvPr/>
      </p:nvGrpSpPr>
      <p:grpSpPr>
        <a:xfrm>
          <a:off x="0" y="0"/>
          <a:ext cx="0" cy="0"/>
          <a:chOff x="0" y="0"/>
          <a:chExt cx="0" cy="0"/>
        </a:xfrm>
      </p:grpSpPr>
      <p:grpSp>
        <p:nvGrpSpPr>
          <p:cNvPr id="187" name="Google Shape;187;p7"/>
          <p:cNvGrpSpPr/>
          <p:nvPr/>
        </p:nvGrpSpPr>
        <p:grpSpPr>
          <a:xfrm>
            <a:off x="703025" y="2227025"/>
            <a:ext cx="17352513" cy="7793295"/>
            <a:chOff x="0" y="-28575"/>
            <a:chExt cx="3899704" cy="999166"/>
          </a:xfrm>
        </p:grpSpPr>
        <p:sp>
          <p:nvSpPr>
            <p:cNvPr id="188" name="Google Shape;188;p7"/>
            <p:cNvSpPr/>
            <p:nvPr/>
          </p:nvSpPr>
          <p:spPr>
            <a:xfrm>
              <a:off x="0" y="0"/>
              <a:ext cx="3899704" cy="970591"/>
            </a:xfrm>
            <a:custGeom>
              <a:rect b="b" l="l" r="r" t="t"/>
              <a:pathLst>
                <a:path extrusionOk="0" h="970591" w="3899704">
                  <a:moveTo>
                    <a:pt x="18004" y="0"/>
                  </a:moveTo>
                  <a:lnTo>
                    <a:pt x="3881700" y="0"/>
                  </a:lnTo>
                  <a:cubicBezTo>
                    <a:pt x="3886475" y="0"/>
                    <a:pt x="3891054" y="1897"/>
                    <a:pt x="3894431" y="5273"/>
                  </a:cubicBezTo>
                  <a:cubicBezTo>
                    <a:pt x="3897807" y="8650"/>
                    <a:pt x="3899704" y="13229"/>
                    <a:pt x="3899704" y="18004"/>
                  </a:cubicBezTo>
                  <a:lnTo>
                    <a:pt x="3899704" y="952587"/>
                  </a:lnTo>
                  <a:cubicBezTo>
                    <a:pt x="3899704" y="957362"/>
                    <a:pt x="3897807" y="961941"/>
                    <a:pt x="3894431" y="965317"/>
                  </a:cubicBezTo>
                  <a:cubicBezTo>
                    <a:pt x="3891054" y="968694"/>
                    <a:pt x="3886475" y="970591"/>
                    <a:pt x="3881700" y="970591"/>
                  </a:cubicBezTo>
                  <a:lnTo>
                    <a:pt x="18004" y="970591"/>
                  </a:lnTo>
                  <a:cubicBezTo>
                    <a:pt x="13229" y="970591"/>
                    <a:pt x="8650" y="968694"/>
                    <a:pt x="5273" y="965317"/>
                  </a:cubicBezTo>
                  <a:cubicBezTo>
                    <a:pt x="1897" y="961941"/>
                    <a:pt x="0" y="957362"/>
                    <a:pt x="0" y="952587"/>
                  </a:cubicBezTo>
                  <a:lnTo>
                    <a:pt x="0" y="18004"/>
                  </a:lnTo>
                  <a:cubicBezTo>
                    <a:pt x="0" y="13229"/>
                    <a:pt x="1897" y="8650"/>
                    <a:pt x="5273" y="5273"/>
                  </a:cubicBezTo>
                  <a:cubicBezTo>
                    <a:pt x="8650" y="1897"/>
                    <a:pt x="13229" y="0"/>
                    <a:pt x="18004" y="0"/>
                  </a:cubicBezTo>
                  <a:close/>
                </a:path>
              </a:pathLst>
            </a:custGeom>
            <a:solidFill>
              <a:srgbClr val="FFFFFF"/>
            </a:solidFill>
            <a:ln cap="rnd" cmpd="sng" w="47625">
              <a:solidFill>
                <a:srgbClr val="4F797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7"/>
            <p:cNvSpPr txBox="1"/>
            <p:nvPr/>
          </p:nvSpPr>
          <p:spPr>
            <a:xfrm>
              <a:off x="0" y="-28575"/>
              <a:ext cx="3899704" cy="999166"/>
            </a:xfrm>
            <a:prstGeom prst="rect">
              <a:avLst/>
            </a:prstGeom>
            <a:noFill/>
            <a:ln>
              <a:noFill/>
            </a:ln>
          </p:spPr>
          <p:txBody>
            <a:bodyPr anchorCtr="0" anchor="ctr" bIns="50800" lIns="50800" spcFirstLastPara="1" rIns="50800" wrap="square" tIns="50800">
              <a:noAutofit/>
            </a:bodyPr>
            <a:lstStyle/>
            <a:p>
              <a:pPr indent="0" lvl="0" marL="0" marR="0" rtl="0" algn="ctr">
                <a:lnSpc>
                  <a:spcPct val="108888"/>
                </a:lnSpc>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90" name="Google Shape;190;p7"/>
          <p:cNvGrpSpPr/>
          <p:nvPr/>
        </p:nvGrpSpPr>
        <p:grpSpPr>
          <a:xfrm>
            <a:off x="718633" y="147435"/>
            <a:ext cx="9446416" cy="1898290"/>
            <a:chOff x="0" y="-38100"/>
            <a:chExt cx="1438752" cy="289122"/>
          </a:xfrm>
        </p:grpSpPr>
        <p:sp>
          <p:nvSpPr>
            <p:cNvPr id="191" name="Google Shape;191;p7"/>
            <p:cNvSpPr/>
            <p:nvPr/>
          </p:nvSpPr>
          <p:spPr>
            <a:xfrm>
              <a:off x="0" y="0"/>
              <a:ext cx="1438752" cy="251022"/>
            </a:xfrm>
            <a:custGeom>
              <a:rect b="b" l="l" r="r" t="t"/>
              <a:pathLst>
                <a:path extrusionOk="0" h="251022" w="1438752">
                  <a:moveTo>
                    <a:pt x="14752" y="0"/>
                  </a:moveTo>
                  <a:lnTo>
                    <a:pt x="1424000" y="0"/>
                  </a:lnTo>
                  <a:cubicBezTo>
                    <a:pt x="1432147" y="0"/>
                    <a:pt x="1438752" y="6605"/>
                    <a:pt x="1438752" y="14752"/>
                  </a:cubicBezTo>
                  <a:lnTo>
                    <a:pt x="1438752" y="236270"/>
                  </a:lnTo>
                  <a:cubicBezTo>
                    <a:pt x="1438752" y="244418"/>
                    <a:pt x="1432147" y="251022"/>
                    <a:pt x="1424000" y="251022"/>
                  </a:cubicBezTo>
                  <a:lnTo>
                    <a:pt x="14752" y="251022"/>
                  </a:lnTo>
                  <a:cubicBezTo>
                    <a:pt x="6605" y="251022"/>
                    <a:pt x="0" y="244418"/>
                    <a:pt x="0" y="236270"/>
                  </a:cubicBezTo>
                  <a:lnTo>
                    <a:pt x="0" y="14752"/>
                  </a:lnTo>
                  <a:cubicBezTo>
                    <a:pt x="0" y="6605"/>
                    <a:pt x="6605" y="0"/>
                    <a:pt x="14752" y="0"/>
                  </a:cubicBezTo>
                  <a:close/>
                </a:path>
              </a:pathLst>
            </a:custGeom>
            <a:solidFill>
              <a:srgbClr val="F6CD4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7"/>
            <p:cNvSpPr txBox="1"/>
            <p:nvPr/>
          </p:nvSpPr>
          <p:spPr>
            <a:xfrm>
              <a:off x="0" y="-38100"/>
              <a:ext cx="1438752" cy="289122"/>
            </a:xfrm>
            <a:prstGeom prst="rect">
              <a:avLst/>
            </a:prstGeom>
            <a:noFill/>
            <a:ln>
              <a:noFill/>
            </a:ln>
          </p:spPr>
          <p:txBody>
            <a:bodyPr anchorCtr="0" anchor="ctr" bIns="50800" lIns="50800" spcFirstLastPara="1" rIns="50800" wrap="square" tIns="50800">
              <a:noAutofit/>
            </a:bodyPr>
            <a:lstStyle/>
            <a:p>
              <a:pPr indent="0" lvl="0" marL="0" marR="0" rtl="0" algn="ctr">
                <a:lnSpc>
                  <a:spcPct val="130222"/>
                </a:lnSpc>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93" name="Google Shape;193;p7"/>
          <p:cNvSpPr/>
          <p:nvPr/>
        </p:nvSpPr>
        <p:spPr>
          <a:xfrm>
            <a:off x="12491768" y="289031"/>
            <a:ext cx="4806864" cy="2543632"/>
          </a:xfrm>
          <a:custGeom>
            <a:rect b="b" l="l" r="r" t="t"/>
            <a:pathLst>
              <a:path extrusionOk="0" h="2543632" w="4806864">
                <a:moveTo>
                  <a:pt x="0" y="0"/>
                </a:moveTo>
                <a:lnTo>
                  <a:pt x="4806864" y="0"/>
                </a:lnTo>
                <a:lnTo>
                  <a:pt x="4806864" y="2543632"/>
                </a:lnTo>
                <a:lnTo>
                  <a:pt x="0" y="2543632"/>
                </a:lnTo>
                <a:lnTo>
                  <a:pt x="0" y="0"/>
                </a:lnTo>
                <a:close/>
              </a:path>
            </a:pathLst>
          </a:custGeom>
          <a:blipFill rotWithShape="1">
            <a:blip r:embed="rId3">
              <a:alphaModFix/>
            </a:blip>
            <a:stretch>
              <a:fillRect b="0" l="0" r="0" t="0"/>
            </a:stretch>
          </a:blipFill>
          <a:ln>
            <a:noFill/>
          </a:ln>
        </p:spPr>
      </p:sp>
      <p:sp>
        <p:nvSpPr>
          <p:cNvPr id="194" name="Google Shape;194;p7"/>
          <p:cNvSpPr txBox="1"/>
          <p:nvPr/>
        </p:nvSpPr>
        <p:spPr>
          <a:xfrm>
            <a:off x="533400" y="733156"/>
            <a:ext cx="8974200" cy="749400"/>
          </a:xfrm>
          <a:prstGeom prst="rect">
            <a:avLst/>
          </a:prstGeom>
          <a:noFill/>
          <a:ln>
            <a:noFill/>
          </a:ln>
        </p:spPr>
        <p:txBody>
          <a:bodyPr anchorCtr="0" anchor="t" bIns="0" lIns="0" spcFirstLastPara="1" rIns="0" wrap="square" tIns="0">
            <a:spAutoFit/>
          </a:bodyPr>
          <a:lstStyle/>
          <a:p>
            <a:pPr indent="0" lvl="0" marL="0" marR="0" rtl="0" algn="ctr">
              <a:lnSpc>
                <a:spcPct val="140009"/>
              </a:lnSpc>
              <a:spcBef>
                <a:spcPts val="0"/>
              </a:spcBef>
              <a:spcAft>
                <a:spcPts val="0"/>
              </a:spcAft>
              <a:buNone/>
            </a:pPr>
            <a:r>
              <a:rPr b="1" lang="en-US" sz="4869">
                <a:solidFill>
                  <a:srgbClr val="000000"/>
                </a:solidFill>
                <a:latin typeface="Times New Roman"/>
                <a:ea typeface="Times New Roman"/>
                <a:cs typeface="Times New Roman"/>
                <a:sym typeface="Times New Roman"/>
              </a:rPr>
              <a:t>2. Introduction</a:t>
            </a:r>
            <a:endParaRPr b="1" sz="4869">
              <a:solidFill>
                <a:srgbClr val="000000"/>
              </a:solidFill>
              <a:latin typeface="Times New Roman"/>
              <a:ea typeface="Times New Roman"/>
              <a:cs typeface="Times New Roman"/>
              <a:sym typeface="Times New Roman"/>
            </a:endParaRPr>
          </a:p>
        </p:txBody>
      </p:sp>
      <p:sp>
        <p:nvSpPr>
          <p:cNvPr id="195" name="Google Shape;195;p7"/>
          <p:cNvSpPr txBox="1"/>
          <p:nvPr/>
        </p:nvSpPr>
        <p:spPr>
          <a:xfrm>
            <a:off x="533400" y="2783850"/>
            <a:ext cx="17352600" cy="8712000"/>
          </a:xfrm>
          <a:prstGeom prst="rect">
            <a:avLst/>
          </a:prstGeom>
          <a:noFill/>
          <a:ln>
            <a:noFill/>
          </a:ln>
        </p:spPr>
        <p:txBody>
          <a:bodyPr anchorCtr="0" anchor="t" bIns="0" lIns="0" spcFirstLastPara="1" rIns="0" wrap="square" tIns="0">
            <a:spAutoFit/>
          </a:bodyPr>
          <a:lstStyle/>
          <a:p>
            <a:pPr indent="0" lvl="1" marL="485775" marR="0" rtl="0" algn="l">
              <a:lnSpc>
                <a:spcPct val="200000"/>
              </a:lnSpc>
              <a:spcBef>
                <a:spcPts val="0"/>
              </a:spcBef>
              <a:spcAft>
                <a:spcPts val="0"/>
              </a:spcAft>
              <a:buNone/>
            </a:pPr>
            <a:r>
              <a:rPr b="1" i="0" lang="en-US" sz="3100" u="sng" cap="none" strike="noStrike">
                <a:solidFill>
                  <a:srgbClr val="000000"/>
                </a:solidFill>
                <a:latin typeface="Times New Roman"/>
                <a:ea typeface="Times New Roman"/>
                <a:cs typeface="Times New Roman"/>
                <a:sym typeface="Times New Roman"/>
              </a:rPr>
              <a:t>Content:</a:t>
            </a:r>
            <a:endParaRPr sz="1700" u="sng">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1C4587"/>
              </a:buClr>
              <a:buSzPts val="2900"/>
              <a:buFont typeface="Times New Roman"/>
              <a:buChar char="•"/>
            </a:pPr>
            <a:r>
              <a:rPr i="0" lang="en-US" sz="2900" u="none" cap="none" strike="noStrike">
                <a:solidFill>
                  <a:srgbClr val="1C4587"/>
                </a:solidFill>
                <a:latin typeface="Times New Roman"/>
                <a:ea typeface="Times New Roman"/>
                <a:cs typeface="Times New Roman"/>
                <a:sym typeface="Times New Roman"/>
              </a:rPr>
              <a:t>Engage the reader with an interesting opening.</a:t>
            </a:r>
            <a:endParaRPr sz="1500">
              <a:solidFill>
                <a:srgbClr val="1C4587"/>
              </a:solidFill>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900" u="none" cap="none" strike="noStrike">
                <a:solidFill>
                  <a:srgbClr val="000000"/>
                </a:solidFill>
                <a:latin typeface="Times New Roman"/>
                <a:ea typeface="Times New Roman"/>
                <a:cs typeface="Times New Roman"/>
                <a:sym typeface="Times New Roman"/>
              </a:rPr>
              <a:t>Introduce the main topic</a:t>
            </a:r>
            <a:r>
              <a:rPr lang="en-US" sz="2900">
                <a:latin typeface="Times New Roman"/>
                <a:ea typeface="Times New Roman"/>
                <a:cs typeface="Times New Roman"/>
                <a:sym typeface="Times New Roman"/>
              </a:rPr>
              <a:t> by writing general </a:t>
            </a:r>
            <a:r>
              <a:rPr lang="en-US" sz="2900">
                <a:latin typeface="Times New Roman"/>
                <a:ea typeface="Times New Roman"/>
                <a:cs typeface="Times New Roman"/>
                <a:sym typeface="Times New Roman"/>
              </a:rPr>
              <a:t>statement</a:t>
            </a:r>
            <a:r>
              <a:rPr lang="en-US" sz="2900">
                <a:latin typeface="Times New Roman"/>
                <a:ea typeface="Times New Roman"/>
                <a:cs typeface="Times New Roman"/>
                <a:sym typeface="Times New Roman"/>
              </a:rPr>
              <a:t> </a:t>
            </a:r>
            <a:endParaRPr sz="1500">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38761D"/>
              </a:buClr>
              <a:buSzPts val="2900"/>
              <a:buFont typeface="Times New Roman"/>
              <a:buChar char="•"/>
            </a:pPr>
            <a:r>
              <a:rPr i="0" lang="en-US" sz="2900" u="none" cap="none" strike="noStrike">
                <a:solidFill>
                  <a:srgbClr val="38761D"/>
                </a:solidFill>
                <a:latin typeface="Times New Roman"/>
                <a:ea typeface="Times New Roman"/>
                <a:cs typeface="Times New Roman"/>
                <a:sym typeface="Times New Roman"/>
              </a:rPr>
              <a:t>Outline the purpose of the article </a:t>
            </a:r>
            <a:r>
              <a:rPr i="0" lang="en-US" sz="2900" u="none" cap="none" strike="noStrike">
                <a:solidFill>
                  <a:srgbClr val="38761D"/>
                </a:solidFill>
                <a:latin typeface="Times New Roman"/>
                <a:ea typeface="Times New Roman"/>
                <a:cs typeface="Times New Roman"/>
                <a:sym typeface="Times New Roman"/>
              </a:rPr>
              <a:t>(whether it’s to inform, persuade, or discuss).</a:t>
            </a:r>
            <a:endParaRPr sz="1500">
              <a:solidFill>
                <a:srgbClr val="38761D"/>
              </a:solidFill>
              <a:latin typeface="Times New Roman"/>
              <a:ea typeface="Times New Roman"/>
              <a:cs typeface="Times New Roman"/>
              <a:sym typeface="Times New Roman"/>
            </a:endParaRPr>
          </a:p>
          <a:p>
            <a:pPr indent="0" lvl="1" marL="485775" marR="0" rtl="0" algn="l">
              <a:lnSpc>
                <a:spcPct val="200000"/>
              </a:lnSpc>
              <a:spcBef>
                <a:spcPts val="0"/>
              </a:spcBef>
              <a:spcAft>
                <a:spcPts val="0"/>
              </a:spcAft>
              <a:buNone/>
            </a:pPr>
            <a:r>
              <a:rPr b="1" i="0" lang="en-US" sz="2900" u="none" cap="none" strike="noStrike">
                <a:solidFill>
                  <a:srgbClr val="000000"/>
                </a:solidFill>
                <a:highlight>
                  <a:srgbClr val="C9DAF8"/>
                </a:highlight>
                <a:latin typeface="Times New Roman"/>
                <a:ea typeface="Times New Roman"/>
                <a:cs typeface="Times New Roman"/>
                <a:sym typeface="Times New Roman"/>
              </a:rPr>
              <a:t>Example:</a:t>
            </a:r>
            <a:endParaRPr sz="1500">
              <a:highlight>
                <a:srgbClr val="C9DAF8"/>
              </a:highlight>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000000"/>
              </a:buClr>
              <a:buSzPts val="2900"/>
              <a:buFont typeface="Times New Roman"/>
              <a:buChar char="•"/>
            </a:pPr>
            <a:r>
              <a:rPr i="0" lang="en-US" sz="2600" u="none" cap="none" strike="noStrike">
                <a:solidFill>
                  <a:srgbClr val="1C4587"/>
                </a:solidFill>
                <a:latin typeface="Times New Roman"/>
                <a:ea typeface="Times New Roman"/>
                <a:cs typeface="Times New Roman"/>
                <a:sym typeface="Times New Roman"/>
              </a:rPr>
              <a:t>"Have you ever wondered where all your waste ends up? </a:t>
            </a:r>
            <a:r>
              <a:rPr i="0" lang="en-US" sz="2600" u="none" cap="none" strike="noStrike">
                <a:solidFill>
                  <a:srgbClr val="000000"/>
                </a:solidFill>
                <a:latin typeface="Times New Roman"/>
                <a:ea typeface="Times New Roman"/>
                <a:cs typeface="Times New Roman"/>
                <a:sym typeface="Times New Roman"/>
              </a:rPr>
              <a:t>Every year, millions of tons of trash are produced around the world, but only a small portion gets recycled.</a:t>
            </a:r>
            <a:r>
              <a:rPr lang="en-US" sz="2600">
                <a:latin typeface="Times New Roman"/>
                <a:ea typeface="Times New Roman"/>
                <a:cs typeface="Times New Roman"/>
                <a:sym typeface="Times New Roman"/>
              </a:rPr>
              <a:t> </a:t>
            </a:r>
            <a:r>
              <a:rPr lang="en-US" sz="2900">
                <a:solidFill>
                  <a:srgbClr val="38761D"/>
                </a:solidFill>
                <a:latin typeface="Times New Roman"/>
                <a:ea typeface="Times New Roman"/>
                <a:cs typeface="Times New Roman"/>
                <a:sym typeface="Times New Roman"/>
              </a:rPr>
              <a:t>Recycling is essential for protecting our environment, conserving limited natural resources, and supporting sustainable community development.</a:t>
            </a:r>
            <a:endParaRPr sz="3000">
              <a:solidFill>
                <a:srgbClr val="238280"/>
              </a:solidFill>
              <a:latin typeface="Times New Roman"/>
              <a:ea typeface="Times New Roman"/>
              <a:cs typeface="Times New Roman"/>
              <a:sym typeface="Times New Roman"/>
            </a:endParaRPr>
          </a:p>
          <a:p>
            <a:pPr indent="-492125" lvl="1" marL="971550" marR="0" rtl="0" algn="l">
              <a:lnSpc>
                <a:spcPct val="200000"/>
              </a:lnSpc>
              <a:spcBef>
                <a:spcPts val="0"/>
              </a:spcBef>
              <a:spcAft>
                <a:spcPts val="0"/>
              </a:spcAft>
              <a:buClr>
                <a:srgbClr val="38761D"/>
              </a:buClr>
              <a:buSzPts val="2900"/>
              <a:buFont typeface="Times New Roman"/>
              <a:buChar char="•"/>
            </a:pPr>
            <a:r>
              <a:t/>
            </a:r>
            <a:endParaRPr sz="2900">
              <a:solidFill>
                <a:srgbClr val="38761D"/>
              </a:solidFill>
              <a:latin typeface="Times New Roman"/>
              <a:ea typeface="Times New Roman"/>
              <a:cs typeface="Times New Roman"/>
              <a:sym typeface="Times New Roman"/>
            </a:endParaRPr>
          </a:p>
          <a:p>
            <a:pPr indent="-231775" lvl="1" marL="971550" marR="0" rtl="0" algn="l">
              <a:lnSpc>
                <a:spcPct val="178875"/>
              </a:lnSpc>
              <a:spcBef>
                <a:spcPts val="0"/>
              </a:spcBef>
              <a:spcAft>
                <a:spcPts val="0"/>
              </a:spcAft>
              <a:buClr>
                <a:schemeClr val="dk1"/>
              </a:buClr>
              <a:buSzPts val="4000"/>
              <a:buFont typeface="Arial"/>
              <a:buNone/>
            </a:pPr>
            <a:r>
              <a:t/>
            </a:r>
            <a:endParaRPr i="0" sz="40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Amjaad Alshaaban</dc:creator>
</cp:coreProperties>
</file>