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17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5420">
          <p15:clr>
            <a:srgbClr val="A4A3A4"/>
          </p15:clr>
        </p15:guide>
        <p15:guide id="6" orient="horz" pos="346">
          <p15:clr>
            <a:srgbClr val="A4A3A4"/>
          </p15:clr>
        </p15:guide>
        <p15:guide id="7" pos="476">
          <p15:clr>
            <a:srgbClr val="A4A3A4"/>
          </p15:clr>
        </p15:guide>
        <p15:guide id="8" orient="horz" pos="482">
          <p15:clr>
            <a:srgbClr val="A4A3A4"/>
          </p15:clr>
        </p15:guide>
        <p15:guide id="9" orient="horz" pos="3838">
          <p15:clr>
            <a:srgbClr val="A4A3A4"/>
          </p15:clr>
        </p15:guide>
        <p15:guide id="10" pos="528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9" roundtripDataSignature="AMtx7mjurt4J5246EB/yhtPm3OVWzi8G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99C43F-14E9-4FA6-B855-29AF271B3419}">
  <a:tblStyle styleId="{2F99C43F-14E9-4FA6-B855-29AF271B341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  <p:guide pos="340"/>
        <p:guide orient="horz" pos="3974"/>
        <p:guide pos="5420"/>
        <p:guide orient="horz" pos="346"/>
        <p:guide pos="476"/>
        <p:guide orient="horz" pos="482"/>
        <p:guide orient="horz" pos="3838"/>
        <p:guide pos="52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6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0aa0c9fcfd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0aa0c9fcf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0aa0c9fcf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0aa0c9fcf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aa0c9fcfd_0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30aa0c9fcf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0a7b509c2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g30a7b509c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0b21e642b4_1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g30b21e642b4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b88c536e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0b88c536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inkl.co.uk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inkl.co.uk/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">
  <p:cSld name="End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8">
            <a:hlinkClick r:id="rId3"/>
          </p:cNvPr>
          <p:cNvSpPr/>
          <p:nvPr/>
        </p:nvSpPr>
        <p:spPr>
          <a:xfrm>
            <a:off x="4137660" y="3152488"/>
            <a:ext cx="868680" cy="55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9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name="adj" fmla="val 2649"/>
            </a:avLst>
          </a:prstGeom>
          <a:solidFill>
            <a:schemeClr val="lt1"/>
          </a:solidFill>
          <a:ln w="25400" cap="rnd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6" name="Google Shape;16;p49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0">
            <a:hlinkClick r:id="rId3"/>
          </p:cNvPr>
          <p:cNvSpPr/>
          <p:nvPr/>
        </p:nvSpPr>
        <p:spPr>
          <a:xfrm>
            <a:off x="4137660" y="5561814"/>
            <a:ext cx="868680" cy="55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Box">
  <p:cSld name="Title Slide with Box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1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name="adj" fmla="val 2649"/>
            </a:avLst>
          </a:prstGeom>
          <a:solidFill>
            <a:schemeClr val="lt1"/>
          </a:solidFill>
          <a:ln w="25400" cap="rnd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21" name="Google Shape;21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2497" y="5734211"/>
            <a:ext cx="576495" cy="580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ims Slide">
  <p:cSld name="Aims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A0DB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>
            <a:spLocks noGrp="1"/>
          </p:cNvSpPr>
          <p:nvPr>
            <p:ph type="title"/>
          </p:nvPr>
        </p:nvSpPr>
        <p:spPr>
          <a:xfrm>
            <a:off x="489745" y="695325"/>
            <a:ext cx="8164510" cy="1150938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7"/>
          <p:cNvSpPr>
            <a:spLocks noGrp="1"/>
          </p:cNvSpPr>
          <p:nvPr>
            <p:ph type="body" idx="1"/>
          </p:nvPr>
        </p:nvSpPr>
        <p:spPr>
          <a:xfrm>
            <a:off x="489745" y="1957386"/>
            <a:ext cx="8164510" cy="4387851"/>
          </a:xfrm>
          <a:prstGeom prst="roundRect">
            <a:avLst>
              <a:gd name="adj" fmla="val 2585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nkl.co.uk/resources/ks2-english/ks2-english-spag/tenses-vocabulary-grammar-and-punctuation-english-key-stage-2-year-3-4-5-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/>
          <p:nvPr/>
        </p:nvSpPr>
        <p:spPr>
          <a:xfrm>
            <a:off x="1355201" y="946500"/>
            <a:ext cx="6251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Simple past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Past</a:t>
            </a:r>
            <a:r>
              <a:rPr lang="en-US" sz="5400" b="1">
                <a:solidFill>
                  <a:schemeClr val="accent4"/>
                </a:solidFill>
              </a:rPr>
              <a:t> </a:t>
            </a:r>
            <a:r>
              <a:rPr lang="en-US" sz="54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progressive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 perfect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Past Perfect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5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0" y="5838092"/>
            <a:ext cx="9144000" cy="1019908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1. This time last Friday, I was flying to London.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an action that was in progress at a definite time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This time last year, etc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7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While Helen was cooking, Alex was studying.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actions happening at the same time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while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8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8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She was having dinner when the lights went out.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9"/>
          <p:cNvSpPr/>
          <p:nvPr/>
        </p:nvSpPr>
        <p:spPr>
          <a:xfrm>
            <a:off x="847600" y="3299292"/>
            <a:ext cx="7632700" cy="1603104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 a lengthy action that was in progress when a shorter or sudden one interrupted it. The longer action is in the Past Progressive and the shorter one is in the Past Simple (usually introduced by when).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9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He was writing a book in those days.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0"/>
          <p:cNvSpPr/>
          <p:nvPr/>
        </p:nvSpPr>
        <p:spPr>
          <a:xfrm>
            <a:off x="847600" y="3714790"/>
            <a:ext cx="7632700" cy="772107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 temporary past states or actions.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0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</a:t>
            </a:r>
            <a:r>
              <a:rPr lang="en-US" sz="1800">
                <a:solidFill>
                  <a:schemeClr val="lt1"/>
                </a:solidFill>
              </a:rPr>
              <a:t>no time expression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0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0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My brother was always getting into trouble in the past.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1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repeated past actions or annoying past habits (with always, continually, etc.).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1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</a:t>
            </a:r>
            <a:r>
              <a:rPr lang="en-US" sz="1800">
                <a:solidFill>
                  <a:schemeClr val="lt1"/>
                </a:solidFill>
              </a:rPr>
              <a:t>always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1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1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0aa0c9fcfd_0_7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g30aa0c9fcfd_0_7"/>
          <p:cNvSpPr txBox="1"/>
          <p:nvPr/>
        </p:nvSpPr>
        <p:spPr>
          <a:xfrm>
            <a:off x="527550" y="712175"/>
            <a:ext cx="7895400" cy="4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Formative Assessment 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Complete the sentences with the past simple or the past continuous form of the verbs in brackets. </a:t>
            </a: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1 I………..………… (switch off ) the computer because it…………… (make) a strange noise.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2 My dad ……………………. (listen) to classical music when I …………..(arrive) home from school.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3 We ……………. (play) video games when my mum …………… ,(say) ‘Turn the volume down!’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4 My cousin …………….. (meet) his wife, Bianca, while he ………………….. (live) in Italy.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5 My little sister ……………..(draw) a picture while I ………………..(study) for my French exam.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0aa0c9fcfd_0_7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0aa0c9fcfd_0_0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g30aa0c9fcfd_0_0"/>
          <p:cNvSpPr txBox="1"/>
          <p:nvPr/>
        </p:nvSpPr>
        <p:spPr>
          <a:xfrm>
            <a:off x="527538" y="712177"/>
            <a:ext cx="7895400" cy="4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Formative Assessment 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Complete the sentences with the past simple or the past continuous form of the verbs in brackets. </a:t>
            </a: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6 While they………………… (try) to fix the computer, all the lights …………….. (go out).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7 When we ………………… (leave) school yesterday, it ……………….(pour) with rain.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8 When you ………………… (see) Paul, …………he…………… (wear) a black jacket?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9 I …………………….. (try) to log on when the WiFi …………………(stop) working.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10 While Dad …………………. (print) an article, the printer ………………….(run out) of paper.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30aa0c9fcfd_0_0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0aa0c9fcfd_0_13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30aa0c9fcfd_0_13"/>
          <p:cNvSpPr txBox="1"/>
          <p:nvPr/>
        </p:nvSpPr>
        <p:spPr>
          <a:xfrm>
            <a:off x="351700" y="712175"/>
            <a:ext cx="8071200" cy="39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>
                <a:solidFill>
                  <a:schemeClr val="dk1"/>
                </a:solidFill>
              </a:rPr>
              <a:t>Answers key </a:t>
            </a:r>
            <a:endParaRPr sz="27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switched off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the computer because it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making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strange noise.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dad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listening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classical music when 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home from school.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were playing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video games when my mum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, ‘Turn the volume down!’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cousin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his wife, Bianca, while he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living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in Italy.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little sister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drawing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picture while 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studying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for my French exam.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While they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were trying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fix the computer, all the lights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went out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When we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school yesterday, it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pouring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with rain.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When you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saw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Paul,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he wearing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black jacket?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trying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log on when the WiFi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working.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While Dad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printing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an article, the printer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ran out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of paper.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g30aa0c9fcfd_0_13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46"/>
          <p:cNvSpPr/>
          <p:nvPr/>
        </p:nvSpPr>
        <p:spPr>
          <a:xfrm>
            <a:off x="0" y="5838092"/>
            <a:ext cx="9144000" cy="1019908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46"/>
          <p:cNvSpPr/>
          <p:nvPr/>
        </p:nvSpPr>
        <p:spPr>
          <a:xfrm>
            <a:off x="2242038" y="1450730"/>
            <a:ext cx="4141177" cy="2778369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/>
          <p:nvPr/>
        </p:nvSpPr>
        <p:spPr>
          <a:xfrm>
            <a:off x="351693" y="606670"/>
            <a:ext cx="8792307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 txBox="1"/>
          <p:nvPr/>
        </p:nvSpPr>
        <p:spPr>
          <a:xfrm>
            <a:off x="539738" y="712177"/>
            <a:ext cx="78954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Learning Objectives: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be able to accurately identify simple past, past progressive, present perfect, and past perfect tenses in various sentences.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analyze and explain the context or reason behind the use of each tense, demonstrating an understanding of its specific function.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improve their ability to differentiate between tenses and apply this understanding to both written and spoken language contexts.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0" y="5838092"/>
            <a:ext cx="9144000" cy="1019908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0a7b509c2a_0_0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g30a7b509c2a_0_0"/>
          <p:cNvSpPr txBox="1"/>
          <p:nvPr/>
        </p:nvSpPr>
        <p:spPr>
          <a:xfrm>
            <a:off x="527538" y="712177"/>
            <a:ext cx="78954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Warm Up activity- Tense Story Cubes Activity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Write a short story (3-5 sentences) using the base verb.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Include at least </a:t>
            </a:r>
            <a:r>
              <a:rPr lang="en-US" sz="1100" b="1"/>
              <a:t>one sentence in each tense</a:t>
            </a:r>
            <a:r>
              <a:rPr lang="en-US" sz="1100"/>
              <a:t>:</a:t>
            </a: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Simple Past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Past Progressive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Present Perfect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Past Perfect</a:t>
            </a:r>
            <a:endParaRPr sz="1100" b="1"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Example: 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100" b="1"/>
              <a:t>Example: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Base Verb:</a:t>
            </a:r>
            <a:r>
              <a:rPr lang="en-US" sz="1100"/>
              <a:t> "travel"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Simple Past:</a:t>
            </a:r>
            <a:r>
              <a:rPr lang="en-US" sz="1100"/>
              <a:t> "Last summer, I traveled to Italy."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Past Progressive:</a:t>
            </a:r>
            <a:r>
              <a:rPr lang="en-US" sz="1100"/>
              <a:t> "While I was traveling, I met a lot of interesting people."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Present Perfect:</a:t>
            </a:r>
            <a:r>
              <a:rPr lang="en-US" sz="1100"/>
              <a:t> "I have visited many countries since then."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Past Perfect:</a:t>
            </a:r>
            <a:r>
              <a:rPr lang="en-US" sz="1100"/>
              <a:t> "Before I traveled, I had never been abroad."</a:t>
            </a:r>
            <a:endParaRPr sz="1100"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g30a7b509c2a_0_0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0b21e642b4_1_14"/>
          <p:cNvSpPr>
            <a:spLocks noGrp="1"/>
          </p:cNvSpPr>
          <p:nvPr>
            <p:ph type="title"/>
          </p:nvPr>
        </p:nvSpPr>
        <p:spPr>
          <a:xfrm>
            <a:off x="334225" y="1309775"/>
            <a:ext cx="49008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Positive Statement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he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she + irregular/regular verbs (ed)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g30b21e642b4_1_14">
            <a:hlinkClick r:id="" action="ppaction://noaction"/>
          </p:cNvPr>
          <p:cNvSpPr/>
          <p:nvPr/>
        </p:nvSpPr>
        <p:spPr>
          <a:xfrm>
            <a:off x="750866" y="568750"/>
            <a:ext cx="3691800" cy="495000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AB612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 Formation Simple Past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g30b21e642b4_1_14"/>
          <p:cNvSpPr/>
          <p:nvPr/>
        </p:nvSpPr>
        <p:spPr>
          <a:xfrm>
            <a:off x="8634046" y="6623222"/>
            <a:ext cx="510000" cy="234900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g30b21e642b4_1_14"/>
          <p:cNvSpPr>
            <a:spLocks noGrp="1"/>
          </p:cNvSpPr>
          <p:nvPr>
            <p:ph type="title"/>
          </p:nvPr>
        </p:nvSpPr>
        <p:spPr>
          <a:xfrm>
            <a:off x="4517350" y="1214175"/>
            <a:ext cx="50685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they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you + irregular/ regular verbs (ed)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we   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g30b21e642b4_1_14"/>
          <p:cNvSpPr>
            <a:spLocks noGrp="1"/>
          </p:cNvSpPr>
          <p:nvPr>
            <p:ph type="title"/>
          </p:nvPr>
        </p:nvSpPr>
        <p:spPr>
          <a:xfrm>
            <a:off x="430450" y="2997350"/>
            <a:ext cx="49008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Negative Statement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he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she + didn’t + base verb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30b21e642b4_1_14"/>
          <p:cNvSpPr>
            <a:spLocks noGrp="1"/>
          </p:cNvSpPr>
          <p:nvPr>
            <p:ph type="title"/>
          </p:nvPr>
        </p:nvSpPr>
        <p:spPr>
          <a:xfrm>
            <a:off x="4517350" y="30792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they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you + didn’t + base verb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g30b21e642b4_1_14"/>
          <p:cNvSpPr>
            <a:spLocks noGrp="1"/>
          </p:cNvSpPr>
          <p:nvPr>
            <p:ph type="title"/>
          </p:nvPr>
        </p:nvSpPr>
        <p:spPr>
          <a:xfrm>
            <a:off x="539750" y="4707150"/>
            <a:ext cx="38484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Interrogative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he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Did + she + base 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It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30b21e642b4_1_14"/>
          <p:cNvSpPr>
            <a:spLocks noGrp="1"/>
          </p:cNvSpPr>
          <p:nvPr>
            <p:ph type="title"/>
          </p:nvPr>
        </p:nvSpPr>
        <p:spPr>
          <a:xfrm>
            <a:off x="4300925" y="47481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        </a:t>
            </a:r>
            <a:r>
              <a:rPr lang="en-US" sz="1900">
                <a:solidFill>
                  <a:schemeClr val="accent4"/>
                </a:solidFill>
              </a:rPr>
              <a:t>    I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they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Did +you + base?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1. Mary visited the British Museum when she was in London.</a:t>
            </a:r>
            <a:b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Peter won first prize in the art competition.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750884" y="3701599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completed actions that took place at a definite time in the past. The time is either mentioned or implied.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>
            <a:hlinkClick r:id="rId3"/>
          </p:cNvPr>
          <p:cNvSpPr/>
          <p:nvPr/>
        </p:nvSpPr>
        <p:spPr>
          <a:xfrm>
            <a:off x="8543108" y="6617617"/>
            <a:ext cx="600891" cy="240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John lived in Ireland for 15 years. (He doesn't live there </a:t>
            </a:r>
            <a:r>
              <a:rPr lang="en-US" sz="3600">
                <a:solidFill>
                  <a:srgbClr val="FFC000"/>
                </a:solidFill>
              </a:rPr>
              <a:t>anymore</a:t>
            </a: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.).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750884" y="3628317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permanent situations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for 15 years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4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73" name="Google Shape;73;p4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Sue woke up, washed her face and had breakfast.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750884" y="3437792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completed actions that took place one after the other in the past (in storytelling or narratives).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 ( in general) : Yesterday, then, ago, last/month/night/week, when, etc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5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82" name="Google Shape;82;p5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When Paul was younger, he often went fishing with his father.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847600" y="3437792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past habits or repeated actions in the past; adverbs of frequency (always, often, seldom, never, etc.) may also be used.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0b88c536e5_0_0"/>
          <p:cNvSpPr>
            <a:spLocks noGrp="1"/>
          </p:cNvSpPr>
          <p:nvPr>
            <p:ph type="title"/>
          </p:nvPr>
        </p:nvSpPr>
        <p:spPr>
          <a:xfrm>
            <a:off x="334225" y="1309775"/>
            <a:ext cx="49008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Positive Statement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he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she + was+ verb (ing)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30b88c536e5_0_0">
            <a:hlinkClick r:id="" action="ppaction://noaction"/>
          </p:cNvPr>
          <p:cNvSpPr/>
          <p:nvPr/>
        </p:nvSpPr>
        <p:spPr>
          <a:xfrm>
            <a:off x="750866" y="568750"/>
            <a:ext cx="3691800" cy="495000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AB612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 Formation Simple Past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30b88c536e5_0_0"/>
          <p:cNvSpPr/>
          <p:nvPr/>
        </p:nvSpPr>
        <p:spPr>
          <a:xfrm>
            <a:off x="8634046" y="6623222"/>
            <a:ext cx="510000" cy="234900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g30b88c536e5_0_0"/>
          <p:cNvSpPr>
            <a:spLocks noGrp="1"/>
          </p:cNvSpPr>
          <p:nvPr>
            <p:ph type="title"/>
          </p:nvPr>
        </p:nvSpPr>
        <p:spPr>
          <a:xfrm>
            <a:off x="4517350" y="1214175"/>
            <a:ext cx="50685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they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you + were (ing)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we   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g30b88c536e5_0_0"/>
          <p:cNvSpPr>
            <a:spLocks noGrp="1"/>
          </p:cNvSpPr>
          <p:nvPr>
            <p:ph type="title"/>
          </p:nvPr>
        </p:nvSpPr>
        <p:spPr>
          <a:xfrm>
            <a:off x="430450" y="2997350"/>
            <a:ext cx="49008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Negative Statement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he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she + wasn’t + verb (ing)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30b88c536e5_0_0"/>
          <p:cNvSpPr>
            <a:spLocks noGrp="1"/>
          </p:cNvSpPr>
          <p:nvPr>
            <p:ph type="title"/>
          </p:nvPr>
        </p:nvSpPr>
        <p:spPr>
          <a:xfrm>
            <a:off x="4517350" y="30792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they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you + wasn’t + verb(ing)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30b88c536e5_0_0"/>
          <p:cNvSpPr>
            <a:spLocks noGrp="1"/>
          </p:cNvSpPr>
          <p:nvPr>
            <p:ph type="title"/>
          </p:nvPr>
        </p:nvSpPr>
        <p:spPr>
          <a:xfrm>
            <a:off x="539750" y="4707150"/>
            <a:ext cx="38484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Interrogative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he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Was + she + base 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It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30b88c536e5_0_0"/>
          <p:cNvSpPr>
            <a:spLocks noGrp="1"/>
          </p:cNvSpPr>
          <p:nvPr>
            <p:ph type="title"/>
          </p:nvPr>
        </p:nvSpPr>
        <p:spPr>
          <a:xfrm>
            <a:off x="4300925" y="47481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        </a:t>
            </a:r>
            <a:r>
              <a:rPr lang="en-US" sz="1900">
                <a:solidFill>
                  <a:schemeClr val="accent4"/>
                </a:solidFill>
              </a:rPr>
              <a:t>   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they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Were + you + base?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 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Twinkl Template">
      <a:dk1>
        <a:srgbClr val="1C1C1C"/>
      </a:dk1>
      <a:lt1>
        <a:srgbClr val="FFFFFF"/>
      </a:lt1>
      <a:dk2>
        <a:srgbClr val="4A4A4A"/>
      </a:dk2>
      <a:lt2>
        <a:srgbClr val="F4F2F2"/>
      </a:lt2>
      <a:accent1>
        <a:srgbClr val="E34192"/>
      </a:accent1>
      <a:accent2>
        <a:srgbClr val="EB8634"/>
      </a:accent2>
      <a:accent3>
        <a:srgbClr val="E6C734"/>
      </a:accent3>
      <a:accent4>
        <a:srgbClr val="79AD42"/>
      </a:accent4>
      <a:accent5>
        <a:srgbClr val="23A7F9"/>
      </a:accent5>
      <a:accent6>
        <a:srgbClr val="954EBE"/>
      </a:accent6>
      <a:hlink>
        <a:srgbClr val="23A7F9"/>
      </a:hlink>
      <a:folHlink>
        <a:srgbClr val="75707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1109</Words>
  <Application>Microsoft Office PowerPoint</Application>
  <PresentationFormat>On-screen Show (4:3)</PresentationFormat>
  <Paragraphs>169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Positive Statement  he  she + irregular/regular verbs (ed)  It  I   </vt:lpstr>
      <vt:lpstr>1. Mary visited the British Museum when she was in London. 2. Peter won first prize in the art competition.</vt:lpstr>
      <vt:lpstr>2. John lived in Ireland for 15 years. (He doesn't live there anymore.).</vt:lpstr>
      <vt:lpstr>3. Sue woke up, washed her face and had breakfast.  </vt:lpstr>
      <vt:lpstr>4. When Paul was younger, he often went fishing with his father.  </vt:lpstr>
      <vt:lpstr>Positive Statement  he  she + was+ verb (ing)  It  I   </vt:lpstr>
      <vt:lpstr>1. This time last Friday, I was flying to London.  </vt:lpstr>
      <vt:lpstr>2. While Helen was cooking, Alex was studying.  </vt:lpstr>
      <vt:lpstr>3. She was having dinner when the lights went out.  </vt:lpstr>
      <vt:lpstr>4. He was writing a book in those days.  </vt:lpstr>
      <vt:lpstr>4. My brother was always getting into trouble in the past.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Twinkl-A1</dc:creator>
  <cp:lastModifiedBy>Teachers</cp:lastModifiedBy>
  <cp:revision>1</cp:revision>
  <dcterms:created xsi:type="dcterms:W3CDTF">2021-01-06T01:50:54Z</dcterms:created>
  <dcterms:modified xsi:type="dcterms:W3CDTF">2025-10-18T07:38:43Z</dcterms:modified>
</cp:coreProperties>
</file>