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9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961F00-4F35-405A-BE9B-E618F0A63AAB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145693-1058-4E4A-9E4D-92448AFCE0D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6600" dirty="0"/>
              <a:t>صور الخبر</a:t>
            </a:r>
            <a:endParaRPr lang="en-US" sz="6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4400" dirty="0"/>
              <a:t>اللغة العربية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510" y="3937819"/>
            <a:ext cx="6019800" cy="2251844"/>
          </a:xfrm>
        </p:spPr>
        <p:txBody>
          <a:bodyPr>
            <a:normAutofit fontScale="92500"/>
          </a:bodyPr>
          <a:lstStyle/>
          <a:p>
            <a:endParaRPr lang="ar-JO" dirty="0"/>
          </a:p>
          <a:p>
            <a:endParaRPr lang="ar-JO" dirty="0"/>
          </a:p>
          <a:p>
            <a:pPr algn="r"/>
            <a:r>
              <a:rPr lang="ar-JO" sz="4000" dirty="0"/>
              <a:t>مدرسة راهبات الوردية _مرج الحمام</a:t>
            </a:r>
          </a:p>
          <a:p>
            <a:r>
              <a:rPr lang="ar-JO" dirty="0"/>
              <a:t>2025/2026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3600" dirty="0"/>
              <a:t>الصف الثامن (أ)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6019800" cy="3684588"/>
          </a:xfrm>
        </p:spPr>
        <p:txBody>
          <a:bodyPr>
            <a:normAutofit/>
          </a:bodyPr>
          <a:lstStyle/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endParaRPr lang="en-US" dirty="0"/>
          </a:p>
        </p:txBody>
      </p:sp>
      <p:pic>
        <p:nvPicPr>
          <p:cNvPr id="8" name="Picture 7" descr="A cartoon of a couple of animals in a garden&#10;&#10;AI-generated content may be incorrect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288890" cy="1690688"/>
          </a:xfrm>
          <a:prstGeom prst="rect">
            <a:avLst/>
          </a:prstGeom>
        </p:spPr>
      </p:pic>
      <p:pic>
        <p:nvPicPr>
          <p:cNvPr id="10" name="Picture 9" descr="A yellow pencil with black stripes&#10;&#10;AI-generated content may be incorrect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2113" y="4616245"/>
            <a:ext cx="2239887" cy="224175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edge/>
      </p:transition>
    </mc:Choice>
    <mc:Fallback xmlns=""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  <p:bldP spid="5" grpId="0" build="p"/>
      <p:bldP spid="5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0;p18"/>
          <p:cNvSpPr txBox="1"/>
          <p:nvPr/>
        </p:nvSpPr>
        <p:spPr>
          <a:xfrm>
            <a:off x="1791454" y="270049"/>
            <a:ext cx="9830783" cy="7078717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 panose="020B0309030403020204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9pPr>
          </a:lstStyle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JO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المنزل عديدةٌ مداخلهُ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المنزل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مبتدأ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اول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مداخله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مبتدأ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ثان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وهو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مضاف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والهاء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ضمير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متصل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مبني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محل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جر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بالإضافة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عديدة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المبتدأ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الثاني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مداخله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عديدة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المبتدأ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الأول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الجملة</a:t>
            </a:r>
            <a:r>
              <a:rPr lang="en-US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6000" dirty="0" err="1">
                <a:solidFill>
                  <a:schemeClr val="tx2">
                    <a:lumMod val="90000"/>
                    <a:lumOff val="1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الاسمية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endParaRPr lang="ar-SA" altLang="en-US" sz="6000" dirty="0" err="1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endParaRPr lang="ar-JO" sz="6000" dirty="0" err="1">
              <a:solidFill>
                <a:schemeClr val="tx2">
                  <a:lumMod val="90000"/>
                  <a:lumOff val="1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edge/>
      </p:transition>
    </mc:Choice>
    <mc:Fallback xmlns=""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0;p18"/>
          <p:cNvSpPr txBox="1"/>
          <p:nvPr/>
        </p:nvSpPr>
        <p:spPr>
          <a:xfrm>
            <a:off x="1835700" y="1"/>
            <a:ext cx="8520600" cy="7433186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 fontScale="7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 panose="020B0309030403020204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.</a:t>
            </a:r>
            <a:endParaRPr lang="en-GB" sz="1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3110" dirty="0" err="1">
                <a:solidFill>
                  <a:srgbClr val="FFFF00"/>
                </a:solidFill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الإعراب</a:t>
            </a:r>
            <a:r>
              <a:rPr lang="en-GB" sz="1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endParaRPr lang="en-US" altLang="en-US" sz="489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المنزلُ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مبتدأ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أول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مرفوع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وعلامة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رفعه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مداخله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مبتدأ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ثانٍ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مرفوع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وعلامة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رفعه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وهو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مضاف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والهاء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ضمير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متصل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مبني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محل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جر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بالإضافة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عديدةٌ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المبتدأ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الثاني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مرفوع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وعلامة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رفعه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الضمة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والجملة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الاسمية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مداخله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عديدةٌ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محل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المبتدأ</a:t>
            </a:r>
            <a:r>
              <a:rPr lang="ar-JO" altLang="ar-SA" sz="489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الأول</a:t>
            </a:r>
            <a:endParaRPr lang="ar-SA" altLang="en-US" sz="489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spcBef>
                <a:spcPts val="1200"/>
              </a:spcBef>
              <a:spcAft>
                <a:spcPts val="0"/>
              </a:spcAft>
              <a:buNone/>
            </a:pPr>
            <a:r>
              <a:rPr lang="en-GB"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7;p19"/>
          <p:cNvSpPr/>
          <p:nvPr/>
        </p:nvSpPr>
        <p:spPr>
          <a:xfrm>
            <a:off x="2326503" y="1342103"/>
            <a:ext cx="7538994" cy="1386331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ar-SA" altLang="en-US" sz="2200" dirty="0">
                <a:solidFill>
                  <a:srgbClr val="CC0000"/>
                </a:solidFill>
              </a:rPr>
              <a:t>الحديقة</a:t>
            </a:r>
            <a:r>
              <a:rPr lang="en-US" altLang="en-US" sz="2200" dirty="0">
                <a:solidFill>
                  <a:srgbClr val="CC0000"/>
                </a:solidFill>
              </a:rPr>
              <a:t>: </a:t>
            </a:r>
            <a:r>
              <a:rPr lang="ar-SA" altLang="en-US" sz="2200" dirty="0">
                <a:solidFill>
                  <a:srgbClr val="CC0000"/>
                </a:solidFill>
              </a:rPr>
              <a:t>مبتدأ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أول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مرفوع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وعلامة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رفعه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الضمة</a:t>
            </a:r>
            <a:r>
              <a:rPr lang="en-US" altLang="en-US" sz="2200" dirty="0">
                <a:solidFill>
                  <a:srgbClr val="CC0000"/>
                </a:solidFill>
              </a:rPr>
              <a:t> </a:t>
            </a:r>
            <a:r>
              <a:rPr lang="ar-SA" altLang="en-US" sz="2200" dirty="0">
                <a:solidFill>
                  <a:srgbClr val="CC0000"/>
                </a:solidFill>
              </a:rPr>
              <a:t>الظاهرة</a:t>
            </a:r>
            <a:endParaRPr sz="2200" dirty="0">
              <a:solidFill>
                <a:srgbClr val="CC0000"/>
              </a:solidFill>
            </a:endParaRPr>
          </a:p>
        </p:txBody>
      </p:sp>
      <p:sp>
        <p:nvSpPr>
          <p:cNvPr id="3" name="Google Shape;108;p19"/>
          <p:cNvSpPr/>
          <p:nvPr/>
        </p:nvSpPr>
        <p:spPr>
          <a:xfrm>
            <a:off x="2478903" y="3023420"/>
            <a:ext cx="7538994" cy="1386332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ar-SA" altLang="en-US" sz="1800" dirty="0">
                <a:solidFill>
                  <a:srgbClr val="1155CC"/>
                </a:solidFill>
              </a:rPr>
              <a:t>أ</a:t>
            </a:r>
            <a:r>
              <a:rPr lang="ar-SA" altLang="en-US" sz="2400" dirty="0">
                <a:solidFill>
                  <a:srgbClr val="1155CC"/>
                </a:solidFill>
              </a:rPr>
              <a:t>زهارها</a:t>
            </a:r>
            <a:r>
              <a:rPr lang="en-US" altLang="en-US" sz="2400" dirty="0">
                <a:solidFill>
                  <a:srgbClr val="1155CC"/>
                </a:solidFill>
              </a:rPr>
              <a:t>: </a:t>
            </a:r>
            <a:r>
              <a:rPr lang="ar-SA" altLang="en-US" sz="2400" dirty="0">
                <a:solidFill>
                  <a:srgbClr val="1155CC"/>
                </a:solidFill>
              </a:rPr>
              <a:t>مبتدأ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ثان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مرفوع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وعلامة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رفعه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الضمة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الظاهرة،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وهو</a:t>
            </a:r>
            <a:r>
              <a:rPr lang="en-US" altLang="en-US" sz="2400" dirty="0">
                <a:solidFill>
                  <a:srgbClr val="1155CC"/>
                </a:solidFill>
              </a:rPr>
              <a:t> </a:t>
            </a:r>
            <a:r>
              <a:rPr lang="ar-SA" altLang="en-US" sz="2400" dirty="0">
                <a:solidFill>
                  <a:srgbClr val="1155CC"/>
                </a:solidFill>
              </a:rPr>
              <a:t>مضا</a:t>
            </a:r>
            <a:r>
              <a:rPr lang="ar-JO" altLang="ar-SA" sz="2400" dirty="0">
                <a:solidFill>
                  <a:srgbClr val="1155CC"/>
                </a:solidFill>
              </a:rPr>
              <a:t>ف</a:t>
            </a:r>
          </a:p>
        </p:txBody>
      </p:sp>
      <p:sp>
        <p:nvSpPr>
          <p:cNvPr id="4" name="Google Shape;109;p19"/>
          <p:cNvSpPr/>
          <p:nvPr/>
        </p:nvSpPr>
        <p:spPr>
          <a:xfrm>
            <a:off x="2368029" y="4454014"/>
            <a:ext cx="7455942" cy="1061883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500" b="1" dirty="0" err="1">
                <a:solidFill>
                  <a:srgbClr val="38761D"/>
                </a:solidFill>
              </a:rPr>
              <a:t>جميلة</a:t>
            </a:r>
            <a:r>
              <a:rPr lang="ar-JO" altLang="en-GB" sz="2500" b="1" dirty="0" err="1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خبر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المبتدأ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الثاني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مرفوع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وعلامة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رفعه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تنوين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ar-SA" altLang="en-US" sz="2500" b="1" dirty="0">
                <a:solidFill>
                  <a:srgbClr val="38761D"/>
                </a:solidFill>
              </a:rPr>
              <a:t>الضم</a:t>
            </a:r>
            <a:r>
              <a:rPr lang="en-US" altLang="en-US" sz="2500" b="1" dirty="0">
                <a:solidFill>
                  <a:srgbClr val="38761D"/>
                </a:solidFill>
              </a:rPr>
              <a:t> </a:t>
            </a:r>
            <a:r>
              <a:rPr lang="en-GB" sz="2500" b="1" dirty="0">
                <a:solidFill>
                  <a:srgbClr val="38761D"/>
                </a:solidFill>
              </a:rPr>
              <a:t>.</a:t>
            </a:r>
            <a:endParaRPr sz="2000" dirty="0">
              <a:solidFill>
                <a:srgbClr val="38761D"/>
              </a:solidFill>
            </a:endParaRPr>
          </a:p>
        </p:txBody>
      </p:sp>
      <p:sp>
        <p:nvSpPr>
          <p:cNvPr id="5" name="Google Shape;110;p19"/>
          <p:cNvSpPr/>
          <p:nvPr/>
        </p:nvSpPr>
        <p:spPr>
          <a:xfrm>
            <a:off x="2394000" y="5515897"/>
            <a:ext cx="7404000" cy="106188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ar-SA" altLang="en-US" sz="2500" b="1">
                <a:solidFill>
                  <a:srgbClr val="E06666"/>
                </a:solidFill>
              </a:rPr>
              <a:t>والجملة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ar-SA" altLang="en-US" sz="2500" b="1">
                <a:solidFill>
                  <a:srgbClr val="E06666"/>
                </a:solidFill>
              </a:rPr>
              <a:t>الاسمية</a:t>
            </a:r>
            <a:r>
              <a:rPr lang="en-US" altLang="en-US" sz="2500" b="1">
                <a:solidFill>
                  <a:srgbClr val="E06666"/>
                </a:solidFill>
              </a:rPr>
              <a:t>: (</a:t>
            </a:r>
            <a:r>
              <a:rPr lang="ar-SA" altLang="en-US" sz="2500" b="1">
                <a:solidFill>
                  <a:srgbClr val="E06666"/>
                </a:solidFill>
              </a:rPr>
              <a:t>أزهارها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ar-SA" altLang="en-US" sz="2500" b="1">
                <a:solidFill>
                  <a:srgbClr val="E06666"/>
                </a:solidFill>
              </a:rPr>
              <a:t>جميلة</a:t>
            </a:r>
            <a:r>
              <a:rPr lang="en-US" altLang="en-US" sz="2500" b="1">
                <a:solidFill>
                  <a:srgbClr val="E06666"/>
                </a:solidFill>
              </a:rPr>
              <a:t>) </a:t>
            </a:r>
            <a:r>
              <a:rPr lang="ar-SA" altLang="en-US" sz="2500" b="1">
                <a:solidFill>
                  <a:srgbClr val="E06666"/>
                </a:solidFill>
              </a:rPr>
              <a:t>في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ar-SA" altLang="en-US" sz="2500" b="1">
                <a:solidFill>
                  <a:srgbClr val="E06666"/>
                </a:solidFill>
              </a:rPr>
              <a:t>محل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ar-SA" altLang="en-US" sz="2500" b="1">
                <a:solidFill>
                  <a:srgbClr val="E06666"/>
                </a:solidFill>
              </a:rPr>
              <a:t>رفع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ar-SA" altLang="en-US" sz="2500" b="1">
                <a:solidFill>
                  <a:srgbClr val="E06666"/>
                </a:solidFill>
              </a:rPr>
              <a:t>خبرالمبتدأ</a:t>
            </a:r>
            <a:r>
              <a:rPr lang="en-US" altLang="en-US" sz="2500" b="1">
                <a:solidFill>
                  <a:srgbClr val="E06666"/>
                </a:solidFill>
              </a:rPr>
              <a:t> </a:t>
            </a:r>
            <a:r>
              <a:rPr lang="en-GB" sz="2500" b="1">
                <a:solidFill>
                  <a:srgbClr val="E06666"/>
                </a:solidFill>
              </a:rPr>
              <a:t>الأول.</a:t>
            </a:r>
            <a:endParaRPr sz="2000">
              <a:solidFill>
                <a:srgbClr val="E06666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20"/>
          <p:cNvSpPr txBox="1"/>
          <p:nvPr/>
        </p:nvSpPr>
        <p:spPr>
          <a:xfrm>
            <a:off x="2746500" y="280220"/>
            <a:ext cx="7680610" cy="127545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ct val="48000"/>
              <a:buFont typeface="Arial" panose="020B0604020202020204"/>
              <a:buNone/>
            </a:pPr>
            <a:r>
              <a:rPr lang="ar-JO" sz="3600" b="1" dirty="0" err="1">
                <a:solidFill>
                  <a:srgbClr val="FFD966"/>
                </a:solidFill>
                <a:highlight>
                  <a:srgbClr val="000080"/>
                </a:highlight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النوع الرابع : الخبر شبه جملة (الجار والمجرور)</a:t>
            </a:r>
            <a:endParaRPr lang="ar-JO" sz="3600" b="1" dirty="0">
              <a:solidFill>
                <a:srgbClr val="FFD966"/>
              </a:solidFill>
              <a:highlight>
                <a:srgbClr val="000080"/>
              </a:highlight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Google Shape;117;p20"/>
          <p:cNvSpPr/>
          <p:nvPr/>
        </p:nvSpPr>
        <p:spPr>
          <a:xfrm>
            <a:off x="4208699" y="1375229"/>
            <a:ext cx="4596087" cy="1275451"/>
          </a:xfrm>
          <a:prstGeom prst="snip1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4400" dirty="0" err="1">
                <a:solidFill>
                  <a:srgbClr val="FF0000"/>
                </a:solidFill>
              </a:rPr>
              <a:t>مثل</a:t>
            </a:r>
            <a:r>
              <a:rPr lang="ar-JO" altLang="en-GB" sz="4400" dirty="0" err="1">
                <a:solidFill>
                  <a:srgbClr val="FF0000"/>
                </a:solidFill>
              </a:rPr>
              <a:t>: اللّقاء في الحديقة</a:t>
            </a:r>
            <a:r>
              <a:rPr lang="en-GB" sz="4400" dirty="0">
                <a:solidFill>
                  <a:srgbClr val="FF0000"/>
                </a:solidFill>
              </a:rPr>
              <a:t>.</a:t>
            </a:r>
            <a:endParaRPr sz="4400" dirty="0">
              <a:solidFill>
                <a:srgbClr val="FF0000"/>
              </a:solidFill>
            </a:endParaRPr>
          </a:p>
        </p:txBody>
      </p:sp>
      <p:sp>
        <p:nvSpPr>
          <p:cNvPr id="4" name="Google Shape;120;p20"/>
          <p:cNvSpPr/>
          <p:nvPr/>
        </p:nvSpPr>
        <p:spPr>
          <a:xfrm>
            <a:off x="4652535" y="4321277"/>
            <a:ext cx="7337903" cy="1946788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3200" b="1" dirty="0" err="1">
                <a:solidFill>
                  <a:srgbClr val="A64D79"/>
                </a:solidFill>
              </a:rPr>
              <a:t>شبه</a:t>
            </a:r>
            <a:r>
              <a:rPr lang="ar-JO" altLang="en-GB" sz="3200" b="1" dirty="0" err="1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الجملة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من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الجار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والمجرور</a:t>
            </a:r>
            <a:r>
              <a:rPr lang="en-US" altLang="en-US" sz="3200" b="1" dirty="0">
                <a:solidFill>
                  <a:srgbClr val="A64D79"/>
                </a:solidFill>
              </a:rPr>
              <a:t> (</a:t>
            </a:r>
            <a:r>
              <a:rPr lang="ar-SA" altLang="en-US" sz="3200" b="1" dirty="0">
                <a:solidFill>
                  <a:srgbClr val="A64D79"/>
                </a:solidFill>
              </a:rPr>
              <a:t>في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الحديقة</a:t>
            </a:r>
            <a:r>
              <a:rPr lang="en-US" altLang="en-US" sz="3200" b="1" dirty="0">
                <a:solidFill>
                  <a:srgbClr val="A64D79"/>
                </a:solidFill>
              </a:rPr>
              <a:t>) </a:t>
            </a:r>
            <a:r>
              <a:rPr lang="ar-SA" altLang="en-US" sz="3200" b="1" dirty="0">
                <a:solidFill>
                  <a:srgbClr val="A64D79"/>
                </a:solidFill>
              </a:rPr>
              <a:t>في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محل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SA" altLang="en-US" sz="3200" b="1" dirty="0">
                <a:solidFill>
                  <a:srgbClr val="A64D79"/>
                </a:solidFill>
              </a:rPr>
              <a:t>رفع</a:t>
            </a:r>
            <a:r>
              <a:rPr lang="en-US" altLang="en-US" sz="3200" b="1" dirty="0">
                <a:solidFill>
                  <a:srgbClr val="A64D79"/>
                </a:solidFill>
              </a:rPr>
              <a:t> </a:t>
            </a:r>
            <a:r>
              <a:rPr lang="ar-JO" altLang="en-US" sz="3200" b="1" dirty="0">
                <a:solidFill>
                  <a:srgbClr val="A64D79"/>
                </a:solidFill>
              </a:rPr>
              <a:t> الخبر.</a:t>
            </a:r>
          </a:p>
        </p:txBody>
      </p:sp>
      <p:sp>
        <p:nvSpPr>
          <p:cNvPr id="5" name="Google Shape;119;p20"/>
          <p:cNvSpPr/>
          <p:nvPr/>
        </p:nvSpPr>
        <p:spPr>
          <a:xfrm>
            <a:off x="516194" y="1828800"/>
            <a:ext cx="4003606" cy="4748980"/>
          </a:xfrm>
          <a:prstGeom prst="flowChartDelay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dirty="0">
                <a:solidFill>
                  <a:srgbClr val="FF0000"/>
                </a:solidFill>
              </a:rPr>
              <a:t>  </a:t>
            </a:r>
            <a:endParaRPr lang="en-US" altLang="en-US" sz="2800" dirty="0" err="1">
              <a:solidFill>
                <a:srgbClr val="FF0000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اللقاء</a:t>
            </a:r>
            <a:r>
              <a:rPr lang="en-US" altLang="en-US" sz="2800" dirty="0" err="1">
                <a:solidFill>
                  <a:srgbClr val="FF0000"/>
                </a:solidFill>
              </a:rPr>
              <a:t>: </a:t>
            </a:r>
            <a:r>
              <a:rPr lang="ar-SA" altLang="en-US" sz="2800" dirty="0" err="1">
                <a:solidFill>
                  <a:srgbClr val="FF0000"/>
                </a:solidFill>
              </a:rPr>
              <a:t>مبتدأ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مرفوع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وعلامة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رفعه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الضمة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الظاهرة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في</a:t>
            </a:r>
            <a:r>
              <a:rPr lang="en-US" altLang="en-US" sz="2800" dirty="0" err="1">
                <a:solidFill>
                  <a:srgbClr val="FF0000"/>
                </a:solidFill>
              </a:rPr>
              <a:t>: </a:t>
            </a:r>
            <a:r>
              <a:rPr lang="ar-SA" altLang="en-US" sz="2800" dirty="0" err="1">
                <a:solidFill>
                  <a:srgbClr val="FF0000"/>
                </a:solidFill>
              </a:rPr>
              <a:t>حرف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جر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مبني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على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السكون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الحديقة</a:t>
            </a:r>
            <a:r>
              <a:rPr lang="en-US" altLang="en-US" sz="2800" dirty="0" err="1">
                <a:solidFill>
                  <a:srgbClr val="FF0000"/>
                </a:solidFill>
              </a:rPr>
              <a:t>: </a:t>
            </a:r>
            <a:r>
              <a:rPr lang="ar-SA" altLang="en-US" sz="2800" dirty="0" err="1">
                <a:solidFill>
                  <a:srgbClr val="FF0000"/>
                </a:solidFill>
              </a:rPr>
              <a:t>اسم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مجرور</a:t>
            </a:r>
            <a:r>
              <a:rPr lang="en-US" altLang="en-US" sz="2800" dirty="0" err="1">
                <a:solidFill>
                  <a:srgbClr val="FF0000"/>
                </a:solidFill>
              </a:rPr>
              <a:t> </a:t>
            </a:r>
            <a:r>
              <a:rPr lang="ar-SA" altLang="en-US" sz="2800" dirty="0" err="1">
                <a:solidFill>
                  <a:srgbClr val="FF0000"/>
                </a:solidFill>
              </a:rPr>
              <a:t>وعلامة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altLang="en-GB" sz="2800" dirty="0" err="1">
                <a:solidFill>
                  <a:srgbClr val="FF0000"/>
                </a:solidFill>
              </a:rPr>
              <a:t> جرّه</a:t>
            </a:r>
            <a:r>
              <a:rPr lang="en-GB" sz="2800" dirty="0" err="1">
                <a:solidFill>
                  <a:srgbClr val="FF0000"/>
                </a:solidFill>
              </a:rPr>
              <a:t>الكسرة</a:t>
            </a:r>
            <a:r>
              <a:rPr lang="en-GB" sz="1800" dirty="0">
                <a:solidFill>
                  <a:srgbClr val="FF0000"/>
                </a:solidFill>
              </a:rPr>
              <a:t>.</a:t>
            </a:r>
            <a:endParaRPr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comb/>
      </p:transition>
    </mc:Choice>
    <mc:Fallback xmlns="">
      <p:transition spd="slow">
        <p:comb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25;p21"/>
          <p:cNvSpPr txBox="1"/>
          <p:nvPr/>
        </p:nvSpPr>
        <p:spPr>
          <a:xfrm>
            <a:off x="3291000" y="250724"/>
            <a:ext cx="5610000" cy="93637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ct val="44000"/>
              <a:buFont typeface="Arial" panose="020B0604020202020204"/>
              <a:buNone/>
            </a:pPr>
            <a:r>
              <a:rPr lang="en-GB" sz="313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ea typeface="ADLaM Display" panose="02010000000000000000" pitchFamily="2" charset="0"/>
                <a:cs typeface="Times New Roman" panose="02020603050405020304" pitchFamily="18" charset="0"/>
              </a:rPr>
              <a:t>ا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لنوع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الخامس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الخبر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شبه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جملة</a:t>
            </a:r>
            <a:r>
              <a:rPr lang="en-US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13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ظرفية</a:t>
            </a:r>
          </a:p>
        </p:txBody>
      </p:sp>
      <p:sp>
        <p:nvSpPr>
          <p:cNvPr id="3" name="Google Shape;127;p21"/>
          <p:cNvSpPr/>
          <p:nvPr/>
        </p:nvSpPr>
        <p:spPr>
          <a:xfrm>
            <a:off x="6474542" y="1533832"/>
            <a:ext cx="4999701" cy="1118609"/>
          </a:xfrm>
          <a:prstGeom prst="flowChartPunchedCard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3400" b="1" dirty="0" err="1">
                <a:solidFill>
                  <a:srgbClr val="1155CC"/>
                </a:solidFill>
              </a:rPr>
              <a:t>مثل</a:t>
            </a:r>
            <a:r>
              <a:rPr lang="ar-JO" altLang="en-GB" sz="3400" b="1" dirty="0" err="1">
                <a:solidFill>
                  <a:srgbClr val="1155CC"/>
                </a:solidFill>
              </a:rPr>
              <a:t> :</a:t>
            </a:r>
            <a:r>
              <a:rPr lang="ar-SA" altLang="en-US" sz="3400" b="1" dirty="0">
                <a:solidFill>
                  <a:srgbClr val="1155CC"/>
                </a:solidFill>
              </a:rPr>
              <a:t>الجنةُ</a:t>
            </a:r>
            <a:r>
              <a:rPr lang="en-US" altLang="en-US" sz="3400" b="1" dirty="0">
                <a:solidFill>
                  <a:srgbClr val="1155CC"/>
                </a:solidFill>
              </a:rPr>
              <a:t> </a:t>
            </a:r>
            <a:r>
              <a:rPr lang="ar-SA" altLang="en-US" sz="3400" b="1" dirty="0">
                <a:solidFill>
                  <a:srgbClr val="1155CC"/>
                </a:solidFill>
              </a:rPr>
              <a:t>تحتَ</a:t>
            </a:r>
            <a:r>
              <a:rPr lang="en-US" altLang="en-US" sz="3400" b="1" dirty="0">
                <a:solidFill>
                  <a:srgbClr val="1155CC"/>
                </a:solidFill>
              </a:rPr>
              <a:t> </a:t>
            </a:r>
            <a:r>
              <a:rPr lang="ar-SA" altLang="en-US" sz="3400" b="1" dirty="0">
                <a:solidFill>
                  <a:srgbClr val="1155CC"/>
                </a:solidFill>
              </a:rPr>
              <a:t>أقدامِ</a:t>
            </a:r>
            <a:r>
              <a:rPr lang="en-US" altLang="en-US" sz="3400" b="1" dirty="0">
                <a:solidFill>
                  <a:srgbClr val="1155CC"/>
                </a:solidFill>
              </a:rPr>
              <a:t> </a:t>
            </a:r>
            <a:r>
              <a:rPr lang="ar-SA" altLang="en-US" sz="3400" b="1" dirty="0">
                <a:solidFill>
                  <a:srgbClr val="1155CC"/>
                </a:solidFill>
              </a:rPr>
              <a:t>الأمهاتِ</a:t>
            </a:r>
            <a:r>
              <a:rPr lang="en-GB" sz="3400" b="1" dirty="0">
                <a:solidFill>
                  <a:srgbClr val="1155CC"/>
                </a:solidFill>
              </a:rPr>
              <a:t>.</a:t>
            </a:r>
            <a:endParaRPr sz="3000" dirty="0">
              <a:solidFill>
                <a:srgbClr val="1155CC"/>
              </a:solidFill>
            </a:endParaRPr>
          </a:p>
        </p:txBody>
      </p:sp>
      <p:sp>
        <p:nvSpPr>
          <p:cNvPr id="4" name="Google Shape;129;p21"/>
          <p:cNvSpPr/>
          <p:nvPr/>
        </p:nvSpPr>
        <p:spPr>
          <a:xfrm>
            <a:off x="6395887" y="2857093"/>
            <a:ext cx="5191429" cy="1118609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تحتَ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ظرف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مكان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منصوب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وعلامة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نصبه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الفتحة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وهو</a:t>
            </a:r>
            <a:r>
              <a:rPr lang="en-US" altLang="en-US" sz="3200" dirty="0">
                <a:solidFill>
                  <a:srgbClr val="FF0000"/>
                </a:solidFill>
              </a:rPr>
              <a:t> </a:t>
            </a:r>
            <a:r>
              <a:rPr lang="ar-SA" altLang="en-US" sz="3200" dirty="0">
                <a:solidFill>
                  <a:srgbClr val="FF0000"/>
                </a:solidFill>
              </a:rPr>
              <a:t>مضاف</a:t>
            </a:r>
            <a:endParaRPr sz="3200" dirty="0">
              <a:solidFill>
                <a:srgbClr val="FF0000"/>
              </a:solidFill>
            </a:endParaRPr>
          </a:p>
        </p:txBody>
      </p:sp>
      <p:sp>
        <p:nvSpPr>
          <p:cNvPr id="5" name="Google Shape;130;p21"/>
          <p:cNvSpPr/>
          <p:nvPr/>
        </p:nvSpPr>
        <p:spPr>
          <a:xfrm>
            <a:off x="5633884" y="4056388"/>
            <a:ext cx="5840360" cy="93637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2800" dirty="0" err="1">
                <a:solidFill>
                  <a:srgbClr val="E06666"/>
                </a:solidFill>
              </a:rPr>
              <a:t>: </a:t>
            </a:r>
            <a:r>
              <a:rPr lang="ar-SA" altLang="en-US" sz="2800" dirty="0" err="1">
                <a:solidFill>
                  <a:srgbClr val="E06666"/>
                </a:solidFill>
              </a:rPr>
              <a:t>أقدامِ</a:t>
            </a:r>
            <a:r>
              <a:rPr lang="en-US" altLang="en-US" sz="2800" dirty="0" err="1">
                <a:solidFill>
                  <a:srgbClr val="E06666"/>
                </a:solidFill>
              </a:rPr>
              <a:t>:</a:t>
            </a:r>
            <a:r>
              <a:rPr lang="ar-SA" altLang="en-US" sz="2800" dirty="0" err="1">
                <a:solidFill>
                  <a:srgbClr val="E06666"/>
                </a:solidFill>
              </a:rPr>
              <a:t>مضاف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إليه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مجرور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وعلامة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جره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الكسرة،</a:t>
            </a:r>
            <a:r>
              <a:rPr lang="en-US" altLang="en-US" sz="2800" dirty="0" err="1">
                <a:solidFill>
                  <a:srgbClr val="E06666"/>
                </a:solidFill>
              </a:rPr>
              <a:t> </a:t>
            </a:r>
            <a:r>
              <a:rPr lang="ar-SA" altLang="en-US" sz="2800" dirty="0" err="1">
                <a:solidFill>
                  <a:srgbClr val="E06666"/>
                </a:solidFill>
              </a:rPr>
              <a:t>وهو</a:t>
            </a:r>
            <a:r>
              <a:rPr lang="en-GB" sz="2800" dirty="0" err="1">
                <a:solidFill>
                  <a:srgbClr val="E06666"/>
                </a:solidFill>
              </a:rPr>
              <a:t>مضاف</a:t>
            </a:r>
            <a:r>
              <a:rPr lang="en-GB" sz="2800" dirty="0">
                <a:solidFill>
                  <a:srgbClr val="E06666"/>
                </a:solidFill>
              </a:rPr>
              <a:t> </a:t>
            </a:r>
            <a:endParaRPr sz="2800" dirty="0">
              <a:solidFill>
                <a:srgbClr val="E06666"/>
              </a:solidFill>
            </a:endParaRPr>
          </a:p>
        </p:txBody>
      </p:sp>
      <p:sp>
        <p:nvSpPr>
          <p:cNvPr id="6" name="Google Shape;131;p21"/>
          <p:cNvSpPr/>
          <p:nvPr/>
        </p:nvSpPr>
        <p:spPr>
          <a:xfrm>
            <a:off x="5633884" y="5073444"/>
            <a:ext cx="5840360" cy="1415845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700" dirty="0" err="1">
                <a:solidFill>
                  <a:srgbClr val="6AA84F"/>
                </a:solidFill>
              </a:rPr>
              <a:t>الأمهاتِ</a:t>
            </a:r>
            <a:r>
              <a:rPr lang="ar-JO" altLang="en-GB" sz="2700" dirty="0" err="1">
                <a:solidFill>
                  <a:srgbClr val="6AA84F"/>
                </a:solidFill>
              </a:rPr>
              <a:t>:</a:t>
            </a:r>
            <a:r>
              <a:rPr lang="ar-SA" altLang="en-US" sz="2700" dirty="0">
                <a:solidFill>
                  <a:srgbClr val="6AA84F"/>
                </a:solidFill>
              </a:rPr>
              <a:t>مضاف</a:t>
            </a:r>
            <a:r>
              <a:rPr lang="en-US" altLang="en-US" sz="2700" dirty="0">
                <a:solidFill>
                  <a:srgbClr val="6AA84F"/>
                </a:solidFill>
              </a:rPr>
              <a:t> </a:t>
            </a:r>
            <a:r>
              <a:rPr lang="ar-SA" altLang="en-US" sz="2700" dirty="0">
                <a:solidFill>
                  <a:srgbClr val="6AA84F"/>
                </a:solidFill>
              </a:rPr>
              <a:t>إليه</a:t>
            </a:r>
            <a:r>
              <a:rPr lang="en-US" altLang="en-US" sz="2700" dirty="0">
                <a:solidFill>
                  <a:srgbClr val="6AA84F"/>
                </a:solidFill>
              </a:rPr>
              <a:t> </a:t>
            </a:r>
            <a:r>
              <a:rPr lang="ar-SA" altLang="en-US" sz="2700" dirty="0">
                <a:solidFill>
                  <a:srgbClr val="6AA84F"/>
                </a:solidFill>
              </a:rPr>
              <a:t>مجرور</a:t>
            </a:r>
            <a:r>
              <a:rPr lang="en-US" altLang="en-US" sz="2700" dirty="0">
                <a:solidFill>
                  <a:srgbClr val="6AA84F"/>
                </a:solidFill>
              </a:rPr>
              <a:t>  </a:t>
            </a:r>
            <a:r>
              <a:rPr lang="ar-SA" altLang="en-US" sz="2700" dirty="0">
                <a:solidFill>
                  <a:srgbClr val="6AA84F"/>
                </a:solidFill>
              </a:rPr>
              <a:t>وعلامة</a:t>
            </a:r>
            <a:r>
              <a:rPr lang="en-US" altLang="en-US" sz="2700" dirty="0">
                <a:solidFill>
                  <a:srgbClr val="6AA84F"/>
                </a:solidFill>
              </a:rPr>
              <a:t>  </a:t>
            </a:r>
            <a:r>
              <a:rPr lang="ar-SA" altLang="en-US" sz="2700" dirty="0">
                <a:solidFill>
                  <a:srgbClr val="6AA84F"/>
                </a:solidFill>
              </a:rPr>
              <a:t>جره</a:t>
            </a:r>
            <a:r>
              <a:rPr lang="en-US" altLang="en-US" sz="2700" dirty="0">
                <a:solidFill>
                  <a:srgbClr val="6AA84F"/>
                </a:solidFill>
              </a:rPr>
              <a:t> </a:t>
            </a:r>
            <a:r>
              <a:rPr lang="ar-JO" altLang="en-US" sz="2700" dirty="0">
                <a:solidFill>
                  <a:srgbClr val="6AA84F"/>
                </a:solidFill>
              </a:rPr>
              <a:t>ا</a:t>
            </a:r>
            <a:r>
              <a:rPr lang="ar-SA" altLang="en-US" sz="2700" dirty="0">
                <a:solidFill>
                  <a:srgbClr val="6AA84F"/>
                </a:solidFill>
              </a:rPr>
              <a:t>لكسرة</a:t>
            </a:r>
            <a:r>
              <a:rPr lang="en-GB" sz="2700" dirty="0">
                <a:solidFill>
                  <a:srgbClr val="6AA84F"/>
                </a:solidFill>
              </a:rPr>
              <a:t>.</a:t>
            </a:r>
            <a:endParaRPr sz="2700" dirty="0">
              <a:solidFill>
                <a:srgbClr val="6AA84F"/>
              </a:solidFill>
            </a:endParaRPr>
          </a:p>
        </p:txBody>
      </p:sp>
      <p:sp>
        <p:nvSpPr>
          <p:cNvPr id="7" name="Google Shape;128;p21"/>
          <p:cNvSpPr/>
          <p:nvPr/>
        </p:nvSpPr>
        <p:spPr>
          <a:xfrm>
            <a:off x="575187" y="1017639"/>
            <a:ext cx="4999701" cy="2271251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2200" dirty="0">
                <a:solidFill>
                  <a:srgbClr val="E69138"/>
                </a:solidFill>
              </a:rPr>
              <a:t>الجنة</a:t>
            </a:r>
            <a:r>
              <a:rPr lang="en-US" altLang="en-US" sz="2200" dirty="0">
                <a:solidFill>
                  <a:srgbClr val="E69138"/>
                </a:solidFill>
              </a:rPr>
              <a:t>:</a:t>
            </a:r>
            <a:r>
              <a:rPr lang="ar-SA" altLang="en-US" sz="2200" dirty="0">
                <a:solidFill>
                  <a:srgbClr val="E69138"/>
                </a:solidFill>
              </a:rPr>
              <a:t>مبتدأ</a:t>
            </a:r>
            <a:r>
              <a:rPr lang="en-US" altLang="en-US" sz="2200" dirty="0">
                <a:solidFill>
                  <a:srgbClr val="E69138"/>
                </a:solidFill>
              </a:rPr>
              <a:t> </a:t>
            </a:r>
            <a:r>
              <a:rPr lang="ar-SA" altLang="en-US" sz="2200" dirty="0">
                <a:solidFill>
                  <a:srgbClr val="E69138"/>
                </a:solidFill>
              </a:rPr>
              <a:t>مرفوع</a:t>
            </a:r>
            <a:r>
              <a:rPr lang="en-US" altLang="en-US" sz="2200" dirty="0">
                <a:solidFill>
                  <a:srgbClr val="E69138"/>
                </a:solidFill>
              </a:rPr>
              <a:t> </a:t>
            </a:r>
            <a:r>
              <a:rPr lang="ar-SA" altLang="en-US" sz="2200" dirty="0">
                <a:solidFill>
                  <a:srgbClr val="E69138"/>
                </a:solidFill>
              </a:rPr>
              <a:t>وعلامة</a:t>
            </a:r>
            <a:r>
              <a:rPr lang="en-US" altLang="en-US" sz="2200" dirty="0">
                <a:solidFill>
                  <a:srgbClr val="E69138"/>
                </a:solidFill>
              </a:rPr>
              <a:t> </a:t>
            </a:r>
            <a:r>
              <a:rPr lang="ar-SA" altLang="en-US" sz="2200" dirty="0">
                <a:solidFill>
                  <a:srgbClr val="E69138"/>
                </a:solidFill>
              </a:rPr>
              <a:t>رفعه</a:t>
            </a:r>
            <a:r>
              <a:rPr lang="en-US" altLang="en-US" sz="2200" dirty="0">
                <a:solidFill>
                  <a:srgbClr val="E69138"/>
                </a:solidFill>
              </a:rPr>
              <a:t> </a:t>
            </a:r>
            <a:r>
              <a:rPr lang="ar-SA" altLang="en-US" sz="2200" dirty="0">
                <a:solidFill>
                  <a:srgbClr val="E69138"/>
                </a:solidFill>
              </a:rPr>
              <a:t>الضمة</a:t>
            </a:r>
            <a:r>
              <a:rPr lang="en-US" altLang="en-US" sz="2200" dirty="0">
                <a:solidFill>
                  <a:srgbClr val="E69138"/>
                </a:solidFill>
              </a:rPr>
              <a:t> </a:t>
            </a:r>
            <a:endParaRPr sz="2200" dirty="0">
              <a:solidFill>
                <a:srgbClr val="E69138"/>
              </a:solidFill>
            </a:endParaRPr>
          </a:p>
        </p:txBody>
      </p:sp>
      <p:sp>
        <p:nvSpPr>
          <p:cNvPr id="8" name="Google Shape;132;p21"/>
          <p:cNvSpPr/>
          <p:nvPr/>
        </p:nvSpPr>
        <p:spPr>
          <a:xfrm>
            <a:off x="221226" y="3569110"/>
            <a:ext cx="4793226" cy="2433483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وشبه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الجملة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الظرفية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JO" altLang="en-US" sz="2800" dirty="0">
                <a:solidFill>
                  <a:srgbClr val="1155CC"/>
                </a:solidFill>
              </a:rPr>
              <a:t>(</a:t>
            </a:r>
            <a:r>
              <a:rPr lang="ar-SA" altLang="en-US" sz="2800" dirty="0">
                <a:solidFill>
                  <a:srgbClr val="1155CC"/>
                </a:solidFill>
              </a:rPr>
              <a:t>تحت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أقدام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الأمهات</a:t>
            </a:r>
            <a:r>
              <a:rPr lang="ar-JO" altLang="en-US" sz="2800" dirty="0">
                <a:solidFill>
                  <a:srgbClr val="1155CC"/>
                </a:solidFill>
              </a:rPr>
              <a:t>)</a:t>
            </a:r>
            <a:r>
              <a:rPr lang="ar-SA" altLang="en-US" sz="2800" dirty="0">
                <a:solidFill>
                  <a:srgbClr val="1155CC"/>
                </a:solidFill>
              </a:rPr>
              <a:t>في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محل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رفع</a:t>
            </a:r>
            <a:r>
              <a:rPr lang="en-US" altLang="en-US" sz="2800" dirty="0">
                <a:solidFill>
                  <a:srgbClr val="1155CC"/>
                </a:solidFill>
              </a:rPr>
              <a:t>  </a:t>
            </a:r>
            <a:r>
              <a:rPr lang="ar-SA" altLang="en-US" sz="2800" dirty="0">
                <a:solidFill>
                  <a:srgbClr val="1155CC"/>
                </a:solidFill>
              </a:rPr>
              <a:t>خبر</a:t>
            </a:r>
            <a:r>
              <a:rPr lang="en-US" altLang="en-US" sz="2800" dirty="0">
                <a:solidFill>
                  <a:srgbClr val="1155CC"/>
                </a:solidFill>
              </a:rPr>
              <a:t> </a:t>
            </a:r>
            <a:r>
              <a:rPr lang="ar-SA" altLang="en-US" sz="2800" dirty="0">
                <a:solidFill>
                  <a:srgbClr val="1155CC"/>
                </a:solidFill>
              </a:rPr>
              <a:t>المبتد</a:t>
            </a:r>
            <a:r>
              <a:rPr lang="ar-JO" altLang="ar-SA" sz="2800" dirty="0">
                <a:solidFill>
                  <a:srgbClr val="1155CC"/>
                </a:solidFill>
              </a:rPr>
              <a:t>أ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37;p22"/>
          <p:cNvSpPr txBox="1"/>
          <p:nvPr/>
        </p:nvSpPr>
        <p:spPr>
          <a:xfrm>
            <a:off x="2594226" y="639188"/>
            <a:ext cx="8360400" cy="6012334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 panose="020B0309030403020204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9pPr>
          </a:lstStyle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endParaRPr lang="en-US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ar-JO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يتقدم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المبتدأ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وجوبًا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إذا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بدأت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الجملة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بشبه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جملة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جار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ومجرور،شبه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جملة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ظرفية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والمبتدأ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نكرة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مثال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للعصفورِ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جناحانِ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الحديقةِ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أزهارٌ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متفتحةٌ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اللام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حرف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العصفور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اسم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مجرور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وعلامة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جره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الكسرة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وشبه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الجملة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محل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خبر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مقدم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جناحان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مبتدأ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مؤخر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مرفوع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وعلامة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رفعه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الألف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لأنه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مثنى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أ</a:t>
            </a:r>
          </a:p>
          <a:p>
            <a:pPr marL="0" lvl="0" indent="0" algn="r" rtl="1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688"/>
              <a:buNone/>
            </a:pPr>
            <a:endParaRPr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2;p23"/>
          <p:cNvSpPr txBox="1"/>
          <p:nvPr/>
        </p:nvSpPr>
        <p:spPr>
          <a:xfrm>
            <a:off x="1835700" y="457201"/>
            <a:ext cx="8520600" cy="612058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 panose="020B0309030403020204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JO" alt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هات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مثالًا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على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كل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مما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يلي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مبتدأ</a:t>
            </a:r>
            <a:r>
              <a:rPr lang="ar-JO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0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مصدر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مؤول</a:t>
            </a:r>
            <a:r>
              <a:rPr lang="ar-JO" altLang="ar-S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:"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أن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تصوموا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خيرٌلكم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أن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تصل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متأخرًا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خيرٌ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من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عدم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وصولك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200" b="1" dirty="0" err="1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مبتدأ</a:t>
            </a:r>
            <a:r>
              <a:rPr lang="ar-JO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ضمير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منفصل</a:t>
            </a:r>
            <a:r>
              <a:rPr lang="ar-JO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أنتم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بناةُ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المستقبلِ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/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هو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رجلٌ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كريم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200" b="1" dirty="0" err="1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مبتدأ</a:t>
            </a:r>
            <a:r>
              <a:rPr lang="ar-JO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اسم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استفهام</a:t>
            </a:r>
            <a:r>
              <a:rPr lang="ar-JO" altLang="ar-SA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 </a:t>
            </a:r>
            <a:r>
              <a:rPr lang="ar-SA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من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 err="1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أبوك</a:t>
            </a:r>
            <a:r>
              <a:rPr lang="en-GB" sz="32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؟</a:t>
            </a:r>
            <a:endParaRPr sz="3200" b="1" dirty="0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47;p24"/>
          <p:cNvSpPr txBox="1"/>
          <p:nvPr/>
        </p:nvSpPr>
        <p:spPr>
          <a:xfrm>
            <a:off x="1835700" y="353961"/>
            <a:ext cx="8520600" cy="623856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 panose="020B0309030403020204"/>
              <a:buChar char="●"/>
              <a:defRPr sz="18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●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○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 panose="020B0309030403020204"/>
              <a:buChar char="■"/>
              <a:defRPr sz="1400" b="0" i="0" u="none" strike="noStrike" cap="none">
                <a:solidFill>
                  <a:schemeClr val="dk2"/>
                </a:solidFill>
                <a:latin typeface="Source Code Pro" panose="020B0309030403020204"/>
                <a:ea typeface="Source Code Pro" panose="020B0309030403020204"/>
                <a:cs typeface="Source Code Pro" panose="020B0309030403020204"/>
                <a:sym typeface="Source Code Pro" panose="020B0309030403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خبر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تقدم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وجوبًا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على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المبتدأ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للإنسان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خمسةُ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أصابعٍ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خبر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جملة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فعلية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الرياضة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تفيد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الإنسان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خبر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جملة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اسمية</a:t>
            </a:r>
            <a:r>
              <a:rPr lang="ar-JO" altLang="ar-SA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الأم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ابتسامتها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جميلة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/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الأردن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أبناؤه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متحدون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خبر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شبه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جملة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ظرفية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: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القطة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تحت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الطاولة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–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العصفور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فوق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الشّجرة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-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خبر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شبه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جملة</a:t>
            </a:r>
            <a:r>
              <a:rPr lang="ar-JO" altLang="ar-SA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(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جار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ومجرور</a:t>
            </a:r>
            <a:r>
              <a:rPr lang="ar-JO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) :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القلمُ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في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  <a:r>
              <a:rPr lang="ar-SA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الحقيبةِ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Amiri" panose="00000500000000000000"/>
                <a:cs typeface="Times New Roman" panose="02020603050405020304" pitchFamily="18" charset="0"/>
                <a:sym typeface="Amiri" panose="00000500000000000000"/>
              </a:rPr>
              <a:t> 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Amiri" panose="00000500000000000000"/>
              <a:cs typeface="Times New Roman" panose="02020603050405020304" pitchFamily="18" charset="0"/>
              <a:sym typeface="Amiri" panose="00000500000000000000"/>
            </a:endParaRPr>
          </a:p>
        </p:txBody>
      </p:sp>
      <p:sp>
        <p:nvSpPr>
          <p:cNvPr id="3" name="Text Box 2"/>
          <p:cNvSpPr txBox="1"/>
          <p:nvPr/>
        </p:nvSpPr>
        <p:spPr>
          <a:xfrm>
            <a:off x="239395" y="-9461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9788" y="90488"/>
            <a:ext cx="10515600" cy="56996"/>
          </a:xfrm>
        </p:spPr>
        <p:txBody>
          <a:bodyPr>
            <a:noAutofit/>
          </a:bodyPr>
          <a:lstStyle/>
          <a:p>
            <a:pPr algn="ctr"/>
            <a:endParaRPr lang="en-US" sz="6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563032" y="368710"/>
            <a:ext cx="4792356" cy="2136366"/>
          </a:xfrm>
        </p:spPr>
        <p:txBody>
          <a:bodyPr>
            <a:normAutofit/>
          </a:bodyPr>
          <a:lstStyle/>
          <a:p>
            <a:r>
              <a:rPr lang="ar-JO" sz="4000" dirty="0">
                <a:solidFill>
                  <a:srgbClr val="4A86E8"/>
                </a:solidFill>
              </a:rPr>
              <a:t>تعرفنا في الورقة السابقة صور المبتدأ داخل الجملة الاسمية</a:t>
            </a:r>
            <a:r>
              <a:rPr lang="ar-JO" dirty="0">
                <a:solidFill>
                  <a:srgbClr val="4A86E8"/>
                </a:solidFill>
              </a:rPr>
              <a:t>. </a:t>
            </a:r>
            <a:endParaRPr lang="ar-JO" sz="3200" dirty="0">
              <a:solidFill>
                <a:srgbClr val="4A86E8"/>
              </a:solidFill>
            </a:endParaRPr>
          </a:p>
          <a:p>
            <a:endParaRPr lang="en-US" dirty="0"/>
          </a:p>
        </p:txBody>
      </p:sp>
      <p:pic>
        <p:nvPicPr>
          <p:cNvPr id="14" name="Content Placeholder 13" descr="Person and child sitting together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515003"/>
            <a:ext cx="5183188" cy="3664732"/>
          </a:xfrm>
        </p:spPr>
      </p:pic>
      <p:sp>
        <p:nvSpPr>
          <p:cNvPr id="11" name="Google Shape;59;p13"/>
          <p:cNvSpPr>
            <a:spLocks noGrp="1"/>
          </p:cNvSpPr>
          <p:nvPr>
            <p:ph sz="half" idx="2"/>
          </p:nvPr>
        </p:nvSpPr>
        <p:spPr>
          <a:prstGeom prst="snipRoundRect">
            <a:avLst>
              <a:gd name="adj1" fmla="val 16667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457200" lvl="1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4400" b="1" dirty="0" err="1">
                <a:solidFill>
                  <a:srgbClr val="CC0000"/>
                </a:solidFill>
              </a:rPr>
              <a:t>للإجابة</a:t>
            </a:r>
            <a:r>
              <a:rPr lang="ar-JO" altLang="en-GB" sz="4400" b="1" dirty="0" err="1">
                <a:solidFill>
                  <a:srgbClr val="CC0000"/>
                </a:solidFill>
              </a:rPr>
              <a:t> على هذا السؤال اقرأ الجمل الآتي وناقش الأسئلة.</a:t>
            </a:r>
          </a:p>
        </p:txBody>
      </p:sp>
      <p:sp>
        <p:nvSpPr>
          <p:cNvPr id="12" name="Google Shape;58;p13"/>
          <p:cNvSpPr/>
          <p:nvPr/>
        </p:nvSpPr>
        <p:spPr>
          <a:xfrm>
            <a:off x="6346825" y="2505076"/>
            <a:ext cx="5183187" cy="3173412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4800" b="1" dirty="0">
                <a:solidFill>
                  <a:srgbClr val="4A86E8"/>
                </a:solidFill>
              </a:rPr>
              <a:t> </a:t>
            </a:r>
            <a:r>
              <a:rPr lang="ar-JO" altLang="en-GB" sz="4800" b="1" dirty="0">
                <a:solidFill>
                  <a:srgbClr val="4A86E8"/>
                </a:solidFill>
              </a:rPr>
              <a:t>هل للخبر صور مثلما للمبتدأصور ؟</a:t>
            </a:r>
          </a:p>
        </p:txBody>
      </p:sp>
      <p:pic>
        <p:nvPicPr>
          <p:cNvPr id="16" name="Picture 15" descr="A green and white background with white text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84"/>
            <a:ext cx="3067665" cy="23005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ll/>
      </p:transition>
    </mc:Choice>
    <mc:Fallback xmlns="">
      <p:transition spd="med">
        <p:pull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4" dur="1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0" build="p" animBg="1"/>
      <p:bldP spid="11" grpId="1" build="p" animBg="1"/>
      <p:bldP spid="12" grpId="0" animBg="1"/>
      <p:bldP spid="1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0;p13"/>
          <p:cNvSpPr/>
          <p:nvPr/>
        </p:nvSpPr>
        <p:spPr>
          <a:xfrm>
            <a:off x="2433484" y="457200"/>
            <a:ext cx="8141109" cy="5825613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JO" altLang="en-GB" sz="5400" b="1" dirty="0">
                <a:solidFill>
                  <a:srgbClr val="A64D79"/>
                </a:solidFill>
              </a:rPr>
              <a:t>العالمُ صغيرٌ</a:t>
            </a:r>
            <a:r>
              <a:rPr lang="en-GB" sz="5400" b="1" dirty="0">
                <a:solidFill>
                  <a:srgbClr val="A64D79"/>
                </a:solidFill>
              </a:rPr>
              <a:t>.</a:t>
            </a:r>
            <a:endParaRPr sz="5400" b="1" dirty="0">
              <a:solidFill>
                <a:srgbClr val="A64D79"/>
              </a:solidFill>
            </a:endParaRPr>
          </a:p>
          <a:p>
            <a:pPr marL="0" lvl="0" indent="0" algn="ctr" rtl="1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5400" b="1" dirty="0">
                <a:solidFill>
                  <a:srgbClr val="A64D79"/>
                </a:solidFill>
              </a:rPr>
              <a:t> - </a:t>
            </a:r>
            <a:r>
              <a:rPr lang="ar-JO" altLang="en-GB" sz="5400" b="1" dirty="0">
                <a:solidFill>
                  <a:srgbClr val="A64D79"/>
                </a:solidFill>
              </a:rPr>
              <a:t> </a:t>
            </a:r>
            <a:r>
              <a:rPr lang="en-GB" sz="5400" b="1" dirty="0" err="1">
                <a:solidFill>
                  <a:srgbClr val="A64D79"/>
                </a:solidFill>
              </a:rPr>
              <a:t>الفراقُ</a:t>
            </a:r>
            <a:r>
              <a:rPr lang="ar-JO" altLang="en-GB" sz="5400" b="1" dirty="0" err="1">
                <a:solidFill>
                  <a:srgbClr val="A64D79"/>
                </a:solidFill>
              </a:rPr>
              <a:t> </a:t>
            </a:r>
            <a:r>
              <a:rPr lang="en-GB" sz="5400" b="1" dirty="0">
                <a:solidFill>
                  <a:srgbClr val="A64D79"/>
                </a:solidFill>
                <a:sym typeface="+mn-ea"/>
              </a:rPr>
              <a:t> </a:t>
            </a:r>
            <a:r>
              <a:rPr lang="ar-JO" altLang="en-GB" sz="5400" b="1" dirty="0" err="1">
                <a:solidFill>
                  <a:srgbClr val="A64D79"/>
                </a:solidFill>
                <a:sym typeface="+mn-ea"/>
              </a:rPr>
              <a:t>يؤلمُ القلبَ .</a:t>
            </a:r>
            <a:endParaRPr lang="ar-JO" sz="5400" b="1" dirty="0">
              <a:solidFill>
                <a:srgbClr val="A64D79"/>
              </a:solidFill>
            </a:endParaRPr>
          </a:p>
          <a:p>
            <a:pPr marL="0" lvl="0" indent="0" algn="ctr" rtl="1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5400" b="1" dirty="0">
                <a:solidFill>
                  <a:srgbClr val="A64D79"/>
                </a:solidFill>
              </a:rPr>
              <a:t> -</a:t>
            </a:r>
            <a:r>
              <a:rPr lang="ar-JO" altLang="en-GB" sz="5400" b="1" dirty="0" err="1">
                <a:solidFill>
                  <a:srgbClr val="A64D79"/>
                </a:solidFill>
              </a:rPr>
              <a:t>الحديقة أزهارها جميلةٌ.</a:t>
            </a:r>
            <a:endParaRPr sz="5400" b="1" dirty="0">
              <a:solidFill>
                <a:srgbClr val="A64D79"/>
              </a:solidFill>
            </a:endParaRPr>
          </a:p>
          <a:p>
            <a:pPr marL="0" lvl="0" indent="0" algn="ctr" rtl="1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5400" b="1" dirty="0">
                <a:solidFill>
                  <a:srgbClr val="A64D79"/>
                </a:solidFill>
              </a:rPr>
              <a:t>-</a:t>
            </a:r>
            <a:r>
              <a:rPr lang="ar-JO" altLang="en-GB" sz="5400" b="1" dirty="0" err="1">
                <a:solidFill>
                  <a:srgbClr val="A64D79"/>
                </a:solidFill>
              </a:rPr>
              <a:t>الكتابُ تحتَ الطّاولةِ</a:t>
            </a:r>
            <a:r>
              <a:rPr lang="en-GB" sz="5400" b="1" dirty="0">
                <a:solidFill>
                  <a:srgbClr val="A64D79"/>
                </a:solidFill>
              </a:rPr>
              <a:t>.</a:t>
            </a:r>
            <a:endParaRPr sz="5400" b="1" dirty="0">
              <a:solidFill>
                <a:srgbClr val="A64D79"/>
              </a:solidFill>
            </a:endParaRPr>
          </a:p>
          <a:p>
            <a:pPr marL="0" lvl="0" indent="0" algn="ctr" rtl="1">
              <a:lnSpc>
                <a:spcPct val="115000"/>
              </a:lnSpc>
              <a:spcBef>
                <a:spcPts val="50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5400" b="1" dirty="0">
                <a:solidFill>
                  <a:srgbClr val="A64D79"/>
                </a:solidFill>
              </a:rPr>
              <a:t>- </a:t>
            </a:r>
            <a:r>
              <a:rPr lang="ar-JO" altLang="en-GB" sz="5400" b="1" dirty="0">
                <a:solidFill>
                  <a:srgbClr val="A64D79"/>
                </a:solidFill>
              </a:rPr>
              <a:t> </a:t>
            </a:r>
            <a:r>
              <a:rPr lang="en-GB" sz="6000" b="1" dirty="0" err="1">
                <a:solidFill>
                  <a:srgbClr val="A64D79"/>
                </a:solidFill>
              </a:rPr>
              <a:t>للعصفورِ</a:t>
            </a:r>
            <a:r>
              <a:rPr lang="en-GB" sz="6000" b="1" dirty="0">
                <a:solidFill>
                  <a:srgbClr val="A64D79"/>
                </a:solidFill>
              </a:rPr>
              <a:t> </a:t>
            </a:r>
            <a:r>
              <a:rPr lang="ar-JO" altLang="en-GB" sz="6000" b="1" dirty="0">
                <a:solidFill>
                  <a:srgbClr val="A64D79"/>
                </a:solidFill>
              </a:rPr>
              <a:t>جناحان 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7;p14"/>
          <p:cNvSpPr/>
          <p:nvPr/>
        </p:nvSpPr>
        <p:spPr>
          <a:xfrm>
            <a:off x="2217750" y="280219"/>
            <a:ext cx="7756500" cy="1637071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altLang="en-GB" sz="3400" b="1" dirty="0" err="1">
                <a:solidFill>
                  <a:srgbClr val="38761D"/>
                </a:solidFill>
              </a:rPr>
              <a:t>العالم: مبتدأ مرفوع وعلامة رفعه الضّمة الظاهرة</a:t>
            </a:r>
            <a:endParaRPr lang="ar-JO" altLang="en-GB" sz="3400" b="1" dirty="0">
              <a:solidFill>
                <a:srgbClr val="38761D"/>
              </a:solidFill>
            </a:endParaRPr>
          </a:p>
        </p:txBody>
      </p:sp>
      <p:sp>
        <p:nvSpPr>
          <p:cNvPr id="3" name="Google Shape;68;p14"/>
          <p:cNvSpPr/>
          <p:nvPr/>
        </p:nvSpPr>
        <p:spPr>
          <a:xfrm>
            <a:off x="2254050" y="2138516"/>
            <a:ext cx="7683900" cy="914399"/>
          </a:xfrm>
          <a:prstGeom prst="snipRoundRect">
            <a:avLst>
              <a:gd name="adj1" fmla="val 16667"/>
              <a:gd name="adj2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400" b="1" dirty="0" err="1">
                <a:solidFill>
                  <a:srgbClr val="CC0000"/>
                </a:solidFill>
              </a:rPr>
              <a:t>صغير</a:t>
            </a:r>
            <a:r>
              <a:rPr lang="ar-JO" altLang="en-GB" sz="3400" b="1" dirty="0" err="1">
                <a:solidFill>
                  <a:srgbClr val="CC0000"/>
                </a:solidFill>
              </a:rPr>
              <a:t> :خبر المبتدأ مرفوع وعلامة رفعه تنوين الضّم الظّاهر </a:t>
            </a:r>
            <a:r>
              <a:rPr lang="en-GB" sz="3400" b="1" dirty="0">
                <a:solidFill>
                  <a:srgbClr val="CC0000"/>
                </a:solidFill>
              </a:rPr>
              <a:t>.</a:t>
            </a:r>
            <a:endParaRPr sz="3400" b="1" dirty="0">
              <a:solidFill>
                <a:srgbClr val="CC0000"/>
              </a:solidFill>
            </a:endParaRPr>
          </a:p>
        </p:txBody>
      </p:sp>
      <p:sp>
        <p:nvSpPr>
          <p:cNvPr id="4" name="Google Shape;69;p14"/>
          <p:cNvSpPr/>
          <p:nvPr/>
        </p:nvSpPr>
        <p:spPr>
          <a:xfrm>
            <a:off x="1756350" y="3429000"/>
            <a:ext cx="8679300" cy="2927555"/>
          </a:xfrm>
          <a:prstGeom prst="round1Rect">
            <a:avLst>
              <a:gd name="adj" fmla="val 6639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300" dirty="0">
                <a:solidFill>
                  <a:srgbClr val="A64D79"/>
                </a:solidFill>
              </a:rPr>
              <a:t> </a:t>
            </a:r>
            <a:r>
              <a:rPr lang="ar-JO" altLang="en-GB" sz="4400" b="1" dirty="0" err="1">
                <a:solidFill>
                  <a:srgbClr val="A64D79"/>
                </a:solidFill>
              </a:rPr>
              <a:t>لعلك أردكت أنّ الخبر جاء كلمة مفردة وهي </a:t>
            </a:r>
            <a:r>
              <a:rPr lang="en-GB" sz="4400" b="1" dirty="0">
                <a:solidFill>
                  <a:srgbClr val="A64D79"/>
                </a:solidFill>
              </a:rPr>
              <a:t> </a:t>
            </a:r>
            <a:r>
              <a:rPr lang="ar-JO" sz="4400" b="1" dirty="0">
                <a:solidFill>
                  <a:srgbClr val="A64D79"/>
                </a:solidFill>
              </a:rPr>
              <a:t>(</a:t>
            </a:r>
            <a:r>
              <a:rPr lang="en-GB" sz="4400" b="1" dirty="0" err="1">
                <a:solidFill>
                  <a:srgbClr val="A64D79"/>
                </a:solidFill>
              </a:rPr>
              <a:t>صغير</a:t>
            </a:r>
            <a:r>
              <a:rPr lang="ar-JO" sz="4400" b="1" dirty="0">
                <a:solidFill>
                  <a:srgbClr val="A64D79"/>
                </a:solidFill>
              </a:rPr>
              <a:t>)</a:t>
            </a:r>
            <a:r>
              <a:rPr lang="en-GB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وهي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اسم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ظاهر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وهذا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النّوع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الأول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من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أنواع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الخبر</a:t>
            </a:r>
            <a:r>
              <a:rPr lang="en-US" altLang="en-US" sz="4400" b="1" dirty="0">
                <a:solidFill>
                  <a:srgbClr val="A64D79"/>
                </a:solidFill>
              </a:rPr>
              <a:t>: </a:t>
            </a:r>
            <a:r>
              <a:rPr lang="ar-SA" altLang="en-US" sz="4400" b="1" dirty="0">
                <a:solidFill>
                  <a:srgbClr val="A64D79"/>
                </a:solidFill>
              </a:rPr>
              <a:t>مفرد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،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أي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ليس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جملة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أو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شبه</a:t>
            </a:r>
            <a:r>
              <a:rPr lang="en-US" altLang="en-US" sz="4400" b="1" dirty="0">
                <a:solidFill>
                  <a:srgbClr val="A64D79"/>
                </a:solidFill>
              </a:rPr>
              <a:t> </a:t>
            </a:r>
            <a:r>
              <a:rPr lang="ar-SA" altLang="en-US" sz="4400" b="1" dirty="0">
                <a:solidFill>
                  <a:srgbClr val="A64D79"/>
                </a:solidFill>
              </a:rPr>
              <a:t>جملة</a:t>
            </a:r>
            <a:r>
              <a:rPr lang="en-US" altLang="en-US" sz="4400" b="1" dirty="0">
                <a:solidFill>
                  <a:srgbClr val="A64D79"/>
                </a:solidFill>
              </a:rPr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 dir="in"/>
      </p:transition>
    </mc:Choice>
    <mc:Fallback xmlns="">
      <p:transition spd="slow">
        <p:split orient="vert" dir="in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2;p16"/>
          <p:cNvSpPr txBox="1"/>
          <p:nvPr/>
        </p:nvSpPr>
        <p:spPr>
          <a:xfrm>
            <a:off x="4677699" y="626807"/>
            <a:ext cx="6504038" cy="160456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ct val="44000"/>
              <a:buFont typeface="Arial" panose="020B0604020202020204"/>
              <a:buNone/>
            </a:pP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النوع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الثاني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جملة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فعلية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كما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في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قولنا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الفراق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يؤلم</a:t>
            </a:r>
            <a:r>
              <a:rPr lang="en-US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altLang="en-US" sz="4000" b="1" dirty="0">
                <a:solidFill>
                  <a:srgbClr val="A61C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القلب</a:t>
            </a:r>
            <a:endParaRPr sz="4000" b="1" dirty="0">
              <a:solidFill>
                <a:srgbClr val="A61C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Google Shape;84;p16"/>
          <p:cNvSpPr/>
          <p:nvPr/>
        </p:nvSpPr>
        <p:spPr>
          <a:xfrm>
            <a:off x="6754760" y="2754944"/>
            <a:ext cx="4454014" cy="1654823"/>
          </a:xfrm>
          <a:prstGeom prst="flowChartDocumen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ar-SA" altLang="en-US" sz="4000" dirty="0">
                <a:solidFill>
                  <a:srgbClr val="1155CC"/>
                </a:solidFill>
              </a:rPr>
              <a:t>كم</a:t>
            </a:r>
            <a:r>
              <a:rPr lang="en-US" altLang="en-US" sz="4000" dirty="0">
                <a:solidFill>
                  <a:srgbClr val="1155CC"/>
                </a:solidFill>
              </a:rPr>
              <a:t> </a:t>
            </a:r>
            <a:r>
              <a:rPr lang="ar-SA" altLang="en-US" sz="4000" dirty="0">
                <a:solidFill>
                  <a:srgbClr val="1155CC"/>
                </a:solidFill>
              </a:rPr>
              <a:t>جملة</a:t>
            </a:r>
            <a:r>
              <a:rPr lang="en-US" altLang="en-US" sz="4000" dirty="0">
                <a:solidFill>
                  <a:srgbClr val="1155CC"/>
                </a:solidFill>
              </a:rPr>
              <a:t> </a:t>
            </a:r>
            <a:r>
              <a:rPr lang="ar-SA" altLang="en-US" sz="4000" dirty="0">
                <a:solidFill>
                  <a:srgbClr val="1155CC"/>
                </a:solidFill>
              </a:rPr>
              <a:t>في</a:t>
            </a:r>
            <a:r>
              <a:rPr lang="en-US" altLang="en-US" sz="4000" dirty="0">
                <a:solidFill>
                  <a:srgbClr val="1155CC"/>
                </a:solidFill>
              </a:rPr>
              <a:t> </a:t>
            </a:r>
            <a:r>
              <a:rPr lang="ar-SA" altLang="en-US" sz="4000" dirty="0">
                <a:solidFill>
                  <a:srgbClr val="1155CC"/>
                </a:solidFill>
              </a:rPr>
              <a:t>قولنا</a:t>
            </a:r>
            <a:r>
              <a:rPr lang="en-US" altLang="en-US" sz="4000" dirty="0">
                <a:solidFill>
                  <a:srgbClr val="1155CC"/>
                </a:solidFill>
              </a:rPr>
              <a:t> (</a:t>
            </a:r>
            <a:r>
              <a:rPr lang="ar-SA" altLang="en-US" sz="4000" dirty="0">
                <a:solidFill>
                  <a:srgbClr val="1155CC"/>
                </a:solidFill>
              </a:rPr>
              <a:t>الفراق</a:t>
            </a:r>
            <a:r>
              <a:rPr lang="en-US" altLang="en-US" sz="4000" dirty="0">
                <a:solidFill>
                  <a:srgbClr val="1155CC"/>
                </a:solidFill>
              </a:rPr>
              <a:t> </a:t>
            </a:r>
            <a:r>
              <a:rPr lang="ar-SA" altLang="en-US" sz="4000" dirty="0">
                <a:solidFill>
                  <a:srgbClr val="1155CC"/>
                </a:solidFill>
              </a:rPr>
              <a:t>يؤلم</a:t>
            </a:r>
            <a:r>
              <a:rPr lang="en-US" altLang="en-US" sz="4000" dirty="0">
                <a:solidFill>
                  <a:srgbClr val="1155CC"/>
                </a:solidFill>
              </a:rPr>
              <a:t> </a:t>
            </a:r>
            <a:r>
              <a:rPr lang="ar-SA" altLang="en-US" sz="4000" dirty="0">
                <a:solidFill>
                  <a:srgbClr val="1155CC"/>
                </a:solidFill>
              </a:rPr>
              <a:t>القلب</a:t>
            </a:r>
            <a:r>
              <a:rPr lang="ar-JO" altLang="en-US" sz="4000" dirty="0">
                <a:solidFill>
                  <a:srgbClr val="1155CC"/>
                </a:solidFill>
              </a:rPr>
              <a:t>)</a:t>
            </a:r>
            <a:r>
              <a:rPr lang="ar-SA" altLang="en-US" sz="4000" dirty="0">
                <a:solidFill>
                  <a:srgbClr val="1155CC"/>
                </a:solidFill>
              </a:rPr>
              <a:t>؟</a:t>
            </a:r>
          </a:p>
        </p:txBody>
      </p:sp>
      <p:sp>
        <p:nvSpPr>
          <p:cNvPr id="4" name="Google Shape;85;p16"/>
          <p:cNvSpPr/>
          <p:nvPr/>
        </p:nvSpPr>
        <p:spPr>
          <a:xfrm>
            <a:off x="982980" y="273685"/>
            <a:ext cx="3406775" cy="33401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600" b="1" dirty="0" err="1">
                <a:solidFill>
                  <a:schemeClr val="dk1"/>
                </a:solidFill>
              </a:rPr>
              <a:t>أعرب</a:t>
            </a:r>
            <a:r>
              <a:rPr lang="en-GB" sz="3600" b="1" dirty="0">
                <a:solidFill>
                  <a:schemeClr val="dk1"/>
                </a:solidFill>
              </a:rPr>
              <a:t>: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6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600" b="1" dirty="0">
                <a:solidFill>
                  <a:schemeClr val="dk1"/>
                </a:solidFill>
              </a:rPr>
              <a:t>الفراق</a:t>
            </a:r>
            <a:r>
              <a:rPr lang="en-US" altLang="en-US" sz="3600" b="1" dirty="0">
                <a:solidFill>
                  <a:schemeClr val="dk1"/>
                </a:solidFill>
              </a:rPr>
              <a:t>............ </a:t>
            </a:r>
            <a:r>
              <a:rPr lang="ar-SA" altLang="en-US" sz="3600" b="1" dirty="0">
                <a:solidFill>
                  <a:schemeClr val="dk1"/>
                </a:solidFill>
              </a:rPr>
              <a:t>يؤلم</a:t>
            </a:r>
            <a:r>
              <a:rPr lang="en-US" altLang="en-US" sz="3600" b="1" dirty="0">
                <a:solidFill>
                  <a:schemeClr val="dk1"/>
                </a:solidFill>
              </a:rPr>
              <a:t>.................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altLang="en-US" sz="3600" b="1" dirty="0">
                <a:solidFill>
                  <a:schemeClr val="dk1"/>
                </a:solidFill>
              </a:rPr>
              <a:t> </a:t>
            </a:r>
            <a:r>
              <a:rPr lang="ar-SA" altLang="en-US" sz="3600" b="1" dirty="0">
                <a:solidFill>
                  <a:schemeClr val="dk1"/>
                </a:solidFill>
              </a:rPr>
              <a:t>القلب</a:t>
            </a:r>
            <a:r>
              <a:rPr lang="ar-JO" altLang="ar-SA" sz="3600" b="1" dirty="0">
                <a:solidFill>
                  <a:schemeClr val="dk1"/>
                </a:solidFill>
              </a:rPr>
              <a:t> _______</a:t>
            </a:r>
            <a:endParaRPr lang="ar-SA" altLang="en-US" sz="36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ar-SA" altLang="en-US" sz="3600" b="1" dirty="0">
              <a:solidFill>
                <a:schemeClr val="dk1"/>
              </a:solidFill>
            </a:endParaRPr>
          </a:p>
        </p:txBody>
      </p:sp>
      <p:sp>
        <p:nvSpPr>
          <p:cNvPr id="5" name="Google Shape;86;p16"/>
          <p:cNvSpPr/>
          <p:nvPr/>
        </p:nvSpPr>
        <p:spPr>
          <a:xfrm>
            <a:off x="1662900" y="4660490"/>
            <a:ext cx="8866200" cy="2079522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lang="en-US" altLang="en-US" sz="3000" b="1">
              <a:solidFill>
                <a:srgbClr val="38761D"/>
              </a:solidFill>
            </a:endParaRP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000" b="1">
                <a:solidFill>
                  <a:srgbClr val="38761D"/>
                </a:solidFill>
              </a:rPr>
              <a:t>الفراق</a:t>
            </a:r>
            <a:r>
              <a:rPr lang="en-US" altLang="en-US" sz="3000" b="1">
                <a:solidFill>
                  <a:srgbClr val="38761D"/>
                </a:solidFill>
              </a:rPr>
              <a:t>:</a:t>
            </a:r>
            <a:r>
              <a:rPr lang="ar-SA" altLang="en-US" sz="3000" b="1">
                <a:solidFill>
                  <a:srgbClr val="38761D"/>
                </a:solidFill>
              </a:rPr>
              <a:t>مبتدأ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مرفوع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وعلامة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رفعه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الضمة</a:t>
            </a:r>
            <a:r>
              <a:rPr lang="en-US" altLang="en-US" sz="3000" b="1">
                <a:solidFill>
                  <a:srgbClr val="38761D"/>
                </a:solidFill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000" b="1">
                <a:solidFill>
                  <a:srgbClr val="38761D"/>
                </a:solidFill>
              </a:rPr>
              <a:t>يؤلم</a:t>
            </a:r>
            <a:r>
              <a:rPr lang="en-US" altLang="en-US" sz="3000" b="1">
                <a:solidFill>
                  <a:srgbClr val="38761D"/>
                </a:solidFill>
              </a:rPr>
              <a:t>:</a:t>
            </a:r>
            <a:r>
              <a:rPr lang="ar-SA" altLang="en-US" sz="3000" b="1">
                <a:solidFill>
                  <a:srgbClr val="38761D"/>
                </a:solidFill>
              </a:rPr>
              <a:t>فعل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مضارع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مرفوع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وعلامة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رفعه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الضمة،والفاعل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ضمير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مستتر</a:t>
            </a:r>
            <a:r>
              <a:rPr lang="en-US" altLang="en-US" sz="3000" b="1">
                <a:solidFill>
                  <a:srgbClr val="38761D"/>
                </a:solidFill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000" b="1">
                <a:solidFill>
                  <a:srgbClr val="38761D"/>
                </a:solidFill>
              </a:rPr>
              <a:t>القلب</a:t>
            </a:r>
            <a:r>
              <a:rPr lang="en-US" altLang="en-US" sz="3000" b="1">
                <a:solidFill>
                  <a:srgbClr val="38761D"/>
                </a:solidFill>
              </a:rPr>
              <a:t>: </a:t>
            </a:r>
            <a:r>
              <a:rPr lang="ar-SA" altLang="en-US" sz="3000" b="1">
                <a:solidFill>
                  <a:srgbClr val="38761D"/>
                </a:solidFill>
              </a:rPr>
              <a:t>مفعول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به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منصوب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وعلامة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نصبه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الفتحة</a:t>
            </a:r>
            <a:r>
              <a:rPr lang="en-US" altLang="en-US" sz="3000" b="1">
                <a:solidFill>
                  <a:srgbClr val="38761D"/>
                </a:solidFill>
              </a:rPr>
              <a:t>.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altLang="en-US" sz="3000" b="1">
                <a:solidFill>
                  <a:srgbClr val="38761D"/>
                </a:solidFill>
              </a:rPr>
              <a:t>والجملة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الفعلية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في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محل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رفع</a:t>
            </a:r>
            <a:r>
              <a:rPr lang="en-US" altLang="en-US" sz="3000" b="1">
                <a:solidFill>
                  <a:srgbClr val="38761D"/>
                </a:solidFill>
              </a:rPr>
              <a:t> </a:t>
            </a:r>
            <a:r>
              <a:rPr lang="ar-SA" altLang="en-US" sz="3000" b="1">
                <a:solidFill>
                  <a:srgbClr val="38761D"/>
                </a:solidFill>
              </a:rPr>
              <a:t>خبر</a:t>
            </a:r>
          </a:p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38761D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edge/>
      </p:transition>
    </mc:Choice>
    <mc:Fallback xmlns="">
      <p:transition spd="slow">
        <p:wedg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74;p15"/>
          <p:cNvSpPr txBox="1"/>
          <p:nvPr/>
        </p:nvSpPr>
        <p:spPr>
          <a:xfrm>
            <a:off x="2954020" y="1194435"/>
            <a:ext cx="7487920" cy="663575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 fontScale="2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ct val="46000"/>
              <a:buFont typeface="Arial" panose="020B0604020202020204"/>
              <a:buNone/>
            </a:pPr>
            <a:r>
              <a:rPr lang="en-GB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هات</a:t>
            </a:r>
            <a:r>
              <a:rPr lang="ar-JO" altLang="en-GB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جملة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أخرى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يكون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فيها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الخبر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على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شكل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جملة</a:t>
            </a:r>
            <a:r>
              <a:rPr lang="en-US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r>
              <a:rPr lang="ar-SA" altLang="en-US" sz="11400" b="1" dirty="0" err="1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فعلية</a:t>
            </a:r>
          </a:p>
        </p:txBody>
      </p:sp>
      <p:sp>
        <p:nvSpPr>
          <p:cNvPr id="3" name="Google Shape;76;p15"/>
          <p:cNvSpPr/>
          <p:nvPr/>
        </p:nvSpPr>
        <p:spPr>
          <a:xfrm>
            <a:off x="5810885" y="2480310"/>
            <a:ext cx="5925185" cy="1898015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ar-SA" altLang="en-US" sz="4000" dirty="0">
                <a:solidFill>
                  <a:srgbClr val="3C78D8"/>
                </a:solidFill>
              </a:rPr>
              <a:t>فعل</a:t>
            </a:r>
            <a:r>
              <a:rPr lang="en-US" altLang="en-US" sz="4000" dirty="0">
                <a:solidFill>
                  <a:srgbClr val="3C78D8"/>
                </a:solidFill>
              </a:rPr>
              <a:t> + </a:t>
            </a:r>
            <a:r>
              <a:rPr lang="ar-SA" altLang="en-US" sz="4000" dirty="0">
                <a:solidFill>
                  <a:srgbClr val="3C78D8"/>
                </a:solidFill>
              </a:rPr>
              <a:t>فاعل</a:t>
            </a:r>
            <a:r>
              <a:rPr lang="en-US" altLang="en-US" sz="4000" dirty="0">
                <a:solidFill>
                  <a:srgbClr val="3C78D8"/>
                </a:solidFill>
              </a:rPr>
              <a:t> </a:t>
            </a:r>
            <a:r>
              <a:rPr lang="ar-SA" altLang="en-US" sz="4000" dirty="0">
                <a:solidFill>
                  <a:srgbClr val="3C78D8"/>
                </a:solidFill>
              </a:rPr>
              <a:t>ضمير</a:t>
            </a:r>
            <a:r>
              <a:rPr lang="en-US" altLang="en-US" sz="4000" dirty="0">
                <a:solidFill>
                  <a:srgbClr val="3C78D8"/>
                </a:solidFill>
              </a:rPr>
              <a:t> </a:t>
            </a:r>
            <a:r>
              <a:rPr lang="ar-SA" altLang="en-US" sz="4000" dirty="0">
                <a:solidFill>
                  <a:srgbClr val="3C78D8"/>
                </a:solidFill>
              </a:rPr>
              <a:t>مستتر</a:t>
            </a:r>
            <a:r>
              <a:rPr lang="en-US" altLang="en-US" sz="4000" dirty="0">
                <a:solidFill>
                  <a:srgbClr val="3C78D8"/>
                </a:solidFill>
              </a:rPr>
              <a:t>+  </a:t>
            </a:r>
            <a:r>
              <a:rPr lang="ar-SA" altLang="en-US" sz="4000" dirty="0">
                <a:solidFill>
                  <a:srgbClr val="3C78D8"/>
                </a:solidFill>
              </a:rPr>
              <a:t>مفعول</a:t>
            </a:r>
            <a:r>
              <a:rPr lang="en-US" altLang="en-US" sz="4000" dirty="0">
                <a:solidFill>
                  <a:srgbClr val="3C78D8"/>
                </a:solidFill>
              </a:rPr>
              <a:t> </a:t>
            </a:r>
            <a:r>
              <a:rPr lang="ar-SA" altLang="en-US" sz="4000" dirty="0">
                <a:solidFill>
                  <a:srgbClr val="3C78D8"/>
                </a:solidFill>
              </a:rPr>
              <a:t>به</a:t>
            </a:r>
            <a:endParaRPr sz="4000" dirty="0">
              <a:solidFill>
                <a:srgbClr val="3C78D8"/>
              </a:solidFill>
            </a:endParaRPr>
          </a:p>
        </p:txBody>
      </p:sp>
      <p:sp>
        <p:nvSpPr>
          <p:cNvPr id="4" name="Google Shape;77;p15"/>
          <p:cNvSpPr/>
          <p:nvPr/>
        </p:nvSpPr>
        <p:spPr>
          <a:xfrm>
            <a:off x="412955" y="2392000"/>
            <a:ext cx="4689987" cy="2074000"/>
          </a:xfrm>
          <a:prstGeom prst="flowChartInputOutpu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JO" sz="4400" dirty="0" err="1">
                <a:solidFill>
                  <a:schemeClr val="accent1"/>
                </a:solidFill>
              </a:rPr>
              <a:t>القطاراتُ تنقلُ المسافرين</a:t>
            </a:r>
            <a:r>
              <a:rPr lang="en-GB" sz="3500" dirty="0">
                <a:solidFill>
                  <a:schemeClr val="accent1"/>
                </a:solidFill>
              </a:rPr>
              <a:t>.</a:t>
            </a:r>
            <a:endParaRPr sz="35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="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animBg="1"/>
      <p:bldP spid="3" grpId="1" animBg="1"/>
      <p:bldP spid="4" grpId="0" animBg="1"/>
      <p:bldP spid="4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12914"/>
          </a:xfrm>
        </p:spPr>
        <p:txBody>
          <a:bodyPr>
            <a:normAutofit fontScale="90000"/>
          </a:bodyPr>
          <a:lstStyle/>
          <a:p>
            <a:r>
              <a:rPr lang="ar-JO" dirty="0"/>
              <a:t>أمثلة ( الخبر جملة فعلية 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168013"/>
            <a:ext cx="9144000" cy="3089787"/>
          </a:xfrm>
        </p:spPr>
        <p:txBody>
          <a:bodyPr/>
          <a:lstStyle/>
          <a:p>
            <a:r>
              <a:rPr lang="ar-JO" sz="4400" dirty="0"/>
              <a:t>الأم تعملُ بجدٍّ</a:t>
            </a:r>
          </a:p>
          <a:p>
            <a:r>
              <a:rPr lang="ar-JO" sz="4400" dirty="0"/>
              <a:t>العامل قطعَ الأشجارَ</a:t>
            </a:r>
          </a:p>
          <a:p>
            <a:r>
              <a:rPr lang="ar-JO" sz="4400" dirty="0"/>
              <a:t>الأولاد لعبوا في السّاحةِ</a:t>
            </a:r>
          </a:p>
          <a:p>
            <a:r>
              <a:rPr lang="ar-JO" sz="4400" dirty="0"/>
              <a:t>هندٌ ترسمُ رسمةً جميلةً</a:t>
            </a:r>
            <a:endParaRPr lang="en-US" sz="4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newsflash/>
      </p:transition>
    </mc:Choice>
    <mc:Fallback xmlns="">
      <p:transition spd="med">
        <p:newsflash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1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 panose="00000500000000000000"/>
              <a:buNone/>
              <a:defRPr sz="4200" b="1" i="0" u="none" strike="noStrike" cap="none">
                <a:solidFill>
                  <a:schemeClr val="accent1"/>
                </a:solidFill>
                <a:latin typeface="Amatic SC" panose="00000500000000000000"/>
                <a:ea typeface="Amatic SC" panose="00000500000000000000"/>
                <a:cs typeface="Amatic SC" panose="00000500000000000000"/>
                <a:sym typeface="Amatic SC" panose="00000500000000000000"/>
              </a:defRPr>
            </a:lvl9pPr>
          </a:lstStyle>
          <a:p>
            <a:pPr marL="0" lvl="0" indent="0" algn="ct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ct val="30000"/>
              <a:buFont typeface="Arial" panose="020B0604020202020204"/>
              <a:buNone/>
            </a:pPr>
            <a:r>
              <a:rPr lang="en-GB" sz="4000" b="1" dirty="0" err="1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النوع</a:t>
            </a:r>
            <a:r>
              <a:rPr lang="en-GB" sz="4000" b="1" dirty="0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الثالث</a:t>
            </a:r>
            <a:r>
              <a:rPr lang="en-GB" sz="4000" b="1" dirty="0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4000" b="1" dirty="0" err="1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الخبر</a:t>
            </a:r>
            <a:r>
              <a:rPr lang="en-GB" sz="4000" b="1" dirty="0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جملة</a:t>
            </a:r>
            <a:r>
              <a:rPr lang="en-GB" sz="4000" b="1" dirty="0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4000" b="1" dirty="0" err="1">
                <a:solidFill>
                  <a:srgbClr val="E066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اسمية</a:t>
            </a:r>
            <a:r>
              <a:rPr lang="en-GB" b="1" dirty="0">
                <a:solidFill>
                  <a:srgbClr val="E06666"/>
                </a:solidFill>
              </a:rPr>
              <a:t>.</a:t>
            </a:r>
            <a:endParaRPr sz="3700" dirty="0">
              <a:solidFill>
                <a:srgbClr val="E06666"/>
              </a:solidFill>
            </a:endParaRPr>
          </a:p>
        </p:txBody>
      </p:sp>
      <p:sp>
        <p:nvSpPr>
          <p:cNvPr id="5" name="Google Shape;93;p17"/>
          <p:cNvSpPr/>
          <p:nvPr/>
        </p:nvSpPr>
        <p:spPr>
          <a:xfrm>
            <a:off x="6096001" y="1986455"/>
            <a:ext cx="6096000" cy="2163257"/>
          </a:xfrm>
          <a:prstGeom prst="flowChartPredefinedProcess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4000" b="1" u="sng" dirty="0" err="1">
                <a:solidFill>
                  <a:srgbClr val="6AA84F"/>
                </a:solidFill>
                <a:highlight>
                  <a:srgbClr val="FFFF00"/>
                </a:highlight>
              </a:rPr>
              <a:t>الحديقةُ</a:t>
            </a:r>
            <a:r>
              <a:rPr lang="ar-JO" sz="4000" b="1" u="sng" dirty="0">
                <a:solidFill>
                  <a:srgbClr val="6AA84F"/>
                </a:solidFill>
              </a:rPr>
              <a:t>(</a:t>
            </a:r>
            <a:r>
              <a:rPr lang="en-GB" sz="4000" b="1" dirty="0">
                <a:solidFill>
                  <a:srgbClr val="6AA84F"/>
                </a:solidFill>
              </a:rPr>
              <a:t> </a:t>
            </a:r>
            <a:r>
              <a:rPr lang="en-GB" sz="40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أزهارها</a:t>
            </a:r>
            <a:r>
              <a:rPr lang="en-GB" sz="4000" b="1" dirty="0">
                <a:solidFill>
                  <a:srgbClr val="6AA84F"/>
                </a:solidFill>
              </a:rPr>
              <a:t> </a:t>
            </a:r>
            <a:r>
              <a:rPr lang="en-GB" sz="4000" b="1" dirty="0" err="1">
                <a:solidFill>
                  <a:srgbClr val="6AA84F"/>
                </a:solidFill>
              </a:rPr>
              <a:t>جميلة</a:t>
            </a:r>
            <a:r>
              <a:rPr lang="ar-JO" sz="4400" b="1" dirty="0">
                <a:solidFill>
                  <a:srgbClr val="6AA84F"/>
                </a:solidFill>
              </a:rPr>
              <a:t>)</a:t>
            </a:r>
            <a:endParaRPr sz="2500" b="1" dirty="0">
              <a:solidFill>
                <a:srgbClr val="6AA84F"/>
              </a:solidFill>
            </a:endParaRPr>
          </a:p>
        </p:txBody>
      </p:sp>
      <p:sp>
        <p:nvSpPr>
          <p:cNvPr id="6" name="Google Shape;94;p17"/>
          <p:cNvSpPr>
            <a:spLocks noGrp="1"/>
          </p:cNvSpPr>
          <p:nvPr>
            <p:ph idx="1"/>
          </p:nvPr>
        </p:nvSpPr>
        <p:spPr>
          <a:xfrm>
            <a:off x="838200" y="1825625"/>
            <a:ext cx="4382815" cy="4351338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2000" b="1" dirty="0">
                <a:solidFill>
                  <a:srgbClr val="1155CC"/>
                </a:solidFill>
              </a:rPr>
              <a:t>  </a:t>
            </a:r>
            <a:r>
              <a:rPr lang="en-GB" sz="3600" b="1" dirty="0" err="1">
                <a:solidFill>
                  <a:srgbClr val="1155CC"/>
                </a:solidFill>
              </a:rPr>
              <a:t>لعلَّك</a:t>
            </a:r>
            <a:r>
              <a:rPr lang="ar-JO" altLang="en-GB" sz="3600" b="1" dirty="0" err="1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تلاحظ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أنك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حينما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قلت</a:t>
            </a:r>
            <a:r>
              <a:rPr lang="en-US" altLang="en-US" sz="3600" b="1" dirty="0">
                <a:solidFill>
                  <a:srgbClr val="1155CC"/>
                </a:solidFill>
              </a:rPr>
              <a:t>: </a:t>
            </a:r>
            <a:r>
              <a:rPr lang="ar-JO" altLang="en-US" sz="3600" b="1" dirty="0">
                <a:solidFill>
                  <a:srgbClr val="1155CC"/>
                </a:solidFill>
              </a:rPr>
              <a:t>(</a:t>
            </a:r>
            <a:r>
              <a:rPr lang="ar-SA" altLang="en-US" sz="3600" b="1" dirty="0">
                <a:solidFill>
                  <a:srgbClr val="1155CC"/>
                </a:solidFill>
              </a:rPr>
              <a:t>أزهارها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جميلة</a:t>
            </a:r>
            <a:r>
              <a:rPr lang="ar-JO" altLang="en-US" sz="3600" b="1" dirty="0">
                <a:solidFill>
                  <a:srgbClr val="1155CC"/>
                </a:solidFill>
              </a:rPr>
              <a:t>)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فانت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قلت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جملة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اسمية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فتلاحظ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أن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الجملة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هذه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أخبرت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عن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المبتدا</a:t>
            </a:r>
            <a:r>
              <a:rPr lang="en-US" altLang="en-US" sz="3600" b="1" dirty="0">
                <a:solidFill>
                  <a:srgbClr val="1155CC"/>
                </a:solidFill>
              </a:rPr>
              <a:t> </a:t>
            </a:r>
            <a:r>
              <a:rPr lang="ar-SA" altLang="en-US" sz="3600" b="1" dirty="0">
                <a:solidFill>
                  <a:srgbClr val="1155CC"/>
                </a:solidFill>
              </a:rPr>
              <a:t>الأول</a:t>
            </a:r>
            <a:r>
              <a:rPr lang="ar-JO" altLang="en-US" sz="3600" b="1" dirty="0">
                <a:solidFill>
                  <a:srgbClr val="1155CC"/>
                </a:solidFill>
              </a:rPr>
              <a:t>(</a:t>
            </a:r>
            <a:r>
              <a:rPr lang="ar-SA" altLang="en-US" sz="3600" b="1" dirty="0">
                <a:solidFill>
                  <a:srgbClr val="1155CC"/>
                </a:solidFill>
              </a:rPr>
              <a:t>الحديقة</a:t>
            </a:r>
            <a:r>
              <a:rPr lang="ar-JO" altLang="en-GB" sz="3600" b="1" dirty="0">
                <a:solidFill>
                  <a:srgbClr val="1155CC"/>
                </a:solidFill>
              </a:rPr>
              <a:t>)</a:t>
            </a:r>
            <a:r>
              <a:rPr lang="en-GB" sz="3600" b="1" dirty="0">
                <a:solidFill>
                  <a:srgbClr val="1155CC"/>
                </a:solidFill>
              </a:rPr>
              <a:t>.</a:t>
            </a:r>
            <a:endParaRPr sz="3600" dirty="0">
              <a:solidFill>
                <a:srgbClr val="1155CC"/>
              </a:solidFill>
            </a:endParaRPr>
          </a:p>
        </p:txBody>
      </p:sp>
      <p:sp>
        <p:nvSpPr>
          <p:cNvPr id="7" name="Google Shape;95;p17"/>
          <p:cNvSpPr/>
          <p:nvPr/>
        </p:nvSpPr>
        <p:spPr>
          <a:xfrm>
            <a:off x="5628290" y="4649567"/>
            <a:ext cx="5725510" cy="1325563"/>
          </a:xfrm>
          <a:prstGeom prst="snip2SameRect">
            <a:avLst>
              <a:gd name="adj1" fmla="val 16667"/>
              <a:gd name="adj2" fmla="val 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Clr>
                <a:schemeClr val="dk1"/>
              </a:buClr>
              <a:buSzPts val="1100"/>
              <a:buFont typeface="Arial" panose="020B0604020202020204"/>
              <a:buNone/>
            </a:pPr>
            <a:r>
              <a:rPr lang="en-GB" sz="3900" b="1" dirty="0" err="1">
                <a:solidFill>
                  <a:srgbClr val="674EA7"/>
                </a:solidFill>
              </a:rPr>
              <a:t>فكيف</a:t>
            </a:r>
            <a:r>
              <a:rPr lang="ar-JO" altLang="en-GB" sz="3900" b="1" dirty="0" err="1">
                <a:solidFill>
                  <a:srgbClr val="674EA7"/>
                </a:solidFill>
              </a:rPr>
              <a:t> تعرب هذه الجملة؟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  <p:bldP spid="6" grpId="0" build="p" animBg="1"/>
      <p:bldP spid="6" grpId="1" build="p" animBg="1"/>
      <p:bldP spid="7" grpId="0" animBg="1"/>
      <p:bldP spid="7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704</Words>
  <Application>Microsoft Office PowerPoint</Application>
  <PresentationFormat>Widescreen</PresentationFormat>
  <Paragraphs>96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ADLaM Display</vt:lpstr>
      <vt:lpstr>Aharoni</vt:lpstr>
      <vt:lpstr>Amatic SC</vt:lpstr>
      <vt:lpstr>Amiri</vt:lpstr>
      <vt:lpstr>Aptos</vt:lpstr>
      <vt:lpstr>Aptos Display</vt:lpstr>
      <vt:lpstr>Arial</vt:lpstr>
      <vt:lpstr>Source Code Pro</vt:lpstr>
      <vt:lpstr>Times New Roman</vt:lpstr>
      <vt:lpstr>Office Theme</vt:lpstr>
      <vt:lpstr>صور الخبر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أمثلة ( الخبر جملة فعلية )</vt:lpstr>
      <vt:lpstr>النوع الثالث: الخبر جملة اسمية.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صور الخبر</dc:title>
  <dc:creator>majdolin.abuzenah@gmail.com</dc:creator>
  <cp:lastModifiedBy>Teachers</cp:lastModifiedBy>
  <cp:revision>22</cp:revision>
  <dcterms:created xsi:type="dcterms:W3CDTF">2025-06-30T16:11:00Z</dcterms:created>
  <dcterms:modified xsi:type="dcterms:W3CDTF">2025-10-20T09:55:15Z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489ACEEE91DB448D98E873C6B2C371FD_12</vt:lpwstr>
  </property>
  <property fmtid="{D5CDD505-2E9C-101B-9397-08002B2CF9AE}" pid="3" name="KSOProductBuildVer">
    <vt:lpwstr>1033-12.2.0.21931</vt:lpwstr>
  </property>
</Properties>
</file>