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g"/>
  <Default Extension="png" ContentType="image/png"/>
  <Default Extension="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1.xml" ContentType="application/vnd.openxmlformats-officedocument.theme+xml"/>
  <Override PartName="/ppt/slideMasters/slideMaster1.xml" ContentType="application/vnd.openxmlformats-officedocument.presentationml.slideMaster+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slides/slide1.xml" ContentType="application/vnd.openxmlformats-officedocument.presentationml.slide+xml"/>
  <Override PartName="/ppt/notesSlides/notesSlide2.xml" ContentType="application/vnd.openxmlformats-officedocument.presentationml.notesSlide+xml"/>
  <Override PartName="/ppt/slides/slide2.xml" ContentType="application/vnd.openxmlformats-officedocument.presentationml.slide+xml"/>
  <Override PartName="/ppt/notesSlides/notesSlide3.xml" ContentType="application/vnd.openxmlformats-officedocument.presentationml.notesSlide+xml"/>
  <Override PartName="/ppt/slides/slide3.xml" ContentType="application/vnd.openxmlformats-officedocument.presentationml.slide+xml"/>
  <Override PartName="/ppt/notesSlides/notesSlide4.xml" ContentType="application/vnd.openxmlformats-officedocument.presentationml.notesSlide+xml"/>
  <Override PartName="/ppt/slides/slide4.xml" ContentType="application/vnd.openxmlformats-officedocument.presentationml.slide+xml"/>
  <Override PartName="/ppt/notesSlides/notesSlide5.xml" ContentType="application/vnd.openxmlformats-officedocument.presentationml.notesSlide+xml"/>
  <Override PartName="/ppt/slides/slide5.xml" ContentType="application/vnd.openxmlformats-officedocument.presentationml.slide+xml"/>
  <Override PartName="/ppt/notesSlides/notesSlide6.xml" ContentType="application/vnd.openxmlformats-officedocument.presentationml.notesSlide+xml"/>
  <Override PartName="/ppt/slides/slide6.xml" ContentType="application/vnd.openxmlformats-officedocument.presentationml.slide+xml"/>
  <Override PartName="/ppt/notesSlides/notesSlide7.xml" ContentType="application/vnd.openxmlformats-officedocument.presentationml.notesSlide+xml"/>
  <Override PartName="/ppt/slides/slide7.xml" ContentType="application/vnd.openxmlformats-officedocument.presentationml.slide+xml"/>
  <Override PartName="/ppt/notesSlides/notesSlide8.xml" ContentType="application/vnd.openxmlformats-officedocument.presentationml.notesSlide+xml"/>
  <Override PartName="/ppt/slides/slide8.xml" ContentType="application/vnd.openxmlformats-officedocument.presentationml.slide+xml"/>
  <Override PartName="/ppt/notesSlides/notesSlide9.xml" ContentType="application/vnd.openxmlformats-officedocument.presentationml.notesSlide+xml"/>
  <Override PartName="/ppt/slides/slide9.xml" ContentType="application/vnd.openxmlformats-officedocument.presentationml.slide+xml"/>
  <Override PartName="/ppt/notesSlides/notesSlide10.xml" ContentType="application/vnd.openxmlformats-officedocument.presentationml.notesSlide+xml"/>
  <Override PartName="/ppt/slides/slide10.xml" ContentType="application/vnd.openxmlformats-officedocument.presentationml.slide+xml"/>
  <Override PartName="/ppt/notesSlides/notesSlide11.xml" ContentType="application/vnd.openxmlformats-officedocument.presentationml.notesSlide+xml"/>
  <Override PartName="/ppt/slides/slide11.xml" ContentType="application/vnd.openxmlformats-officedocument.presentationml.slide+xml"/>
  <Override PartName="/ppt/notesSlides/notesSlide12.xml" ContentType="application/vnd.openxmlformats-officedocument.presentationml.notesSlide+xml"/>
  <Override PartName="/ppt/slides/slide12.xml" ContentType="application/vnd.openxmlformats-officedocument.presentationml.slide+xml"/>
  <Override PartName="/ppt/notesSlides/notesSlide13.xml" ContentType="application/vnd.openxmlformats-officedocument.presentationml.notesSlide+xml"/>
  <Override PartName="/ppt/slides/slide13.xml" ContentType="application/vnd.openxmlformats-officedocument.presentationml.slide+xml"/>
  <Override PartName="/ppt/notesSlides/notesSlide14.xml" ContentType="application/vnd.openxmlformats-officedocument.presentationml.notesSlide+xml"/>
  <Override PartName="/ppt/slides/slide14.xml" ContentType="application/vnd.openxmlformats-officedocument.presentationml.slide+xml"/>
  <Override PartName="/ppt/notesSlides/notesSlide15.xml" ContentType="application/vnd.openxmlformats-officedocument.presentationml.notesSlide+xml"/>
  <Override PartName="/ppt/slides/slide15.xml" ContentType="application/vnd.openxmlformats-officedocument.presentationml.slide+xml"/>
  <Override PartName="/ppt/notesSlides/notesSlide16.xml" ContentType="application/vnd.openxmlformats-officedocument.presentationml.notesSlide+xml"/>
  <Override PartName="/ppt/slides/slide16.xml" ContentType="application/vnd.openxmlformats-officedocument.presentationml.slide+xml"/>
  <Override PartName="/ppt/notesSlides/notesSlide17.xml" ContentType="application/vnd.openxmlformats-officedocument.presentationml.notesSlide+xml"/>
  <Override PartName="/ppt/slides/slide17.xml" ContentType="application/vnd.openxmlformats-officedocument.presentationml.slide+xml"/>
  <Override PartName="/ppt/notesSlides/notesSlide18.xml" ContentType="application/vnd.openxmlformats-officedocument.presentationml.notesSlide+xml"/>
  <Override PartName="/ppt/slides/slide18.xml" ContentType="application/vnd.openxmlformats-officedocument.presentationml.slide+xml"/>
  <Override PartName="/ppt/notesSlides/notesSlide19.xml" ContentType="application/vnd.openxmlformats-officedocument.presentationml.notesSlide+xml"/>
  <Override PartName="/ppt/slides/slide19.xml" ContentType="application/vnd.openxmlformats-officedocument.presentationml.slide+xml"/>
  <Override PartName="/ppt/notesSlides/notesSlide20.xml" ContentType="application/vnd.openxmlformats-officedocument.presentationml.notesSlide+xml"/>
  <Override PartName="/ppt/slides/slide20.xml" ContentType="application/vnd.openxmlformats-officedocument.presentationml.slide+xml"/>
  <Override PartName="/ppt/notesSlides/notesSlide21.xml" ContentType="application/vnd.openxmlformats-officedocument.presentationml.notesSlide+xml"/>
  <Override PartName="/ppt/slides/slide21.xml" ContentType="application/vnd.openxmlformats-officedocument.presentationml.slide+xml"/>
  <Override PartName="/ppt/notesSlides/notesSlide22.xml" ContentType="application/vnd.openxmlformats-officedocument.presentationml.notesSlide+xml"/>
  <Override PartName="/ppt/slides/slide22.xml" ContentType="application/vnd.openxmlformats-officedocument.presentationml.slide+xml"/>
  <Override PartName="/ppt/notesSlides/notesSlide23.xml" ContentType="application/vnd.openxmlformats-officedocument.presentationml.notesSlide+xml"/>
  <Override PartName="/ppt/slides/slide23.xml" ContentType="application/vnd.openxmlformats-officedocument.presentationml.slide+xml"/>
  <Override PartName="/ppt/notesSlides/notesSlide24.xml" ContentType="application/vnd.openxmlformats-officedocument.presentationml.notesSlide+xml"/>
  <Override PartName="/ppt/slides/slide24.xml" ContentType="application/vnd.openxmlformats-officedocument.presentationml.slide+xml"/>
  <Override PartName="/ppt/notesSlides/notesSlide25.xml" ContentType="application/vnd.openxmlformats-officedocument.presentationml.notesSlide+xml"/>
  <Override PartName="/ppt/slides/slide25.xml" ContentType="application/vnd.openxmlformats-officedocument.presentationml.slide+xml"/>
  <Override PartName="/ppt/notesSlides/notesSlide26.xml" ContentType="application/vnd.openxmlformats-officedocument.presentationml.notesSlide+xml"/>
  <Override PartName="/ppt/slides/slide26.xml" ContentType="application/vnd.openxmlformats-officedocument.presentationml.slide+xml"/>
  <Override PartName="/ppt/notesSlides/notesSlide27.xml" ContentType="application/vnd.openxmlformats-officedocument.presentationml.notesSlide+xml"/>
  <Override PartName="/ppt/slides/slide27.xml" ContentType="application/vnd.openxmlformats-officedocument.presentationml.slide+xml"/>
  <Override PartName="/ppt/notesSlides/notesSlide28.xml" ContentType="application/vnd.openxmlformats-officedocument.presentationml.notesSlide+xml"/>
  <Override PartName="/ppt/slides/slide28.xml" ContentType="application/vnd.openxmlformats-officedocument.presentationml.slide+xml"/>
  <Override PartName="/ppt/notesSlides/notesSlide29.xml" ContentType="application/vnd.openxmlformats-officedocument.presentationml.notesSlide+xml"/>
  <Override PartName="/ppt/slides/slide29.xml" ContentType="application/vnd.openxmlformats-officedocument.presentationml.slide+xml"/>
  <Override PartName="/ppt/notesSlides/notesSlide30.xml" ContentType="application/vnd.openxmlformats-officedocument.presentationml.notesSlide+xml"/>
  <Override PartName="/ppt/slides/slide30.xml" ContentType="application/vnd.openxmlformats-officedocument.presentationml.slide+xml"/>
  <Override PartName="/ppt/notesSlides/notesSlide31.xml" ContentType="application/vnd.openxmlformats-officedocument.presentationml.notesSlide+xml"/>
  <Override PartName="/ppt/slides/slide31.xml" ContentType="application/vnd.openxmlformats-officedocument.presentationml.slide+xml"/>
  <Override PartName="/ppt/notesSlides/notesSlide32.xml" ContentType="application/vnd.openxmlformats-officedocument.presentationml.notesSlide+xml"/>
  <Override PartName="/ppt/slides/slide32.xml" ContentType="application/vnd.openxmlformats-officedocument.presentationml.slide+xml"/>
  <Override PartName="/ppt/notesSlides/notesSlide33.xml" ContentType="application/vnd.openxmlformats-officedocument.presentationml.notesSlide+xml"/>
  <Override PartName="/ppt/slides/slide33.xml" ContentType="application/vnd.openxmlformats-officedocument.presentationml.slide+xml"/>
  <Override PartName="/ppt/notesSlides/notesSlide34.xml" ContentType="application/vnd.openxmlformats-officedocument.presentationml.notesSlide+xml"/>
  <Override PartName="/ppt/slides/slide34.xml" ContentType="application/vnd.openxmlformats-officedocument.presentationml.slide+xml"/>
  <Override PartName="/ppt/notesSlides/notesSlide35.xml" ContentType="application/vnd.openxmlformats-officedocument.presentationml.notesSlide+xml"/>
  <Override PartName="/ppt/slides/slide35.xml" ContentType="application/vnd.openxmlformats-officedocument.presentationml.slide+xml"/>
  <Override PartName="/ppt/notesSlides/notesSlide36.xml" ContentType="application/vnd.openxmlformats-officedocument.presentationml.notesSlide+xml"/>
  <Override PartName="/ppt/slides/slide36.xml" ContentType="application/vnd.openxmlformats-officedocument.presentationml.slide+xml"/>
  <Override PartName="/ppt/notesSlides/notesSlide37.xml" ContentType="application/vnd.openxmlformats-officedocument.presentationml.notesSlide+xml"/>
  <Override PartName="/ppt/slides/slide37.xml" ContentType="application/vnd.openxmlformats-officedocument.presentationml.slide+xml"/>
  <Override PartName="/ppt/notesSlides/notesSlide38.xml" ContentType="application/vnd.openxmlformats-officedocument.presentationml.notesSlide+xml"/>
  <Override PartName="/ppt/slides/slide38.xml" ContentType="application/vnd.openxmlformats-officedocument.presentationml.slide+xml"/>
  <Override PartName="/ppt/notesSlides/notesSlide39.xml" ContentType="application/vnd.openxmlformats-officedocument.presentationml.notesSlide+xml"/>
  <Override PartName="/ppt/slides/slide39.xml" ContentType="application/vnd.openxmlformats-officedocument.presentationml.slide+xml"/>
  <Override PartName="/ppt/notesSlides/notesSlide40.xml" ContentType="application/vnd.openxmlformats-officedocument.presentationml.notesSlide+xml"/>
  <Override PartName="/ppt/slides/slide40.xml" ContentType="application/vnd.openxmlformats-officedocument.presentationml.slide+xml"/>
  <Override PartName="/ppt/notesSlides/notesSlide41.xml" ContentType="application/vnd.openxmlformats-officedocument.presentationml.notesSlide+xml"/>
  <Override PartName="/ppt/slides/slide41.xml" ContentType="application/vnd.openxmlformats-officedocument.presentationml.slide+xml"/>
  <Override PartName="/ppt/notesSlides/notesSlide42.xml" ContentType="application/vnd.openxmlformats-officedocument.presentationml.notesSlide+xml"/>
  <Override PartName="/ppt/slides/slide42.xml" ContentType="application/vnd.openxmlformats-officedocument.presentationml.slide+xml"/>
  <Override PartName="/ppt/notesSlides/notesSlide43.xml" ContentType="application/vnd.openxmlformats-officedocument.presentationml.notesSlide+xml"/>
  <Override PartName="/ppt/slides/slide43.xml" ContentType="application/vnd.openxmlformats-officedocument.presentationml.slide+xml"/>
  <Override PartName="/ppt/notesSlides/notesSlide44.xml" ContentType="application/vnd.openxmlformats-officedocument.presentationml.notesSlide+xml"/>
  <Override PartName="/ppt/slides/slide44.xml" ContentType="application/vnd.openxmlformats-officedocument.presentationml.slide+xml"/>
  <Override PartName="/ppt/notesSlides/notesSlide45.xml" ContentType="application/vnd.openxmlformats-officedocument.presentationml.notesSlide+xml"/>
  <Override PartName="/ppt/slides/slide45.xml" ContentType="application/vnd.openxmlformats-officedocument.presentationml.slide+xml"/>
  <Override PartName="/ppt/notesSlides/notesSlide46.xml" ContentType="application/vnd.openxmlformats-officedocument.presentationml.notesSlide+xml"/>
  <Override PartName="/ppt/slides/slide46.xml" ContentType="application/vnd.openxmlformats-officedocument.presentationml.slide+xml"/>
  <Override PartName="/ppt/notesSlides/notesSlide47.xml" ContentType="application/vnd.openxmlformats-officedocument.presentationml.notesSlide+xml"/>
  <Override PartName="/ppt/slides/slide47.xml" ContentType="application/vnd.openxmlformats-officedocument.presentationml.slide+xml"/>
  <Override PartName="/ppt/notesSlides/notesSlide48.xml" ContentType="application/vnd.openxmlformats-officedocument.presentationml.notesSlide+xml"/>
  <Override PartName="/ppt/slides/slide48.xml" ContentType="application/vnd.openxmlformats-officedocument.presentationml.slide+xml"/>
  <Override PartName="/ppt/notesSlides/notesSlide49.xml" ContentType="application/vnd.openxmlformats-officedocument.presentationml.notesSlide+xml"/>
  <Override PartName="/ppt/slides/slide49.xml" ContentType="application/vnd.openxmlformats-officedocument.presentationml.slide+xml"/>
  <Override PartName="/ppt/notesSlides/notesSlide50.xml" ContentType="application/vnd.openxmlformats-officedocument.presentationml.notesSlide+xml"/>
  <Override PartName="/ppt/slides/slide50.xml" ContentType="application/vnd.openxmlformats-officedocument.presentationml.slide+xml"/>
  <Override PartName="/ppt/notesSlides/notesSlide51.xml" ContentType="application/vnd.openxmlformats-officedocument.presentationml.notesSlide+xml"/>
  <Override PartName="/ppt/slides/slide51.xml" ContentType="application/vnd.openxmlformats-officedocument.presentationml.slide+xml"/>
  <Override PartName="/ppt/notesSlides/notesSlide52.xml" ContentType="application/vnd.openxmlformats-officedocument.presentationml.notesSlide+xml"/>
  <Override PartName="/ppt/slides/slide52.xml" ContentType="application/vnd.openxmlformats-officedocument.presentationml.slide+xml"/>
  <Override PartName="/ppt/notesSlides/notesSlide53.xml" ContentType="application/vnd.openxmlformats-officedocument.presentationml.notesSlide+xml"/>
  <Override PartName="/ppt/slides/slide53.xml" ContentType="application/vnd.openxmlformats-officedocument.presentationml.slide+xml"/>
  <Override PartName="/ppt/notesSlides/notesSlide54.xml" ContentType="application/vnd.openxmlformats-officedocument.presentationml.notesSlide+xml"/>
  <Override PartName="/ppt/slides/slide54.xml" ContentType="application/vnd.openxmlformats-officedocument.presentationml.slide+xml"/>
  <Override PartName="/ppt/notesSlides/notesSlide55.xml" ContentType="application/vnd.openxmlformats-officedocument.presentationml.notesSlide+xml"/>
  <Override PartName="/ppt/slides/slide55.xml" ContentType="application/vnd.openxmlformats-officedocument.presentationml.slide+xml"/>
  <Override PartName="/ppt/notesSlides/notesSlide56.xml" ContentType="application/vnd.openxmlformats-officedocument.presentationml.notesSlide+xml"/>
  <Override PartName="/ppt/slides/slide56.xml" ContentType="application/vnd.openxmlformats-officedocument.presentationml.slide+xml"/>
  <Override PartName="/ppt/notesSlides/notesSlide57.xml" ContentType="application/vnd.openxmlformats-officedocument.presentationml.notesSlide+xml"/>
  <Override PartName="/ppt/slides/slide57.xml" ContentType="application/vnd.openxmlformats-officedocument.presentationml.slide+xml"/>
  <Override PartName="/ppt/notesSlides/notesSlide58.xml" ContentType="application/vnd.openxmlformats-officedocument.presentationml.notesSlide+xml"/>
  <Override PartName="/ppt/slides/slide58.xml" ContentType="application/vnd.openxmlformats-officedocument.presentationml.slide+xml"/>
  <Override PartName="/ppt/notesSlides/notesSlide59.xml" ContentType="application/vnd.openxmlformats-officedocument.presentationml.notesSlide+xml"/>
  <Override PartName="/ppt/slides/slide59.xml" ContentType="application/vnd.openxmlformats-officedocument.presentationml.slide+xml"/>
  <Override PartName="/ppt/notesSlides/notesSlide60.xml" ContentType="application/vnd.openxmlformats-officedocument.presentationml.notesSlide+xml"/>
  <Override PartName="/ppt/slides/slide60.xml" ContentType="application/vnd.openxmlformats-officedocument.presentationml.slide+xml"/>
  <Override PartName="/ppt/notesSlides/notesSlide61.xml" ContentType="application/vnd.openxmlformats-officedocument.presentationml.notesSlide+xml"/>
  <Override PartName="/ppt/slides/slide61.xml" ContentType="application/vnd.openxmlformats-officedocument.presentationml.slide+xml"/>
  <Override PartName="/ppt/notesSlides/notesSlide62.xml" ContentType="application/vnd.openxmlformats-officedocument.presentationml.notesSlide+xml"/>
  <Override PartName="/ppt/slides/slide62.xml" ContentType="application/vnd.openxmlformats-officedocument.presentationml.slide+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 Id="rId4" Type="http://schemas.openxmlformats.org/package/2006/relationships/metadata/thumbnail" Target="docProps/thumbnail.jpeg"/></Relationships>
</file>

<file path=ppt/presentation.xml><?xml version="1.0" encoding="utf-8"?>
<p:presentation xmlns:p="http://schemas.openxmlformats.org/presentationml/2006/main" xmlns:r="http://schemas.openxmlformats.org/officeDocument/2006/relationships" xmlns:a="http://schemas.openxmlformats.org/drawingml/2006/main">
  <p:sldMasterIdLst>
    <p:sldMasterId id="2147483661" r:id="rId1"/>
  </p:sldMasterIdLst>
  <p:notesMasterIdLst>
    <p:notesMasterId r:id="rId2"/>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Lst>
  <p:sldSz cx="9144000" cy="6858000"/>
  <p:notesSz cx="6857895" cy="9143861"/>
  <p:kinsoku lang="zh-CN" invalStChars="!%),.:;?]}¨·ˇˉ་―‖’”…‰∶、。〃々〉》」』】〕〗！＂＇％），．：；？］｀｜｝～￠" invalEndChars="([{·‘“〈《「『【〔〖（．［｛￡￥"/>
  <p:defaultTextStyle>
    <a:defPPr>
      <a:defRPr lang="zh-CN"/>
    </a:defPPr>
    <a:lvl1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1pPr>
    <a:lvl2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2pPr>
    <a:lvl3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3pPr>
    <a:lvl4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4pPr>
    <a:lvl5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5pPr>
    <a:lvl6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6pPr>
    <a:lvl7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7pPr>
    <a:lvl8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8pPr>
    <a:lvl9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p:showPr showNarration="1">
    <p:penClr>
      <a:srgbClr val="FF0000"/>
    </p:penClr>
    <p:extLst>
      <p:ext uri="{EC167BDD-8182-4AB7-AECC-EB403E3ABB37}">
        <p14:laserClr xmlns:p14="http://schemas.microsoft.com/office/powerpoint/2010/main">
          <a:srgbClr val="FF0000"/>
        </p14:laserClr>
      </p:ext>
    </p:extLst>
  </p:showPr>
</p:presentationPr>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6666" autoAdjust="0"/>
    <p:restoredTop sz="100000" autoAdjust="0"/>
  </p:normalViewPr>
  <p:slideViewPr>
    <p:cSldViewPr snapToGrid="0">
      <p:cViewPr varScale="1">
        <p:scale>
          <a:sx n="112" d="100"/>
          <a:sy n="112" d="100"/>
        </p:scale>
        <p:origin x="0" y="0"/>
      </p:cViewPr>
      <p:guideLst>
        <p:guide orient="horz" pos="2160"/>
        <p:guide orient="horz" pos="3968"/>
        <p:guide orient="horz" pos="344"/>
        <p:guide orient="horz" pos="480"/>
        <p:guide orient="horz" pos="3832"/>
        <p:guide pos="2880"/>
        <p:guide pos="336"/>
        <p:guide pos="5416"/>
        <p:guide pos="472"/>
        <p:guide pos="5280"/>
      </p:guideLst>
    </p:cSldViewPr>
  </p:slideViewPr>
  <p:outlineViewPr>
    <p:cViewPr>
      <p:scale>
        <a:sx n="33" d="100"/>
        <a:sy n="33" d="100"/>
      </p:scale>
      <p:origin x="0" y="0"/>
    </p:cViewPr>
    <p:sldLst/>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7" d="100"/>
          <a:sy n="57" d="100"/>
        </p:scale>
        <p:origin x="0" y="0"/>
      </p:cViewPr>
      <p:guideLst/>
    </p:cSldViewPr>
  </p:notesViewPr>
  <p:gridSpacing cx="72009" cy="72009"/>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theme" Target="theme/theme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presProps" Target="presProps.xml"/><Relationship Id="rId67" Type="http://schemas.openxmlformats.org/officeDocument/2006/relationships/viewProps" Target="viewProps.xml"/><Relationship Id="rId6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&lt;#&gt;</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 name="Text box"/>
          <p:cNvSpPr>
            <a:spLocks noGrp="1"/>
          </p:cNvSpPr>
          <p:nvPr>
            <p:ph type="hdr" idx="2"/>
          </p:nvPr>
        </p:nvSpPr>
        <p:spPr>
          <a:xfrm rot="0">
            <a:off x="0" y="0"/>
            <a:ext cx="2971799" cy="458787"/>
          </a:xfrm>
          <a:prstGeom prst="rect"/>
          <a:noFill/>
          <a:ln w="12700" cmpd="sng" cap="flat">
            <a:noFill/>
            <a:prstDash val="solid"/>
            <a:round/>
          </a:ln>
        </p:spPr>
        <p:txBody>
          <a:bodyPr vert="horz" wrap="square" lIns="91425" tIns="45700" rIns="91425" bIns="45700" anchor="t" anchorCtr="0">
            <a:prstTxWarp prst="textNoShape"/>
          </a:bodyPr>
          <a:lstStyle/>
          <a:p>
            <a:pPr algn="l">
              <a:spcBef>
                <a:spcPts val="0"/>
              </a:spcBef>
              <a:spcAft>
                <a:spcPts val="0"/>
              </a:spcAft>
              <a:buNone/>
            </a:pPr>
            <a:endParaRPr lang="zh-CN" altLang="en-US"/>
          </a:p>
        </p:txBody>
      </p:sp>
      <p:sp>
        <p:nvSpPr>
          <p:cNvPr id="5" name="Text box"/>
          <p:cNvSpPr>
            <a:spLocks noGrp="1"/>
          </p:cNvSpPr>
          <p:nvPr>
            <p:ph type="dt" idx="10"/>
          </p:nvPr>
        </p:nvSpPr>
        <p:spPr>
          <a:xfrm rot="0">
            <a:off x="3884613" y="0"/>
            <a:ext cx="2971800" cy="458787"/>
          </a:xfrm>
          <a:prstGeom prst="rect"/>
          <a:noFill/>
          <a:ln w="12700" cmpd="sng" cap="flat">
            <a:noFill/>
            <a:prstDash val="solid"/>
            <a:round/>
          </a:ln>
        </p:spPr>
        <p:txBody>
          <a:bodyPr vert="horz" wrap="square" lIns="91425" tIns="45700" rIns="91425" bIns="45700" anchor="t" anchorCtr="0">
            <a:prstTxWarp prst="textNoShape"/>
          </a:bodyPr>
          <a:lstStyle/>
          <a:p>
            <a:pPr algn="r">
              <a:spcBef>
                <a:spcPts val="0"/>
              </a:spcBef>
              <a:spcAft>
                <a:spcPts val="0"/>
              </a:spcAft>
              <a:buNone/>
            </a:pPr>
            <a:endParaRPr lang="zh-CN" altLang="en-US"/>
          </a:p>
        </p:txBody>
      </p:sp>
      <p:sp>
        <p:nvSpPr>
          <p:cNvPr id="6" name="Object"/>
          <p:cNvSpPr>
            <a:spLocks noGrp="1"/>
          </p:cNvSpPr>
          <p:nvPr>
            <p:ph type="sldImg" idx="3"/>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w="12700" cmpd="sng" cap="flat">
            <a:solidFill>
              <a:srgbClr val="000000"/>
            </a:solidFill>
            <a:prstDash val="solid"/>
            <a:round/>
          </a:ln>
        </p:spPr>
      </p:sp>
      <p:sp>
        <p:nvSpPr>
          <p:cNvPr id="7" name="Text box"/>
          <p:cNvSpPr>
            <a:spLocks noGrp="1"/>
          </p:cNvSpPr>
          <p:nvPr>
            <p:ph type="body" idx="1"/>
          </p:nvPr>
        </p:nvSpPr>
        <p:spPr>
          <a:xfrm rot="0">
            <a:off x="685800" y="4400550"/>
            <a:ext cx="5486400" cy="3600450"/>
          </a:xfrm>
          <a:prstGeom prst="rect"/>
          <a:noFill/>
          <a:ln w="12700" cmpd="sng" cap="flat">
            <a:noFill/>
            <a:prstDash val="solid"/>
            <a:round/>
          </a:ln>
        </p:spPr>
        <p:txBody>
          <a:bodyPr vert="horz" wrap="square" lIns="91425" tIns="45700" rIns="91425" bIns="45700" anchor="t" anchorCtr="0">
            <a:prstTxWarp prst="textNoShape"/>
          </a:bodyPr>
          <a:lstStyle/>
          <a:p>
            <a:pPr marL="457200" indent="-228600" algn="l">
              <a:spcBef>
                <a:spcPts val="0"/>
              </a:spcBef>
              <a:spcAft>
                <a:spcPts val="0"/>
              </a:spcAft>
              <a:buNone/>
            </a:pPr>
            <a:endParaRPr lang="zh-CN" altLang="en-US"/>
          </a:p>
        </p:txBody>
      </p:sp>
      <p:sp>
        <p:nvSpPr>
          <p:cNvPr id="8" name="Text box"/>
          <p:cNvSpPr>
            <a:spLocks noGrp="1"/>
          </p:cNvSpPr>
          <p:nvPr>
            <p:ph type="ftr"/>
          </p:nvPr>
        </p:nvSpPr>
        <p:spPr>
          <a:xfrm rot="0">
            <a:off x="0" y="8685213"/>
            <a:ext cx="2971799" cy="458787"/>
          </a:xfrm>
          <a:prstGeom prst="rect"/>
          <a:noFill/>
          <a:ln w="12700" cmpd="sng" cap="flat">
            <a:noFill/>
            <a:prstDash val="solid"/>
            <a:round/>
          </a:ln>
        </p:spPr>
        <p:txBody>
          <a:bodyPr vert="horz" wrap="square" lIns="91425" tIns="45700" rIns="91425" bIns="45700" anchor="b" anchorCtr="0">
            <a:prstTxWarp prst="textNoShape"/>
          </a:bodyPr>
          <a:lstStyle/>
          <a:p>
            <a:pPr algn="l">
              <a:spcBef>
                <a:spcPts val="0"/>
              </a:spcBef>
              <a:spcAft>
                <a:spcPts val="0"/>
              </a:spcAft>
              <a:buNone/>
            </a:pPr>
            <a:endParaRPr lang="zh-CN" altLang="en-US"/>
          </a:p>
        </p:txBody>
      </p:sp>
    </p:spTree>
    <p:extLst>
      <p:ext uri="{BB962C8B-B14F-4D97-AF65-F5344CB8AC3E}">
        <p14:creationId xmlns:p14="http://schemas.microsoft.com/office/powerpoint/2010/main" val="502485210"/>
      </p:ext>
    </p:extLst>
  </p:cSld>
  <p:clrMap bg1="lt1" tx1="dk1" bg2="lt2" tx2="dk2" accent1="accent1" accent2="accent2" accent3="accent3" accent4="accent4" accent5="accent5" accent6="accent6" hlink="hlink" folHlink="folHlink"/>
  <p:hf sldNum="1" hdr="0" ftr="0" dt="0"/>
  <p:notesStyle>
    <a:lvl1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1pPr>
    <a:lvl2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2pPr>
    <a:lvl3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3pPr>
    <a:lvl4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4pPr>
    <a:lvl5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5pPr>
    <a:lvl6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6pPr>
    <a:lvl7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7pPr>
    <a:lvl8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8pPr>
    <a:lvl9pPr marL="0" indent="0" algn="l" defTabSz="914400" fontAlgn="auto" hangingPunct="1">
      <a:lnSpc>
        <a:spcPct val="100000"/>
      </a:lnSpc>
      <a:spcBef>
        <a:spcPts val="0"/>
      </a:spcBef>
      <a:spcAft>
        <a:spcPts val="0"/>
      </a:spcAft>
      <a:buNone/>
      <a:defRPr sz="1400" b="0" i="0" u="none" strike="noStrike" kern="0" cap="none" spc="0" baseline="0">
        <a:solidFill>
          <a:srgbClr val="000000"/>
        </a:solidFill>
        <a:latin typeface="Arial" pitchFamily="0" charset="0"/>
        <a:ea typeface="Arial" pitchFamily="0" charset="0"/>
        <a:cs typeface="Arial" pitchFamily="0" charset="0"/>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3"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4"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883206012"/>
      </p:ext>
    </p:extLst>
  </p:cSld>
  <p:clrMapOvr>
    <a:masterClrMapping/>
  </p:clrMapOvr>
</p:notes>
</file>

<file path=ppt/notesSlides/notesSlide10.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10</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81"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82"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333045988"/>
      </p:ext>
    </p:extLst>
  </p:cSld>
  <p:clrMapOvr>
    <a:masterClrMapping/>
  </p:clrMapOvr>
</p:notes>
</file>

<file path=ppt/notesSlides/notesSlide11.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11</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88"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89"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839453393"/>
      </p:ext>
    </p:extLst>
  </p:cSld>
  <p:clrMapOvr>
    <a:masterClrMapping/>
  </p:clrMapOvr>
</p:notes>
</file>

<file path=ppt/notesSlides/notesSlide12.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12</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95"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9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468910446"/>
      </p:ext>
    </p:extLst>
  </p:cSld>
  <p:clrMapOvr>
    <a:masterClrMapping/>
  </p:clrMapOvr>
</p:notes>
</file>

<file path=ppt/notesSlides/notesSlide13.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13</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02"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03"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106127994"/>
      </p:ext>
    </p:extLst>
  </p:cSld>
  <p:clrMapOvr>
    <a:masterClrMapping/>
  </p:clrMapOvr>
</p:notes>
</file>

<file path=ppt/notesSlides/notesSlide14.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14</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09"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1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174521188"/>
      </p:ext>
    </p:extLst>
  </p:cSld>
  <p:clrMapOvr>
    <a:masterClrMapping/>
  </p:clrMapOvr>
</p:notes>
</file>

<file path=ppt/notesSlides/notesSlide15.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15</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14"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15"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2020722562"/>
      </p:ext>
    </p:extLst>
  </p:cSld>
  <p:clrMapOvr>
    <a:masterClrMapping/>
  </p:clrMapOvr>
</p:notes>
</file>

<file path=ppt/notesSlides/notesSlide16.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16</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19"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2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764912918"/>
      </p:ext>
    </p:extLst>
  </p:cSld>
  <p:clrMapOvr>
    <a:masterClrMapping/>
  </p:clrMapOvr>
</p:notes>
</file>

<file path=ppt/notesSlides/notesSlide17.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17</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24"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25"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857411902"/>
      </p:ext>
    </p:extLst>
  </p:cSld>
  <p:clrMapOvr>
    <a:masterClrMapping/>
  </p:clrMapOvr>
</p:notes>
</file>

<file path=ppt/notesSlides/notesSlide18.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18</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28"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29"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263000402"/>
      </p:ext>
    </p:extLst>
  </p:cSld>
  <p:clrMapOvr>
    <a:masterClrMapping/>
  </p:clrMapOvr>
</p:notes>
</file>

<file path=ppt/notesSlides/notesSlide19.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19</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38"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39"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330069610"/>
      </p:ext>
    </p:extLst>
  </p:cSld>
  <p:clrMapOvr>
    <a:masterClrMapping/>
  </p:clrMapOvr>
</p:notes>
</file>

<file path=ppt/notesSlides/notesSlide2.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8"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9"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697700319"/>
      </p:ext>
    </p:extLst>
  </p:cSld>
  <p:clrMapOvr>
    <a:masterClrMapping/>
  </p:clrMapOvr>
</p:notes>
</file>

<file path=ppt/notesSlides/notesSlide20.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20</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45"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4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286072"/>
      </p:ext>
    </p:extLst>
  </p:cSld>
  <p:clrMapOvr>
    <a:masterClrMapping/>
  </p:clrMapOvr>
</p:notes>
</file>

<file path=ppt/notesSlides/notesSlide21.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21</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52"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53"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042502892"/>
      </p:ext>
    </p:extLst>
  </p:cSld>
  <p:clrMapOvr>
    <a:masterClrMapping/>
  </p:clrMapOvr>
</p:notes>
</file>

<file path=ppt/notesSlides/notesSlide22.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22</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59"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6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398793597"/>
      </p:ext>
    </p:extLst>
  </p:cSld>
  <p:clrMapOvr>
    <a:masterClrMapping/>
  </p:clrMapOvr>
</p:notes>
</file>

<file path=ppt/notesSlides/notesSlide23.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23</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66"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67"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839590023"/>
      </p:ext>
    </p:extLst>
  </p:cSld>
  <p:clrMapOvr>
    <a:masterClrMapping/>
  </p:clrMapOvr>
</p:notes>
</file>

<file path=ppt/notesSlides/notesSlide24.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24</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70"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71"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51141180"/>
      </p:ext>
    </p:extLst>
  </p:cSld>
  <p:clrMapOvr>
    <a:masterClrMapping/>
  </p:clrMapOvr>
</p:notes>
</file>

<file path=ppt/notesSlides/notesSlide25.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25</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75"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7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755544460"/>
      </p:ext>
    </p:extLst>
  </p:cSld>
  <p:clrMapOvr>
    <a:masterClrMapping/>
  </p:clrMapOvr>
</p:notes>
</file>

<file path=ppt/notesSlides/notesSlide26.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26</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80"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81"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697950676"/>
      </p:ext>
    </p:extLst>
  </p:cSld>
  <p:clrMapOvr>
    <a:masterClrMapping/>
  </p:clrMapOvr>
</p:notes>
</file>

<file path=ppt/notesSlides/notesSlide27.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27</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85"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8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928621767"/>
      </p:ext>
    </p:extLst>
  </p:cSld>
  <p:clrMapOvr>
    <a:masterClrMapping/>
  </p:clrMapOvr>
</p:notes>
</file>

<file path=ppt/notesSlides/notesSlide28.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28</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89"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19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608559086"/>
      </p:ext>
    </p:extLst>
  </p:cSld>
  <p:clrMapOvr>
    <a:masterClrMapping/>
  </p:clrMapOvr>
</p:notes>
</file>

<file path=ppt/notesSlides/notesSlide29.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29</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199"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0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868161894"/>
      </p:ext>
    </p:extLst>
  </p:cSld>
  <p:clrMapOvr>
    <a:masterClrMapping/>
  </p:clrMapOvr>
</p:notes>
</file>

<file path=ppt/notesSlides/notesSlide3.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3"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4"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788756399"/>
      </p:ext>
    </p:extLst>
  </p:cSld>
  <p:clrMapOvr>
    <a:masterClrMapping/>
  </p:clrMapOvr>
</p:notes>
</file>

<file path=ppt/notesSlides/notesSlide30.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30</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06"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07"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612592381"/>
      </p:ext>
    </p:extLst>
  </p:cSld>
  <p:clrMapOvr>
    <a:masterClrMapping/>
  </p:clrMapOvr>
</p:notes>
</file>

<file path=ppt/notesSlides/notesSlide31.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31</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13"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14"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464240569"/>
      </p:ext>
    </p:extLst>
  </p:cSld>
  <p:clrMapOvr>
    <a:masterClrMapping/>
  </p:clrMapOvr>
</p:notes>
</file>

<file path=ppt/notesSlides/notesSlide32.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32</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20"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21"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860244445"/>
      </p:ext>
    </p:extLst>
  </p:cSld>
  <p:clrMapOvr>
    <a:masterClrMapping/>
  </p:clrMapOvr>
</p:notes>
</file>

<file path=ppt/notesSlides/notesSlide33.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33</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25"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2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843246705"/>
      </p:ext>
    </p:extLst>
  </p:cSld>
  <p:clrMapOvr>
    <a:masterClrMapping/>
  </p:clrMapOvr>
</p:notes>
</file>

<file path=ppt/notesSlides/notesSlide34.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34</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30"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31"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860851093"/>
      </p:ext>
    </p:extLst>
  </p:cSld>
  <p:clrMapOvr>
    <a:masterClrMapping/>
  </p:clrMapOvr>
</p:notes>
</file>

<file path=ppt/notesSlides/notesSlide35.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35</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47"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48"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505399781"/>
      </p:ext>
    </p:extLst>
  </p:cSld>
  <p:clrMapOvr>
    <a:masterClrMapping/>
  </p:clrMapOvr>
</p:notes>
</file>

<file path=ppt/notesSlides/notesSlide36.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36</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58"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59"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012419721"/>
      </p:ext>
    </p:extLst>
  </p:cSld>
  <p:clrMapOvr>
    <a:masterClrMapping/>
  </p:clrMapOvr>
</p:notes>
</file>

<file path=ppt/notesSlides/notesSlide37.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37</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67"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68"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269480043"/>
      </p:ext>
    </p:extLst>
  </p:cSld>
  <p:clrMapOvr>
    <a:masterClrMapping/>
  </p:clrMapOvr>
</p:notes>
</file>

<file path=ppt/notesSlides/notesSlide38.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38</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84"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85"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2001877988"/>
      </p:ext>
    </p:extLst>
  </p:cSld>
  <p:clrMapOvr>
    <a:masterClrMapping/>
  </p:clrMapOvr>
</p:notes>
</file>

<file path=ppt/notesSlides/notesSlide39.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39</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295"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29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686222271"/>
      </p:ext>
    </p:extLst>
  </p:cSld>
  <p:clrMapOvr>
    <a:masterClrMapping/>
  </p:clrMapOvr>
</p:notes>
</file>

<file path=ppt/notesSlides/notesSlide4.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5"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58320487"/>
      </p:ext>
    </p:extLst>
  </p:cSld>
  <p:clrMapOvr>
    <a:masterClrMapping/>
  </p:clrMapOvr>
</p:notes>
</file>

<file path=ppt/notesSlides/notesSlide40.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40</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04"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05"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482381771"/>
      </p:ext>
    </p:extLst>
  </p:cSld>
  <p:clrMapOvr>
    <a:masterClrMapping/>
  </p:clrMapOvr>
</p:notes>
</file>

<file path=ppt/notesSlides/notesSlide41.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41</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21"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22"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831316214"/>
      </p:ext>
    </p:extLst>
  </p:cSld>
  <p:clrMapOvr>
    <a:masterClrMapping/>
  </p:clrMapOvr>
</p:notes>
</file>

<file path=ppt/notesSlides/notesSlide42.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42</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32"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33"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713886199"/>
      </p:ext>
    </p:extLst>
  </p:cSld>
  <p:clrMapOvr>
    <a:masterClrMapping/>
  </p:clrMapOvr>
</p:notes>
</file>

<file path=ppt/notesSlides/notesSlide43.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43</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41"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42"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246319682"/>
      </p:ext>
    </p:extLst>
  </p:cSld>
  <p:clrMapOvr>
    <a:masterClrMapping/>
  </p:clrMapOvr>
</p:notes>
</file>

<file path=ppt/notesSlides/notesSlide44.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44</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58"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59"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69492786"/>
      </p:ext>
    </p:extLst>
  </p:cSld>
  <p:clrMapOvr>
    <a:masterClrMapping/>
  </p:clrMapOvr>
</p:notes>
</file>

<file path=ppt/notesSlides/notesSlide45.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45</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69"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7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506678224"/>
      </p:ext>
    </p:extLst>
  </p:cSld>
  <p:clrMapOvr>
    <a:masterClrMapping/>
  </p:clrMapOvr>
</p:notes>
</file>

<file path=ppt/notesSlides/notesSlide46.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46</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78"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79"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036220600"/>
      </p:ext>
    </p:extLst>
  </p:cSld>
  <p:clrMapOvr>
    <a:masterClrMapping/>
  </p:clrMapOvr>
</p:notes>
</file>

<file path=ppt/notesSlides/notesSlide47.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47</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395"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39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710842898"/>
      </p:ext>
    </p:extLst>
  </p:cSld>
  <p:clrMapOvr>
    <a:masterClrMapping/>
  </p:clrMapOvr>
</p:notes>
</file>

<file path=ppt/notesSlides/notesSlide48.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48</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06"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07"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202227885"/>
      </p:ext>
    </p:extLst>
  </p:cSld>
  <p:clrMapOvr>
    <a:masterClrMapping/>
  </p:clrMapOvr>
</p:notes>
</file>

<file path=ppt/notesSlides/notesSlide49.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49</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15"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16"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123629945"/>
      </p:ext>
    </p:extLst>
  </p:cSld>
  <p:clrMapOvr>
    <a:masterClrMapping/>
  </p:clrMapOvr>
</p:notes>
</file>

<file path=ppt/notesSlides/notesSlide5.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3"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4"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740147023"/>
      </p:ext>
    </p:extLst>
  </p:cSld>
  <p:clrMapOvr>
    <a:masterClrMapping/>
  </p:clrMapOvr>
</p:notes>
</file>

<file path=ppt/notesSlides/notesSlide50.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50</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32"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33"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531486445"/>
      </p:ext>
    </p:extLst>
  </p:cSld>
  <p:clrMapOvr>
    <a:masterClrMapping/>
  </p:clrMapOvr>
</p:notes>
</file>

<file path=ppt/notesSlides/notesSlide51.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51</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43"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44"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857001454"/>
      </p:ext>
    </p:extLst>
  </p:cSld>
  <p:clrMapOvr>
    <a:masterClrMapping/>
  </p:clrMapOvr>
</p:notes>
</file>

<file path=ppt/notesSlides/notesSlide52.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52</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52"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53"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890944454"/>
      </p:ext>
    </p:extLst>
  </p:cSld>
  <p:clrMapOvr>
    <a:masterClrMapping/>
  </p:clrMapOvr>
</p:notes>
</file>

<file path=ppt/notesSlides/notesSlide53.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53</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69"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7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346656615"/>
      </p:ext>
    </p:extLst>
  </p:cSld>
  <p:clrMapOvr>
    <a:masterClrMapping/>
  </p:clrMapOvr>
</p:notes>
</file>

<file path=ppt/notesSlides/notesSlide54.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54</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80"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81"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949622583"/>
      </p:ext>
    </p:extLst>
  </p:cSld>
  <p:clrMapOvr>
    <a:masterClrMapping/>
  </p:clrMapOvr>
</p:notes>
</file>

<file path=ppt/notesSlides/notesSlide55.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55</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489"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490"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574044124"/>
      </p:ext>
    </p:extLst>
  </p:cSld>
  <p:clrMapOvr>
    <a:masterClrMapping/>
  </p:clrMapOvr>
</p:notes>
</file>

<file path=ppt/notesSlides/notesSlide56.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56</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06"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07"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478786159"/>
      </p:ext>
    </p:extLst>
  </p:cSld>
  <p:clrMapOvr>
    <a:masterClrMapping/>
  </p:clrMapOvr>
</p:notes>
</file>

<file path=ppt/notesSlides/notesSlide57.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57</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17"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18"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594556790"/>
      </p:ext>
    </p:extLst>
  </p:cSld>
  <p:clrMapOvr>
    <a:masterClrMapping/>
  </p:clrMapOvr>
</p:notes>
</file>

<file path=ppt/notesSlides/notesSlide58.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58</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26"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27"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204901400"/>
      </p:ext>
    </p:extLst>
  </p:cSld>
  <p:clrMapOvr>
    <a:masterClrMapping/>
  </p:clrMapOvr>
</p:notes>
</file>

<file path=ppt/notesSlides/notesSlide59.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59</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43"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44"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334468412"/>
      </p:ext>
    </p:extLst>
  </p:cSld>
  <p:clrMapOvr>
    <a:masterClrMapping/>
  </p:clrMapOvr>
</p:notes>
</file>

<file path=ppt/notesSlides/notesSlide6.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6</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0"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1"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941366261"/>
      </p:ext>
    </p:extLst>
  </p:cSld>
  <p:clrMapOvr>
    <a:masterClrMapping/>
  </p:clrMapOvr>
</p:notes>
</file>

<file path=ppt/notesSlides/notesSlide60.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60</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54"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55"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373774514"/>
      </p:ext>
    </p:extLst>
  </p:cSld>
  <p:clrMapOvr>
    <a:masterClrMapping/>
  </p:clrMapOvr>
</p:notes>
</file>

<file path=ppt/notesSlides/notesSlide61.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61</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63"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64"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628582106"/>
      </p:ext>
    </p:extLst>
  </p:cSld>
  <p:clrMapOvr>
    <a:masterClrMapping/>
  </p:clrMapOvr>
</p:notes>
</file>

<file path=ppt/notesSlides/notesSlide62.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62</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67"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68"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99783228"/>
      </p:ext>
    </p:extLst>
  </p:cSld>
  <p:clrMapOvr>
    <a:masterClrMapping/>
  </p:clrMapOvr>
</p:notes>
</file>

<file path=ppt/notesSlides/notesSlide7.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7</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57"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58"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307294733"/>
      </p:ext>
    </p:extLst>
  </p:cSld>
  <p:clrMapOvr>
    <a:masterClrMapping/>
  </p:clrMapOvr>
</p:notes>
</file>

<file path=ppt/notesSlides/notesSlide8.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8</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64" name="Text box"/>
          <p:cNvSpPr>
            <a:spLocks noGrp="1"/>
          </p:cNvSpPr>
          <p:nvPr>
            <p:ph type="body" idx="1"/>
          </p:nvPr>
        </p:nvSpPr>
        <p:spPr>
          <a:xfrm rot="0">
            <a:off x="685800" y="4400550"/>
            <a:ext cx="5486400" cy="360045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65"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574711887"/>
      </p:ext>
    </p:extLst>
  </p:cSld>
  <p:clrMapOvr>
    <a:masterClrMapping/>
  </p:clrMapOvr>
</p:notes>
</file>

<file path=ppt/notesSlides/notesSlide9.xml><?xml version="1.0" encoding="utf-8"?>
<p:notes xmlns:p="http://schemas.openxmlformats.org/presentationml/2006/main" xmlns:r="http://schemas.openxmlformats.org/officeDocument/2006/relationships" xmlns:a="http://schemas.openxmlformats.org/drawingml/2006/main">
  <p:cSld>
    <p:bg>
      <p:bgPr>
        <a:solidFill>
          <a:srgbClr val="FFFFFF"/>
        </a:solidFill>
      </p:bgPr>
    </p:bg>
    <p:spTree>
      <p:nvGrpSpPr>
        <p:cNvPr id="1" name=""/>
        <p:cNvGrpSpPr/>
        <p:nvPr/>
      </p:nvGrpSpPr>
      <p:grpSpPr>
        <a:xfrm>
          <a:off x="0" y="0"/>
          <a:ext cx="0" cy="0"/>
          <a:chOff x="0" y="0"/>
          <a:chExt cx="0" cy="0"/>
        </a:xfrm>
      </p:grpSpPr>
      <p:sp>
        <p:nvSpPr>
          <p:cNvPr id="9" name="Text box"/>
          <p:cNvSpPr>
            <a:spLocks noGrp="1"/>
          </p:cNvSpPr>
          <p:nvPr>
            <p:ph type="sldNum"/>
          </p:nvPr>
        </p:nvSpPr>
        <p:spPr>
          <a:xfrm rot="0">
            <a:off x="3884613" y="8685213"/>
            <a:ext cx="2971800" cy="458787"/>
          </a:xfrm>
          <a:prstGeom prst="rect"/>
          <a:noFill/>
          <a:ln w="12700" cmpd="sng" cap="flat">
            <a:noFill/>
            <a:prstDash val="solid"/>
            <a:round/>
          </a:ln>
        </p:spPr>
        <p:txBody>
          <a:bodyPr vert="horz" wrap="square" lIns="91425" tIns="45700" rIns="91425" bIns="45700" anchor="b" anchorCtr="0">
            <a:prstTxWarp prst="textNoShape"/>
          </a:bodyPr>
          <a:lstStyle/>
          <a:p>
            <a:pPr marL="0" indent="0" algn="r">
              <a:spcBef>
                <a:spcPts val="0"/>
              </a:spcBef>
              <a:spcAft>
                <a:spcPts val="0"/>
              </a:spcAft>
            </a:pPr>
            <a:fld id="{CAD2D6BD-DE1B-4B5F-8B41-2702339687B9}" type="slidenum">
              <a:rPr lang="en-US" altLang="zh-CN" sz="1200" b="0" i="0" u="none" strike="noStrike" kern="0" cap="none" spc="0" baseline="0">
                <a:solidFill>
                  <a:srgbClr val="000000"/>
                </a:solidFill>
                <a:latin typeface="Calibri" pitchFamily="0" charset="0"/>
                <a:ea typeface="Calibri" pitchFamily="0" charset="0"/>
                <a:cs typeface="Calibri" pitchFamily="0" charset="0"/>
                <a:sym typeface="Calibri" pitchFamily="0" charset="0"/>
              </a:rPr>
              <a:t>9</a:t>
            </a:fld>
            <a:endParaRPr lang="zh-CN" altLang="en-US" sz="1200" b="0" i="0" u="none" strike="noStrike" cap="none">
              <a:solidFill>
                <a:srgbClr val="000000"/>
              </a:solidFill>
              <a:latin typeface="Calibri" pitchFamily="0" charset="0"/>
              <a:ea typeface="Calibri" pitchFamily="0" charset="0"/>
              <a:cs typeface="Calibri" pitchFamily="0" charset="0"/>
              <a:sym typeface="Calibri" pitchFamily="0" charset="0"/>
            </a:endParaRPr>
          </a:p>
        </p:txBody>
      </p:sp>
      <p:sp>
        <p:nvSpPr>
          <p:cNvPr id="74" name="Text box"/>
          <p:cNvSpPr>
            <a:spLocks noGrp="1"/>
          </p:cNvSpPr>
          <p:nvPr>
            <p:ph type="body" idx="1"/>
          </p:nvPr>
        </p:nvSpPr>
        <p:spPr>
          <a:xfrm rot="0">
            <a:off x="685800" y="4400550"/>
            <a:ext cx="5486400" cy="3600600"/>
          </a:xfrm>
          <a:prstGeom prst="rect"/>
          <a:noFill/>
          <a:ln w="12700" cmpd="sng" cap="flat">
            <a:noFill/>
            <a:prstDash val="solid"/>
            <a:miter/>
          </a:ln>
        </p:spPr>
        <p:txBody>
          <a:bodyPr vert="horz" wrap="square" lIns="91425" tIns="45700" rIns="91425" bIns="45700" anchor="t" anchorCtr="0">
            <a:prstTxWarp prst="textNoShape"/>
          </a:bodyPr>
          <a:lstStyle/>
          <a:p>
            <a:endParaRPr lang="zh-CN" altLang="en-US"/>
          </a:p>
        </p:txBody>
      </p:sp>
      <p:sp>
        <p:nvSpPr>
          <p:cNvPr id="75" name="Object"/>
          <p:cNvSpPr>
            <a:spLocks noGrp="1"/>
          </p:cNvSpPr>
          <p:nvPr>
            <p:ph type="sldImg" idx="2"/>
          </p:nvPr>
        </p:nvSpPr>
        <p:spPr>
          <a:xfrm rot="0">
            <a:off x="1371600" y="1143000"/>
            <a:ext cx="4114800" cy="3086100"/>
          </a:xfrm>
          <a:custGeom>
            <a:gdLst>
              <a:gd name="T1" fmla="*/ 0 w 21600"/>
              <a:gd name="T2" fmla="*/ 0 h 21600"/>
              <a:gd name="T3" fmla="*/ 21600 w 21600"/>
              <a:gd name="T4" fmla="*/ 21600 h 21600"/>
            </a:gdLst>
            <a:rect l="T1" t="T2" r="T3" b="T4"/>
            <a:pathLst>
              <a:path w="21600" h="21600">
                <a:moveTo>
                  <a:pt x="0" y="0"/>
                </a:moveTo>
                <a:lnTo>
                  <a:pt x="21600" y="0"/>
                </a:lnTo>
                <a:lnTo>
                  <a:pt x="21600" y="21600"/>
                </a:lnTo>
                <a:lnTo>
                  <a:pt x="0" y="21600"/>
                </a:lnTo>
                <a:close/>
              </a:path>
            </a:pathLst>
          </a:custGeom>
          <a:noFill/>
          <a:ln cmpd="sng" cap="flat">
            <a:noFill/>
            <a:prstDash val="solid"/>
            <a:miter/>
          </a:ln>
        </p:spPr>
      </p:sp>
    </p:spTree>
    <p:extLst>
      <p:ext uri="{BB962C8B-B14F-4D97-AF65-F5344CB8AC3E}">
        <p14:creationId xmlns:p14="http://schemas.microsoft.com/office/powerpoint/2010/main" val="1809884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1.jpg"/><Relationship Id="rId3" Type="http://schemas.openxmlformats.org/officeDocument/2006/relationships/hyperlink" Target="https://www.twinkl.co.uk/" TargetMode="Externa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2.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a="http://schemas.openxmlformats.org/drawingml/2006/main" xmlns:r="http://schemas.openxmlformats.org/officeDocument/2006/relationships" type="title" preserve="1">
  <p:cSld name="标题幻灯片">
    <p:spTree>
      <p:nvGrpSpPr>
        <p:cNvPr id="1" name=""/>
        <p:cNvGrpSpPr/>
        <p:nvPr/>
      </p:nvGrpSpPr>
      <p:grpSpPr>
        <a:xfrm>
          <a:off x="0" y="0"/>
          <a:ext cx="0" cy="0"/>
          <a:chOff x="0" y="0"/>
          <a:chExt cx="0" cy="0"/>
        </a:xfrm>
      </p:grpSpPr>
      <p:sp>
        <p:nvSpPr>
          <p:cNvPr id="2" name="Text box"/>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Text box"/>
          <p:cNvSpPr>
            <a:spLocks noGrp="1"/>
          </p:cNvSpPr>
          <p:nvPr>
            <p:ph type="subTitle" idx="1"/>
          </p:nvPr>
        </p:nvSpPr>
        <p:spPr>
          <a:xfrm>
            <a:off x="1371600" y="3886199"/>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extLst>
      <p:ext uri="{BB962C8B-B14F-4D97-AF65-F5344CB8AC3E}">
        <p14:creationId xmlns:p14="http://schemas.microsoft.com/office/powerpoint/2010/main" val="1022822108"/>
      </p:ext>
    </p:extLst>
  </p:cSld>
  <p:clrMapOvr>
    <a:masterClrMapping/>
  </p:clrMapOvr>
</p:sldLayout>
</file>

<file path=ppt/slideLayouts/slideLayout10.xml><?xml version="1.0" encoding="utf-8"?>
<p:sldLayout xmlns:p="http://schemas.openxmlformats.org/presentationml/2006/main" xmlns:a="http://schemas.openxmlformats.org/drawingml/2006/main" xmlns:r="http://schemas.openxmlformats.org/officeDocument/2006/relationships" type="vertTx" preserve="1">
  <p:cSld name="标题和竖排文本">
    <p:spTree>
      <p:nvGrpSpPr>
        <p:cNvPr id="1" name=""/>
        <p:cNvGrpSpPr/>
        <p:nvPr/>
      </p:nvGrpSpPr>
      <p:grpSpPr>
        <a:xfrm>
          <a:off x="0" y="0"/>
          <a:ext cx="0" cy="0"/>
          <a:chOff x="0" y="0"/>
          <a:chExt cx="0" cy="0"/>
        </a:xfrm>
      </p:grpSpPr>
      <p:sp>
        <p:nvSpPr>
          <p:cNvPr id="2" name="Text box"/>
          <p:cNvSpPr>
            <a:spLocks noGrp="1"/>
          </p:cNvSpPr>
          <p:nvPr>
            <p:ph type="title"/>
          </p:nvPr>
        </p:nvSpPr>
        <p:spPr/>
        <p:txBody>
          <a:bodyPr/>
          <a:lstStyle/>
          <a:p>
            <a:r>
              <a:rPr lang="zh-CN" altLang="en-US" smtClean="0"/>
              <a:t>单击此处编辑母版标题样式</a:t>
            </a:r>
            <a:endParaRPr lang="zh-CN" altLang="en-US"/>
          </a:p>
        </p:txBody>
      </p:sp>
      <p:sp>
        <p:nvSpPr>
          <p:cNvPr id="3" name="Text box"/>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702650723"/>
      </p:ext>
    </p:extLst>
  </p:cSld>
  <p:clrMapOvr>
    <a:masterClrMapping/>
  </p:clrMapOvr>
</p:sldLayout>
</file>

<file path=ppt/slideLayouts/slideLayout11.xml><?xml version="1.0" encoding="utf-8"?>
<p:sldLayout xmlns:p="http://schemas.openxmlformats.org/presentationml/2006/main" xmlns:a="http://schemas.openxmlformats.org/drawingml/2006/main" xmlns:r="http://schemas.openxmlformats.org/officeDocument/2006/relationships" type="vertTitleAndTx" preserve="1">
  <p:cSld name="垂直排列标题与文本">
    <p:spTree>
      <p:nvGrpSpPr>
        <p:cNvPr id="1" name=""/>
        <p:cNvGrpSpPr/>
        <p:nvPr/>
      </p:nvGrpSpPr>
      <p:grpSpPr>
        <a:xfrm>
          <a:off x="0" y="0"/>
          <a:ext cx="0" cy="0"/>
          <a:chOff x="0" y="0"/>
          <a:chExt cx="0" cy="0"/>
        </a:xfrm>
      </p:grpSpPr>
      <p:sp>
        <p:nvSpPr>
          <p:cNvPr id="2" name="Text box"/>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Text box"/>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342140971"/>
      </p:ext>
    </p:extLst>
  </p:cSld>
  <p:clrMapOvr>
    <a:masterClrMapping/>
  </p:clrMapOvr>
</p:sldLayout>
</file>

<file path=ppt/slideLayouts/slideLayout12.xml><?xml version="1.0" encoding="utf-8"?>
<p:sldLayout xmlns:p="http://schemas.openxmlformats.org/presentationml/2006/main" xmlns:a="http://schemas.openxmlformats.org/drawingml/2006/main" xmlns:r="http://schemas.openxmlformats.org/officeDocument/2006/relationships" showMasterSp="0" preserve="1">
  <p:cSld name="自定义版式">
    <p:bg>
      <p:bgPr>
        <a:blipFill>
          <a:blip r:embed="rId2">
            <a:alphaModFix amt="0"/>
          </a:blip>
          <a:stretch/>
        </a:blipFill>
      </p:bgPr>
    </p:bg>
    <p:spTree>
      <p:nvGrpSpPr>
        <p:cNvPr id="1" name=""/>
        <p:cNvGrpSpPr/>
        <p:nvPr/>
      </p:nvGrpSpPr>
      <p:grpSpPr>
        <a:xfrm>
          <a:off x="0" y="0"/>
          <a:ext cx="0" cy="0"/>
          <a:chOff x="0" y="0"/>
          <a:chExt cx="0" cy="0"/>
        </a:xfrm>
      </p:grpSpPr>
      <p:sp>
        <p:nvSpPr>
          <p:cNvPr id="10" name="Rectangles">
            <a:hlinkClick r:id="rId3"/>
          </p:cNvPr>
          <p:cNvSpPr>
            <a:spLocks/>
          </p:cNvSpPr>
          <p:nvPr/>
        </p:nvSpPr>
        <p:spPr>
          <a:xfrm rot="0">
            <a:off x="4137660" y="3152488"/>
            <a:ext cx="868680" cy="553024"/>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086702711"/>
      </p:ext>
    </p:extLst>
  </p:cSld>
  <p:clrMapOvr>
    <a:masterClrMapping/>
  </p:clrMapOvr>
  <p:hf sldNum="0"/>
</p:sldLayout>
</file>

<file path=ppt/slideLayouts/slideLayout13.xml><?xml version="1.0" encoding="utf-8"?>
<p:sldLayout xmlns:p="http://schemas.openxmlformats.org/presentationml/2006/main" xmlns:a="http://schemas.openxmlformats.org/drawingml/2006/main" xmlns:r="http://schemas.openxmlformats.org/officeDocument/2006/relationships" showMasterSp="0" preserve="1">
  <p:cSld name="自定义版式">
    <p:bg>
      <p:bgPr>
        <a:blipFill>
          <a:blip r:embed="rId2">
            <a:alphaModFix amt="0"/>
          </a:blip>
          <a:stretch/>
        </a:blipFill>
      </p:bgPr>
    </p:bg>
    <p:spTree>
      <p:nvGrpSpPr>
        <p:cNvPr id="1" name=""/>
        <p:cNvGrpSpPr/>
        <p:nvPr/>
      </p:nvGrpSpPr>
      <p:grpSpPr>
        <a:xfrm>
          <a:off x="0" y="0"/>
          <a:ext cx="0" cy="0"/>
          <a:chOff x="0" y="0"/>
          <a:chExt cx="0" cy="0"/>
        </a:xfrm>
      </p:grpSpPr>
      <p:sp>
        <p:nvSpPr>
          <p:cNvPr id="25" name="Rounded rectangle"/>
          <p:cNvSpPr>
            <a:spLocks/>
          </p:cNvSpPr>
          <p:nvPr/>
        </p:nvSpPr>
        <p:spPr>
          <a:xfrm rot="0">
            <a:off x="457198" y="438151"/>
            <a:ext cx="8220075" cy="5957887"/>
          </a:xfrm>
          <a:prstGeom prst="roundRect">
            <a:avLst>
              <a:gd name="adj" fmla="val 2648"/>
            </a:avLst>
          </a:prstGeom>
          <a:solidFill>
            <a:srgbClr val="FFFFFF"/>
          </a:solidFill>
          <a:ln w="25400" cmpd="sng" cap="rnd">
            <a:solidFill>
              <a:srgbClr val="FFFFFF"/>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350" b="0" i="0" u="none" strike="noStrike" kern="0" cap="none" spc="0" baseline="0">
                <a:solidFill>
                  <a:srgbClr val="FFFFFF"/>
                </a:solidFill>
                <a:latin typeface="Arial" pitchFamily="0" charset="0"/>
                <a:ea typeface="Arial" pitchFamily="0" charset="0"/>
                <a:cs typeface="Arial" pitchFamily="0" charset="0"/>
                <a:sym typeface="Arial" pitchFamily="0" charset="0"/>
              </a:rPr>
              <a:t> </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26" name="Text box"/>
          <p:cNvSpPr>
            <a:spLocks noGrp="1"/>
          </p:cNvSpPr>
          <p:nvPr>
            <p:ph type="title"/>
          </p:nvPr>
        </p:nvSpPr>
        <p:spPr>
          <a:xfrm rot="0">
            <a:off x="457198" y="478895"/>
            <a:ext cx="8220075" cy="994306"/>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algn="l">
              <a:lnSpc>
                <a:spcPct val="90000"/>
              </a:lnSpc>
              <a:spcBef>
                <a:spcPts val="0"/>
              </a:spcBef>
              <a:spcAft>
                <a:spcPts val="0"/>
              </a:spcAft>
              <a:buNone/>
            </a:pPr>
            <a:endParaRPr lang="zh-CN" altLang="en-US"/>
          </a:p>
        </p:txBody>
      </p:sp>
    </p:spTree>
    <p:extLst>
      <p:ext uri="{BB962C8B-B14F-4D97-AF65-F5344CB8AC3E}">
        <p14:creationId xmlns:p14="http://schemas.microsoft.com/office/powerpoint/2010/main" val="1016823990"/>
      </p:ext>
    </p:extLst>
  </p:cSld>
  <p:clrMapOvr>
    <a:masterClrMapping/>
  </p:clrMapOvr>
  <p:hf sldNum="0"/>
</p:sldLayout>
</file>

<file path=ppt/slideLayouts/slideLayout2.xml><?xml version="1.0" encoding="utf-8"?>
<p:sldLayout xmlns:p="http://schemas.openxmlformats.org/presentationml/2006/main" xmlns:a="http://schemas.openxmlformats.org/drawingml/2006/main" xmlns:r="http://schemas.openxmlformats.org/officeDocument/2006/relationships" type="obj" preserve="1">
  <p:cSld name="标题和内容">
    <p:spTree>
      <p:nvGrpSpPr>
        <p:cNvPr id="1" name=""/>
        <p:cNvGrpSpPr/>
        <p:nvPr/>
      </p:nvGrpSpPr>
      <p:grpSpPr>
        <a:xfrm>
          <a:off x="0" y="0"/>
          <a:ext cx="0" cy="0"/>
          <a:chOff x="0" y="0"/>
          <a:chExt cx="0" cy="0"/>
        </a:xfrm>
      </p:grpSpPr>
      <p:sp>
        <p:nvSpPr>
          <p:cNvPr id="2" name="Text box"/>
          <p:cNvSpPr>
            <a:spLocks noGrp="1"/>
          </p:cNvSpPr>
          <p:nvPr>
            <p:ph type="title"/>
          </p:nvPr>
        </p:nvSpPr>
        <p:spPr/>
        <p:txBody>
          <a:bodyPr/>
          <a:lstStyle/>
          <a:p>
            <a:r>
              <a:rPr lang="zh-CN" altLang="en-US" smtClean="0"/>
              <a:t>单击此处编辑母版标题样式</a:t>
            </a:r>
            <a:endParaRPr lang="zh-CN" altLang="en-US"/>
          </a:p>
        </p:txBody>
      </p:sp>
      <p:sp>
        <p:nvSpPr>
          <p:cNvPr id="3" name="Text box"/>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973756422"/>
      </p:ext>
    </p:extLst>
  </p:cSld>
  <p:clrMapOvr>
    <a:masterClrMapping/>
  </p:clrMapOvr>
</p:sldLayout>
</file>

<file path=ppt/slideLayouts/slideLayout3.xml><?xml version="1.0" encoding="utf-8"?>
<p:sldLayout xmlns:p="http://schemas.openxmlformats.org/presentationml/2006/main" xmlns:a="http://schemas.openxmlformats.org/drawingml/2006/main" xmlns:r="http://schemas.openxmlformats.org/officeDocument/2006/relationships" type="secHead" preserve="1">
  <p:cSld name="节标题">
    <p:spTree>
      <p:nvGrpSpPr>
        <p:cNvPr id="1" name=""/>
        <p:cNvGrpSpPr/>
        <p:nvPr/>
      </p:nvGrpSpPr>
      <p:grpSpPr>
        <a:xfrm>
          <a:off x="0" y="0"/>
          <a:ext cx="0" cy="0"/>
          <a:chOff x="0" y="0"/>
          <a:chExt cx="0" cy="0"/>
        </a:xfrm>
      </p:grpSpPr>
      <p:sp>
        <p:nvSpPr>
          <p:cNvPr id="2" name="Text box"/>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Text box"/>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extLst>
      <p:ext uri="{BB962C8B-B14F-4D97-AF65-F5344CB8AC3E}">
        <p14:creationId xmlns:p14="http://schemas.microsoft.com/office/powerpoint/2010/main" val="147800927"/>
      </p:ext>
    </p:extLst>
  </p:cSld>
  <p:clrMapOvr>
    <a:masterClrMapping/>
  </p:clrMapOvr>
</p:sldLayout>
</file>

<file path=ppt/slideLayouts/slideLayout4.xml><?xml version="1.0" encoding="utf-8"?>
<p:sldLayout xmlns:p="http://schemas.openxmlformats.org/presentationml/2006/main" xmlns:a="http://schemas.openxmlformats.org/drawingml/2006/main" xmlns:r="http://schemas.openxmlformats.org/officeDocument/2006/relationships" type="twoObj" preserve="1">
  <p:cSld name="两栏内容">
    <p:spTree>
      <p:nvGrpSpPr>
        <p:cNvPr id="1" name=""/>
        <p:cNvGrpSpPr/>
        <p:nvPr/>
      </p:nvGrpSpPr>
      <p:grpSpPr>
        <a:xfrm>
          <a:off x="0" y="0"/>
          <a:ext cx="0" cy="0"/>
          <a:chOff x="0" y="0"/>
          <a:chExt cx="0" cy="0"/>
        </a:xfrm>
      </p:grpSpPr>
      <p:sp>
        <p:nvSpPr>
          <p:cNvPr id="2" name="Text box"/>
          <p:cNvSpPr>
            <a:spLocks noGrp="1"/>
          </p:cNvSpPr>
          <p:nvPr>
            <p:ph type="title"/>
          </p:nvPr>
        </p:nvSpPr>
        <p:spPr/>
        <p:txBody>
          <a:bodyPr/>
          <a:lstStyle/>
          <a:p>
            <a:r>
              <a:rPr lang="zh-CN" altLang="en-US" smtClean="0"/>
              <a:t>单击此处编辑母版标题样式</a:t>
            </a:r>
            <a:endParaRPr lang="zh-CN" altLang="en-US"/>
          </a:p>
        </p:txBody>
      </p:sp>
      <p:sp>
        <p:nvSpPr>
          <p:cNvPr id="3" name="Text box"/>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Text box"/>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427490899"/>
      </p:ext>
    </p:extLst>
  </p:cSld>
  <p:clrMapOvr>
    <a:masterClrMapping/>
  </p:clrMapOvr>
</p:sldLayout>
</file>

<file path=ppt/slideLayouts/slideLayout5.xml><?xml version="1.0" encoding="utf-8"?>
<p:sldLayout xmlns:p="http://schemas.openxmlformats.org/presentationml/2006/main" xmlns:a="http://schemas.openxmlformats.org/drawingml/2006/main" xmlns:r="http://schemas.openxmlformats.org/officeDocument/2006/relationships" type="twoTxTwoObj" preserve="1">
  <p:cSld name="比较">
    <p:spTree>
      <p:nvGrpSpPr>
        <p:cNvPr id="1" name=""/>
        <p:cNvGrpSpPr/>
        <p:nvPr/>
      </p:nvGrpSpPr>
      <p:grpSpPr>
        <a:xfrm>
          <a:off x="0" y="0"/>
          <a:ext cx="0" cy="0"/>
          <a:chOff x="0" y="0"/>
          <a:chExt cx="0" cy="0"/>
        </a:xfrm>
      </p:grpSpPr>
      <p:sp>
        <p:nvSpPr>
          <p:cNvPr id="2" name="Text box"/>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Text box"/>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Text box"/>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Text box"/>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Text box"/>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204226486"/>
      </p:ext>
    </p:extLst>
  </p:cSld>
  <p:clrMapOvr>
    <a:masterClrMapping/>
  </p:clrMapOvr>
</p:sldLayout>
</file>

<file path=ppt/slideLayouts/slideLayout6.xml><?xml version="1.0" encoding="utf-8"?>
<p:sldLayout xmlns:p="http://schemas.openxmlformats.org/presentationml/2006/main" xmlns:a="http://schemas.openxmlformats.org/drawingml/2006/main" xmlns:r="http://schemas.openxmlformats.org/officeDocument/2006/relationships" type="titleOnly" preserve="1">
  <p:cSld name="仅标题">
    <p:spTree>
      <p:nvGrpSpPr>
        <p:cNvPr id="1" name=""/>
        <p:cNvGrpSpPr/>
        <p:nvPr/>
      </p:nvGrpSpPr>
      <p:grpSpPr>
        <a:xfrm>
          <a:off x="0" y="0"/>
          <a:ext cx="0" cy="0"/>
          <a:chOff x="0" y="0"/>
          <a:chExt cx="0" cy="0"/>
        </a:xfrm>
      </p:grpSpPr>
      <p:sp>
        <p:nvSpPr>
          <p:cNvPr id="2" name="Text box"/>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xmlns:p14="http://schemas.microsoft.com/office/powerpoint/2010/main" val="1906403478"/>
      </p:ext>
    </p:extLst>
  </p:cSld>
  <p:clrMapOvr>
    <a:masterClrMapping/>
  </p:clrMapOvr>
</p:sldLayout>
</file>

<file path=ppt/slideLayouts/slideLayout7.xml><?xml version="1.0" encoding="utf-8"?>
<p:sldLayout xmlns:p="http://schemas.openxmlformats.org/presentationml/2006/main" xmlns:a="http://schemas.openxmlformats.org/drawingml/2006/main" xmlns:r="http://schemas.openxmlformats.org/officeDocument/2006/relationships"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9028116"/>
      </p:ext>
    </p:extLst>
  </p:cSld>
  <p:clrMapOvr>
    <a:masterClrMapping/>
  </p:clrMapOvr>
</p:sldLayout>
</file>

<file path=ppt/slideLayouts/slideLayout8.xml><?xml version="1.0" encoding="utf-8"?>
<p:sldLayout xmlns:p="http://schemas.openxmlformats.org/presentationml/2006/main" xmlns:a="http://schemas.openxmlformats.org/drawingml/2006/main" xmlns:r="http://schemas.openxmlformats.org/officeDocument/2006/relationships" type="objTx" preserve="1">
  <p:cSld name="内容与标题">
    <p:spTree>
      <p:nvGrpSpPr>
        <p:cNvPr id="1" name=""/>
        <p:cNvGrpSpPr/>
        <p:nvPr/>
      </p:nvGrpSpPr>
      <p:grpSpPr>
        <a:xfrm>
          <a:off x="0" y="0"/>
          <a:ext cx="0" cy="0"/>
          <a:chOff x="0" y="0"/>
          <a:chExt cx="0" cy="0"/>
        </a:xfrm>
      </p:grpSpPr>
      <p:sp>
        <p:nvSpPr>
          <p:cNvPr id="2" name="Text box"/>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Text box"/>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Text box"/>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p14="http://schemas.microsoft.com/office/powerpoint/2010/main" val="996465752"/>
      </p:ext>
    </p:extLst>
  </p:cSld>
  <p:clrMapOvr>
    <a:masterClrMapping/>
  </p:clrMapOvr>
</p:sldLayout>
</file>

<file path=ppt/slideLayouts/slideLayout9.xml><?xml version="1.0" encoding="utf-8"?>
<p:sldLayout xmlns:p="http://schemas.openxmlformats.org/presentationml/2006/main" xmlns:a="http://schemas.openxmlformats.org/drawingml/2006/main" xmlns:r="http://schemas.openxmlformats.org/officeDocument/2006/relationships" type="picTx" preserve="1">
  <p:cSld name="图片与标题">
    <p:spTree>
      <p:nvGrpSpPr>
        <p:cNvPr id="1" name=""/>
        <p:cNvGrpSpPr/>
        <p:nvPr/>
      </p:nvGrpSpPr>
      <p:grpSpPr>
        <a:xfrm>
          <a:off x="0" y="0"/>
          <a:ext cx="0" cy="0"/>
          <a:chOff x="0" y="0"/>
          <a:chExt cx="0" cy="0"/>
        </a:xfrm>
      </p:grpSpPr>
      <p:sp>
        <p:nvSpPr>
          <p:cNvPr id="2" name="Text box"/>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Text box"/>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box"/>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extLst>
      <p:ext uri="{BB962C8B-B14F-4D97-AF65-F5344CB8AC3E}">
        <p14:creationId xmlns:p14="http://schemas.microsoft.com/office/powerpoint/2010/main" val="291900204"/>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s>
</file>

<file path=ppt/slideMasters/slideMaster1.xml><?xml version="1.0" encoding="utf-8"?>
<p:sldMaster xmlns:p="http://schemas.openxmlformats.org/presentationml/2006/main" xmlns:r="http://schemas.openxmlformats.org/officeDocument/2006/relationships" xmlns:a="http://schemas.openxmlformats.org/drawingml/2006/main">
  <p:cSld>
    <p:bg>
      <p:bgPr>
        <a:solidFill>
          <a:srgbClr val="18A0DB"/>
        </a:solidFill>
      </p:bgPr>
    </p:bg>
    <p:spTree>
      <p:nvGrpSpPr>
        <p:cNvPr id="1" name=""/>
        <p:cNvGrpSpPr/>
        <p:nvPr/>
      </p:nvGrpSpPr>
      <p:grpSpPr>
        <a:xfrm>
          <a:off x="0" y="0"/>
          <a:ext cx="0" cy="0"/>
          <a:chOff x="0" y="0"/>
          <a:chExt cx="0" cy="0"/>
        </a:xfrm>
      </p:grpSpPr>
      <p:sp>
        <p:nvSpPr>
          <p:cNvPr id="2" name="Text box"/>
          <p:cNvSpPr>
            <a:spLocks noGrp="1"/>
          </p:cNvSpPr>
          <p:nvPr>
            <p:ph type="title"/>
          </p:nvPr>
        </p:nvSpPr>
        <p:spPr>
          <a:xfrm rot="0">
            <a:off x="489744" y="695325"/>
            <a:ext cx="8164510" cy="1150937"/>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algn="l">
              <a:lnSpc>
                <a:spcPct val="90000"/>
              </a:lnSpc>
              <a:spcBef>
                <a:spcPts val="0"/>
              </a:spcBef>
              <a:spcAft>
                <a:spcPts val="0"/>
              </a:spcAft>
              <a:buNone/>
            </a:pPr>
            <a:endParaRPr lang="zh-CN" altLang="en-US"/>
          </a:p>
        </p:txBody>
      </p:sp>
      <p:sp>
        <p:nvSpPr>
          <p:cNvPr id="3" name="Text box"/>
          <p:cNvSpPr>
            <a:spLocks noGrp="1"/>
          </p:cNvSpPr>
          <p:nvPr>
            <p:ph type="body" idx="1"/>
          </p:nvPr>
        </p:nvSpPr>
        <p:spPr>
          <a:xfrm rot="0">
            <a:off x="489744" y="1957386"/>
            <a:ext cx="8164510" cy="4387851"/>
          </a:xfrm>
          <a:prstGeom prst="roundRect">
            <a:avLst>
              <a:gd name="adj" fmla="val 2583"/>
            </a:avLst>
          </a:prstGeom>
          <a:noFill/>
          <a:ln w="12700" cmpd="sng" cap="flat">
            <a:noFill/>
            <a:prstDash val="solid"/>
            <a:round/>
          </a:ln>
        </p:spPr>
        <p:txBody>
          <a:bodyPr vert="horz" wrap="square" lIns="252000" tIns="252000" rIns="252000" bIns="252000" anchor="t" anchorCtr="0">
            <a:prstTxWarp prst="textNoShape"/>
          </a:bodyPr>
          <a:lstStyle/>
          <a:p>
            <a:pPr marL="457200" indent="-342900" algn="l">
              <a:lnSpc>
                <a:spcPct val="90000"/>
              </a:lnSpc>
              <a:spcBef>
                <a:spcPts val="1000"/>
              </a:spcBef>
              <a:spcAft>
                <a:spcPts val="0"/>
              </a:spcAft>
              <a:buClr>
                <a:srgbClr val="1C1C1C"/>
              </a:buClr>
              <a:buSzPts val="1800"/>
              <a:buFont typeface="Arial" pitchFamily="0" charset="0"/>
              <a:buChar char="•"/>
            </a:pPr>
            <a:endParaRPr lang="zh-CN" altLang="en-US"/>
          </a:p>
        </p:txBody>
      </p:sp>
    </p:spTree>
    <p:extLst>
      <p:ext uri="{BB962C8B-B14F-4D97-AF65-F5344CB8AC3E}">
        <p14:creationId xmlns:p14="http://schemas.microsoft.com/office/powerpoint/2010/main" val="1083195896"/>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lvl1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1pPr>
    </p:titleStyle>
    <p:bodyStyle>
      <a:lvl1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1pPr>
      <a:lvl2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2pPr>
      <a:lvl3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3pPr>
      <a:lvl4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4pPr>
      <a:lvl5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5pPr>
      <a:lvl6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6pPr>
      <a:lvl7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7pPr>
      <a:lvl8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8pPr>
      <a:lvl9pPr algn="l" defTabSz="914400" fontAlgn="auto" hangingPunct="1">
        <a:lnSpc>
          <a:spcPct val="100000"/>
        </a:lnSpc>
        <a:spcBef>
          <a:spcPts val="0"/>
        </a:spcBef>
        <a:spcAft>
          <a:spcPts val="0"/>
        </a:spcAft>
        <a:buNone/>
        <a:defRPr sz="1400" b="0" i="0" u="none" strike="noStrike" cap="none">
          <a:solidFill>
            <a:srgbClr val="000000"/>
          </a:solidFill>
          <a:latin typeface="Arial" pitchFamily="0" charset="0"/>
          <a:ea typeface="Arial" pitchFamily="0" charset="0"/>
          <a:cs typeface="Arial" pitchFamily="0" charset="0"/>
        </a:defRPr>
      </a:lvl9pPr>
    </p:body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Layout" Target="../slideLayouts/slideLayout13.xml"/><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Layout" Target="../slideLayouts/slideLayout13.xml"/><Relationship Id="rId3"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Layout" Target="../slideLayouts/slideLayout13.xml"/><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Layout" Target="../slideLayouts/slideLayout13.xml"/><Relationship Id="rId3"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37.xml"/><Relationship Id="rId5" Type="http://schemas.openxmlformats.org/officeDocument/2006/relationships/slideLayout" Target="../slideLayouts/slideLayout13.xml"/><Relationship Id="rId6"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38.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5.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9.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40.xml"/><Relationship Id="rId5" Type="http://schemas.openxmlformats.org/officeDocument/2006/relationships/slideLayout" Target="../slideLayouts/slideLayout13.xml"/><Relationship Id="rId6"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41.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8.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43.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42.xml"/><Relationship Id="rId5" Type="http://schemas.openxmlformats.org/officeDocument/2006/relationships/slideLayout" Target="../slideLayouts/slideLayout13.xml"/><Relationship Id="rId6"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44.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41.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46.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45.xml"/><Relationship Id="rId5" Type="http://schemas.openxmlformats.org/officeDocument/2006/relationships/slideLayout" Target="../slideLayouts/slideLayout13.xml"/><Relationship Id="rId6"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47.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44.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49.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48.xml"/><Relationship Id="rId5" Type="http://schemas.openxmlformats.org/officeDocument/2006/relationships/slideLayout" Target="../slideLayouts/slideLayout13.xml"/><Relationship Id="rId6"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50.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47.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hyperlink" Target="http://www.twinkl.co.uk/resources/ks2-english/ks2-english-spag/tenses-vocabulary-grammar-and-punctuation-english-key-stage-2-year-3-4-5-6" TargetMode="External"/><Relationship Id="rId3" Type="http://schemas.openxmlformats.org/officeDocument/2006/relationships/slide" Target="slide36.xml"/><Relationship Id="rId4" Type="http://schemas.openxmlformats.org/officeDocument/2006/relationships/slideLayout" Target="../slideLayouts/slideLayout13.xml"/><Relationship Id="rId5"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51.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52.xml"/><Relationship Id="rId5" Type="http://schemas.openxmlformats.org/officeDocument/2006/relationships/slideLayout" Target="../slideLayouts/slideLayout13.xml"/><Relationship Id="rId6"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53.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50.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54.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55.xml"/><Relationship Id="rId5" Type="http://schemas.openxmlformats.org/officeDocument/2006/relationships/slideLayout" Target="../slideLayouts/slideLayout13.xml"/><Relationship Id="rId6"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56.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53.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58.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57.xml"/><Relationship Id="rId5" Type="http://schemas.openxmlformats.org/officeDocument/2006/relationships/slideLayout" Target="../slideLayouts/slideLayout13.xml"/><Relationship Id="rId6"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59.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56.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60.xml"/><Relationship Id="rId3" Type="http://schemas.openxmlformats.org/officeDocument/2006/relationships/hyperlink" Target="http://www.twinkl.co.uk/resources/ks2-english/ks2-english-spag/tenses-vocabulary-grammar-and-punctuation-english-key-stage-2-year-3-4-5-6" TargetMode="External"/><Relationship Id="rId4" Type="http://schemas.openxmlformats.org/officeDocument/2006/relationships/slide" Target="slide61.xml"/><Relationship Id="rId5" Type="http://schemas.openxmlformats.org/officeDocument/2006/relationships/slideLayout" Target="../slideLayouts/slideLayout13.xml"/><Relationship Id="rId6"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image" Target="../media/3.png"/><Relationship Id="rId3" Type="http://schemas.openxmlformats.org/officeDocument/2006/relationships/image" Target="../media/3.png"/><Relationship Id="rId4" Type="http://schemas.openxmlformats.org/officeDocument/2006/relationships/slide" Target="slide62.xml"/><Relationship Id="rId5" Type="http://schemas.openxmlformats.org/officeDocument/2006/relationships/image" Target="../media/4.png"/><Relationship Id="rId6" Type="http://schemas.openxmlformats.org/officeDocument/2006/relationships/hyperlink" Target="http://www.twinkl.co.uk/resources/grammar-spag/grammar/word-classes-grammar-vocabulary-grammar-and-punctuation-english-key-stage-1-year-1-year-2" TargetMode="External"/><Relationship Id="rId7" Type="http://schemas.openxmlformats.org/officeDocument/2006/relationships/slideLayout" Target="../slideLayouts/slideLayout13.xml"/><Relationship Id="rId8"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59.xml"/><Relationship Id="rId3" Type="http://schemas.openxmlformats.org/officeDocument/2006/relationships/image" Target="../media/5.png"/><Relationship Id="rId4" Type="http://schemas.openxmlformats.org/officeDocument/2006/relationships/hyperlink" Target="http://www.twinkl.co.uk/resources/grammar-spag/grammar/word-classes-grammar-vocabulary-grammar-and-punctuation-english-key-stage-1-year-1-year-2" TargetMode="External"/><Relationship Id="rId5" Type="http://schemas.openxmlformats.org/officeDocument/2006/relationships/slideLayout" Target="../slideLayouts/slideLayout13.xml"/><Relationship Id="rId6"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image" Target="../media/1.jpg"/><Relationship Id="rId2" Type="http://schemas.openxmlformats.org/officeDocument/2006/relationships/slideLayout" Target="../slideLayouts/slideLayout12.xml"/><Relationship Id="rId3" Type="http://schemas.openxmlformats.org/officeDocument/2006/relationships/notesSlide" Target="../notesSlides/notesSlide62.xml"/></Relationships>
</file>

<file path=ppt/slides/_rels/slide7.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2.jpg"/><Relationship Id="rId2" Type="http://schemas.openxmlformats.org/officeDocument/2006/relationships/slide" Target="slide36.xml"/><Relationship Id="rId3" Type="http://schemas.openxmlformats.org/officeDocument/2006/relationships/slideLayout" Target="../slideLayouts/slideLayout13.xml"/><Relationship Id="rId4" Type="http://schemas.openxmlformats.org/officeDocument/2006/relationships/notesSlide" Target="../notesSlides/notesSlide9.xml"/></Relationships>
</file>

<file path=ppt/slides/slide1.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1" name="Rectangles"/>
          <p:cNvSpPr>
            <a:spLocks/>
          </p:cNvSpPr>
          <p:nvPr/>
        </p:nvSpPr>
        <p:spPr>
          <a:xfrm rot="0">
            <a:off x="1355201" y="946500"/>
            <a:ext cx="6251400" cy="33680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5400" b="1" i="0" u="none" strike="noStrike" kern="0" cap="none" spc="0" baseline="0">
                <a:solidFill>
                  <a:schemeClr val="accent5"/>
                </a:solidFill>
                <a:latin typeface="Arial" pitchFamily="0" charset="0"/>
                <a:ea typeface="Arial" pitchFamily="0" charset="0"/>
                <a:cs typeface="Arial" pitchFamily="0" charset="0"/>
                <a:sym typeface="Arial" pitchFamily="0" charset="0"/>
              </a:rPr>
              <a:t>Simple past</a:t>
            </a:r>
            <a:r>
              <a:rPr lang="en-US" altLang="zh-CN" sz="5400" b="1" i="0" u="none" strike="noStrike" kern="0" cap="none" spc="0" baseline="0">
                <a:solidFill>
                  <a:srgbClr val="FFFFFF"/>
                </a:solidFill>
                <a:latin typeface="Arial" pitchFamily="0" charset="0"/>
                <a:ea typeface="Arial" pitchFamily="0" charset="0"/>
                <a:cs typeface="Arial" pitchFamily="0" charset="0"/>
                <a:sym typeface="Arial" pitchFamily="0" charset="0"/>
              </a:rPr>
              <a:t>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5400" b="1" i="0" u="none" strike="noStrike" kern="0" cap="none" spc="0" baseline="0">
                <a:solidFill>
                  <a:srgbClr val="FFFFFF"/>
                </a:solidFill>
                <a:latin typeface="Arial" pitchFamily="0" charset="0"/>
                <a:ea typeface="Arial" pitchFamily="0" charset="0"/>
                <a:cs typeface="Arial" pitchFamily="0" charset="0"/>
                <a:sym typeface="Arial" pitchFamily="0" charset="0"/>
              </a:rPr>
              <a:t> </a:t>
            </a:r>
            <a:r>
              <a:rPr lang="en-US" altLang="zh-CN" sz="5400" b="1" i="0" u="none" strike="noStrike" kern="0" cap="none" spc="0" baseline="0">
                <a:solidFill>
                  <a:schemeClr val="accent4"/>
                </a:solidFill>
                <a:latin typeface="Arial" pitchFamily="0" charset="0"/>
                <a:ea typeface="Arial" pitchFamily="0" charset="0"/>
                <a:cs typeface="Arial" pitchFamily="0" charset="0"/>
                <a:sym typeface="Arial" pitchFamily="0" charset="0"/>
              </a:rPr>
              <a:t>Past</a:t>
            </a:r>
            <a:r>
              <a:rPr lang="en-US" altLang="zh-CN" sz="5400" b="1" i="0" u="none" strike="noStrike" kern="0" cap="none" spc="0" baseline="0">
                <a:solidFill>
                  <a:schemeClr val="accent4"/>
                </a:solidFill>
                <a:latin typeface="Arial" pitchFamily="0" charset="0"/>
                <a:ea typeface="Arial" pitchFamily="0" charset="0"/>
                <a:cs typeface="Arial" pitchFamily="0" charset="0"/>
                <a:sym typeface="Arial" pitchFamily="0" charset="0"/>
              </a:rPr>
              <a:t> </a:t>
            </a:r>
            <a:r>
              <a:rPr lang="en-US" altLang="zh-CN" sz="5400" b="1" i="0" u="none" strike="noStrike" kern="0" cap="none" spc="0" baseline="0">
                <a:solidFill>
                  <a:schemeClr val="accent4"/>
                </a:solidFill>
                <a:latin typeface="Arial" pitchFamily="0" charset="0"/>
                <a:ea typeface="Arial" pitchFamily="0" charset="0"/>
                <a:cs typeface="Arial" pitchFamily="0" charset="0"/>
                <a:sym typeface="Arial" pitchFamily="0" charset="0"/>
              </a:rPr>
              <a:t>progressive</a:t>
            </a:r>
            <a:r>
              <a:rPr lang="en-US" altLang="zh-CN" sz="5400" b="1" i="0" u="none" strike="noStrike" kern="0" cap="none" spc="0" baseline="0">
                <a:solidFill>
                  <a:srgbClr val="FFFFFF"/>
                </a:solidFill>
                <a:latin typeface="Arial" pitchFamily="0" charset="0"/>
                <a:ea typeface="Arial" pitchFamily="0" charset="0"/>
                <a:cs typeface="Arial" pitchFamily="0" charset="0"/>
                <a:sym typeface="Arial" pitchFamily="0" charset="0"/>
              </a:rPr>
              <a:t>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5400" b="1" i="0" u="none" strike="noStrike" kern="0" cap="none" spc="0" baseline="0">
                <a:solidFill>
                  <a:schemeClr val="accent2"/>
                </a:solidFill>
                <a:latin typeface="Arial" pitchFamily="0" charset="0"/>
                <a:ea typeface="Arial" pitchFamily="0" charset="0"/>
                <a:cs typeface="Arial" pitchFamily="0" charset="0"/>
                <a:sym typeface="Arial" pitchFamily="0" charset="0"/>
              </a:rPr>
              <a:t>Present perfect</a:t>
            </a:r>
            <a:r>
              <a:rPr lang="en-US" altLang="zh-CN" sz="5400" b="1" i="0" u="none" strike="noStrike" kern="0" cap="none" spc="0" baseline="0">
                <a:solidFill>
                  <a:srgbClr val="FFFFFF"/>
                </a:solidFill>
                <a:latin typeface="Arial" pitchFamily="0" charset="0"/>
                <a:ea typeface="Arial" pitchFamily="0" charset="0"/>
                <a:cs typeface="Arial" pitchFamily="0" charset="0"/>
                <a:sym typeface="Arial" pitchFamily="0" charset="0"/>
              </a:rPr>
              <a:t>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5400" b="1" i="0" u="none" strike="noStrike" kern="0" cap="none" spc="0" baseline="0">
                <a:solidFill>
                  <a:schemeClr val="accent6"/>
                </a:solidFill>
                <a:latin typeface="Arial" pitchFamily="0" charset="0"/>
                <a:ea typeface="Arial" pitchFamily="0" charset="0"/>
                <a:cs typeface="Arial" pitchFamily="0" charset="0"/>
                <a:sym typeface="Arial" pitchFamily="0" charset="0"/>
              </a:rPr>
              <a:t>Past Perfect</a:t>
            </a:r>
            <a:r>
              <a:rPr lang="en-US" altLang="zh-CN" sz="5400" b="1" i="0" u="none" strike="noStrike" kern="0" cap="none" spc="0" baseline="0">
                <a:solidFill>
                  <a:srgbClr val="FFFFFF"/>
                </a:solidFill>
                <a:latin typeface="Arial" pitchFamily="0" charset="0"/>
                <a:ea typeface="Arial" pitchFamily="0" charset="0"/>
                <a:cs typeface="Arial" pitchFamily="0" charset="0"/>
                <a:sym typeface="Arial" pitchFamily="0" charset="0"/>
              </a:rPr>
              <a:t>  </a:t>
            </a:r>
            <a:endParaRPr lang="zh-CN" altLang="en-US" sz="5400" b="1"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2" name="Rectangles"/>
          <p:cNvSpPr>
            <a:spLocks/>
          </p:cNvSpPr>
          <p:nvPr/>
        </p:nvSpPr>
        <p:spPr>
          <a:xfrm rot="0">
            <a:off x="0" y="5838092"/>
            <a:ext cx="9144000" cy="1019908"/>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207707791"/>
      </p:ext>
    </p:extLst>
  </p:cSld>
  <p:clrMapOvr>
    <a:masterClrMapping/>
  </p:clrMapOvr>
</p:sld>
</file>

<file path=ppt/slides/slide10.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76"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1. This time last Friday, I was flying to London.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77" name="Rectangles"/>
          <p:cNvSpPr>
            <a:spLocks/>
          </p:cNvSpPr>
          <p:nvPr/>
        </p:nvSpPr>
        <p:spPr>
          <a:xfrm rot="0">
            <a:off x="847599" y="3588031"/>
            <a:ext cx="7632700" cy="1025624"/>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an action that was in progress at a definite time in the past.</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78" name="Rectangles"/>
          <p:cNvSpPr>
            <a:spLocks/>
          </p:cNvSpPr>
          <p:nvPr/>
        </p:nvSpPr>
        <p:spPr>
          <a:xfrm rot="0">
            <a:off x="729762" y="5152292"/>
            <a:ext cx="7710853" cy="861645"/>
          </a:xfrm>
          <a:prstGeom prst="rect"/>
          <a:solidFill>
            <a:schemeClr val="accent4"/>
          </a:solidFill>
          <a:ln w="12700" cmpd="sng" cap="flat">
            <a:solidFill>
              <a:srgbClr val="587E30"/>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This time last year, etc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79" name="Rectangles">
            <a:hlinkClick r:id="rId2" action="ppaction://hlinksldjump"/>
          </p:cNvPr>
          <p:cNvSpPr>
            <a:spLocks/>
          </p:cNvSpPr>
          <p:nvPr/>
        </p:nvSpPr>
        <p:spPr>
          <a:xfrm rot="0">
            <a:off x="750884" y="436852"/>
            <a:ext cx="1878510" cy="758924"/>
          </a:xfrm>
          <a:prstGeom prst="rect"/>
          <a:solidFill>
            <a:schemeClr val="accent4"/>
          </a:solidFill>
          <a:ln w="12700" cmpd="sng" cap="flat">
            <a:solidFill>
              <a:srgbClr val="587E3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80"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591630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9"/>
                                        </p:tgtEl>
                                        <p:attrNameLst>
                                          <p:attrName>style.visibility</p:attrName>
                                        </p:attrNameLst>
                                      </p:cBhvr>
                                      <p:to>
                                        <p:strVal val="visible"/>
                                      </p:to>
                                    </p:set>
                                    <p:animEffect transition="in" filter="fade">
                                      <p:cBhvr>
                                        <p:cTn id="7" dur="1000"/>
                                        <p:tgtEl>
                                          <p:spTgt spid="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7"/>
                                        </p:tgtEl>
                                        <p:attrNameLst>
                                          <p:attrName>style.visibility</p:attrName>
                                        </p:attrNameLst>
                                      </p:cBhvr>
                                      <p:to>
                                        <p:strVal val="visible"/>
                                      </p:to>
                                    </p:set>
                                    <p:animEffect transition="in" filter="fade">
                                      <p:cBhvr>
                                        <p:cTn id="12" dur="1000"/>
                                        <p:tgtEl>
                                          <p:spTgt spid="7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8"/>
                                        </p:tgtEl>
                                        <p:attrNameLst>
                                          <p:attrName>style.visibility</p:attrName>
                                        </p:attrNameLst>
                                      </p:cBhvr>
                                      <p:to>
                                        <p:strVal val="visible"/>
                                      </p:to>
                                    </p:set>
                                    <p:anim calcmode="lin" valueType="num">
                                      <p:cBhvr additive="base">
                                        <p:cTn id="17" dur="500" fill="hold"/>
                                        <p:tgtEl>
                                          <p:spTgt spid="78"/>
                                        </p:tgtEl>
                                        <p:attrNameLst>
                                          <p:attrName>ppt_x</p:attrName>
                                        </p:attrNameLst>
                                      </p:cBhvr>
                                      <p:tavLst>
                                        <p:tav tm="0">
                                          <p:val>
                                            <p:strVal val="#ppt_x"/>
                                          </p:val>
                                        </p:tav>
                                        <p:tav tm="100000">
                                          <p:val>
                                            <p:strVal val="#ppt_x"/>
                                          </p:val>
                                        </p:tav>
                                      </p:tavLst>
                                    </p:anim>
                                    <p:anim calcmode="lin" valueType="num">
                                      <p:cBhvr additive="base">
                                        <p:cTn id="18" dur="500" fill="hold"/>
                                        <p:tgtEl>
                                          <p:spTgt spid="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77" grpId="0" animBg="1"/>
      <p:bldP spid="78" grpId="0" animBg="1"/>
    </p:bldLst>
  </p:timing>
</p:sld>
</file>

<file path=ppt/slides/slide11.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83"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2. While Helen was cooking, Alex was studying.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84" name="Rectangles"/>
          <p:cNvSpPr>
            <a:spLocks/>
          </p:cNvSpPr>
          <p:nvPr/>
        </p:nvSpPr>
        <p:spPr>
          <a:xfrm rot="0">
            <a:off x="847599" y="3588031"/>
            <a:ext cx="7632700" cy="1025624"/>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actions happening at the same time in the past.</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85" name="Rectangles"/>
          <p:cNvSpPr>
            <a:spLocks/>
          </p:cNvSpPr>
          <p:nvPr/>
        </p:nvSpPr>
        <p:spPr>
          <a:xfrm rot="0">
            <a:off x="729762" y="5152292"/>
            <a:ext cx="7710853" cy="861645"/>
          </a:xfrm>
          <a:prstGeom prst="rect"/>
          <a:solidFill>
            <a:schemeClr val="accent4"/>
          </a:solidFill>
          <a:ln w="12700" cmpd="sng" cap="flat">
            <a:solidFill>
              <a:srgbClr val="587E30"/>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while</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86" name="Rectangles">
            <a:hlinkClick r:id="rId2" action="ppaction://hlinksldjump"/>
          </p:cNvPr>
          <p:cNvSpPr>
            <a:spLocks/>
          </p:cNvSpPr>
          <p:nvPr/>
        </p:nvSpPr>
        <p:spPr>
          <a:xfrm rot="0">
            <a:off x="750884" y="436852"/>
            <a:ext cx="1878510" cy="758924"/>
          </a:xfrm>
          <a:prstGeom prst="rect"/>
          <a:solidFill>
            <a:schemeClr val="accent4"/>
          </a:solidFill>
          <a:ln w="12700" cmpd="sng" cap="flat">
            <a:solidFill>
              <a:srgbClr val="587E3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87"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3607122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6"/>
                                        </p:tgtEl>
                                        <p:attrNameLst>
                                          <p:attrName>style.visibility</p:attrName>
                                        </p:attrNameLst>
                                      </p:cBhvr>
                                      <p:to>
                                        <p:strVal val="visible"/>
                                      </p:to>
                                    </p:set>
                                    <p:animEffect transition="in" filter="fade">
                                      <p:cBhvr>
                                        <p:cTn id="7" dur="1000"/>
                                        <p:tgtEl>
                                          <p:spTgt spid="8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4"/>
                                        </p:tgtEl>
                                        <p:attrNameLst>
                                          <p:attrName>style.visibility</p:attrName>
                                        </p:attrNameLst>
                                      </p:cBhvr>
                                      <p:to>
                                        <p:strVal val="visible"/>
                                      </p:to>
                                    </p:set>
                                    <p:anim calcmode="lin" valueType="num">
                                      <p:cBhvr additive="base">
                                        <p:cTn id="12" dur="500" fill="hold"/>
                                        <p:tgtEl>
                                          <p:spTgt spid="84"/>
                                        </p:tgtEl>
                                        <p:attrNameLst>
                                          <p:attrName>ppt_x</p:attrName>
                                        </p:attrNameLst>
                                      </p:cBhvr>
                                      <p:tavLst>
                                        <p:tav tm="0">
                                          <p:val>
                                            <p:strVal val="#ppt_x"/>
                                          </p:val>
                                        </p:tav>
                                        <p:tav tm="100000">
                                          <p:val>
                                            <p:strVal val="#ppt_x"/>
                                          </p:val>
                                        </p:tav>
                                      </p:tavLst>
                                    </p:anim>
                                    <p:anim calcmode="lin" valueType="num">
                                      <p:cBhvr additive="base">
                                        <p:cTn id="13" dur="500" fill="hold"/>
                                        <p:tgtEl>
                                          <p:spTgt spid="8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5"/>
                                        </p:tgtEl>
                                        <p:attrNameLst>
                                          <p:attrName>style.visibility</p:attrName>
                                        </p:attrNameLst>
                                      </p:cBhvr>
                                      <p:to>
                                        <p:strVal val="visible"/>
                                      </p:to>
                                    </p:set>
                                    <p:animEffect transition="in" filter="fade">
                                      <p:cBhvr>
                                        <p:cTn id="18" dur="10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4" grpId="0" animBg="1"/>
      <p:bldP spid="85" grpId="0" animBg="1"/>
    </p:bldLst>
  </p:timing>
</p:sld>
</file>

<file path=ppt/slides/slide12.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90"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3. She was having dinner when the lights went out.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91" name="Rectangles"/>
          <p:cNvSpPr>
            <a:spLocks/>
          </p:cNvSpPr>
          <p:nvPr/>
        </p:nvSpPr>
        <p:spPr>
          <a:xfrm rot="0">
            <a:off x="847599" y="3321331"/>
            <a:ext cx="7632700" cy="1559024"/>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a lengthy action that was in progress when a shorter or sudden one interrupted it. The longer action is in the Past Progressive and the shorter one is in the Past Simple (usually introduced by when).</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92" name="Rectangles"/>
          <p:cNvSpPr>
            <a:spLocks/>
          </p:cNvSpPr>
          <p:nvPr/>
        </p:nvSpPr>
        <p:spPr>
          <a:xfrm rot="0">
            <a:off x="729762" y="5152292"/>
            <a:ext cx="7710853" cy="861645"/>
          </a:xfrm>
          <a:prstGeom prst="rect"/>
          <a:solidFill>
            <a:schemeClr val="accent4"/>
          </a:solidFill>
          <a:ln w="12700" cmpd="sng" cap="flat">
            <a:solidFill>
              <a:srgbClr val="587E30"/>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when</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93" name="Rectangles">
            <a:hlinkClick r:id="rId2" action="ppaction://hlinksldjump"/>
          </p:cNvPr>
          <p:cNvSpPr>
            <a:spLocks/>
          </p:cNvSpPr>
          <p:nvPr/>
        </p:nvSpPr>
        <p:spPr>
          <a:xfrm rot="0">
            <a:off x="750884" y="436852"/>
            <a:ext cx="1878510" cy="758924"/>
          </a:xfrm>
          <a:prstGeom prst="rect"/>
          <a:solidFill>
            <a:schemeClr val="accent4"/>
          </a:solidFill>
          <a:ln w="12700" cmpd="sng" cap="flat">
            <a:solidFill>
              <a:srgbClr val="587E3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94"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885365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3"/>
                                        </p:tgtEl>
                                        <p:attrNameLst>
                                          <p:attrName>style.visibility</p:attrName>
                                        </p:attrNameLst>
                                      </p:cBhvr>
                                      <p:to>
                                        <p:strVal val="visible"/>
                                      </p:to>
                                    </p:set>
                                    <p:anim calcmode="lin" valueType="num">
                                      <p:cBhvr additive="base">
                                        <p:cTn id="7" dur="500" fill="hold"/>
                                        <p:tgtEl>
                                          <p:spTgt spid="93"/>
                                        </p:tgtEl>
                                        <p:attrNameLst>
                                          <p:attrName>ppt_x</p:attrName>
                                        </p:attrNameLst>
                                      </p:cBhvr>
                                      <p:tavLst>
                                        <p:tav tm="0">
                                          <p:val>
                                            <p:strVal val="#ppt_x"/>
                                          </p:val>
                                        </p:tav>
                                        <p:tav tm="100000">
                                          <p:val>
                                            <p:strVal val="#ppt_x"/>
                                          </p:val>
                                        </p:tav>
                                      </p:tavLst>
                                    </p:anim>
                                    <p:anim calcmode="lin" valueType="num">
                                      <p:cBhvr additive="base">
                                        <p:cTn id="8" dur="500" fill="hold"/>
                                        <p:tgtEl>
                                          <p:spTgt spid="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1"/>
                                        </p:tgtEl>
                                        <p:attrNameLst>
                                          <p:attrName>style.visibility</p:attrName>
                                        </p:attrNameLst>
                                      </p:cBhvr>
                                      <p:to>
                                        <p:strVal val="visible"/>
                                      </p:to>
                                    </p:set>
                                    <p:anim calcmode="lin" valueType="num">
                                      <p:cBhvr additive="base">
                                        <p:cTn id="13" dur="500" fill="hold"/>
                                        <p:tgtEl>
                                          <p:spTgt spid="91"/>
                                        </p:tgtEl>
                                        <p:attrNameLst>
                                          <p:attrName>ppt_x</p:attrName>
                                        </p:attrNameLst>
                                      </p:cBhvr>
                                      <p:tavLst>
                                        <p:tav tm="0">
                                          <p:val>
                                            <p:strVal val="#ppt_x"/>
                                          </p:val>
                                        </p:tav>
                                        <p:tav tm="100000">
                                          <p:val>
                                            <p:strVal val="#ppt_x"/>
                                          </p:val>
                                        </p:tav>
                                      </p:tavLst>
                                    </p:anim>
                                    <p:anim calcmode="lin" valueType="num">
                                      <p:cBhvr additive="base">
                                        <p:cTn id="14" dur="50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
                                        </p:tgtEl>
                                        <p:attrNameLst>
                                          <p:attrName>style.visibility</p:attrName>
                                        </p:attrNameLst>
                                      </p:cBhvr>
                                      <p:to>
                                        <p:strVal val="visible"/>
                                      </p:to>
                                    </p:set>
                                    <p:anim calcmode="lin" valueType="num">
                                      <p:cBhvr additive="base">
                                        <p:cTn id="19" dur="500" fill="hold"/>
                                        <p:tgtEl>
                                          <p:spTgt spid="92"/>
                                        </p:tgtEl>
                                        <p:attrNameLst>
                                          <p:attrName>ppt_x</p:attrName>
                                        </p:attrNameLst>
                                      </p:cBhvr>
                                      <p:tavLst>
                                        <p:tav tm="0">
                                          <p:val>
                                            <p:strVal val="#ppt_x"/>
                                          </p:val>
                                        </p:tav>
                                        <p:tav tm="100000">
                                          <p:val>
                                            <p:strVal val="#ppt_x"/>
                                          </p:val>
                                        </p:tav>
                                      </p:tavLst>
                                    </p:anim>
                                    <p:anim calcmode="lin" valueType="num">
                                      <p:cBhvr additive="base">
                                        <p:cTn id="20" dur="500" fill="hold"/>
                                        <p:tgtEl>
                                          <p:spTgt spid="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0" animBg="1"/>
      <p:bldP spid="91" grpId="0" animBg="1"/>
      <p:bldP spid="92" grpId="0" animBg="1"/>
    </p:bldLst>
  </p:timing>
</p:sld>
</file>

<file path=ppt/slides/slide13.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97"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4. He was writing a book in those days.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98" name="Rectangles"/>
          <p:cNvSpPr>
            <a:spLocks/>
          </p:cNvSpPr>
          <p:nvPr/>
        </p:nvSpPr>
        <p:spPr>
          <a:xfrm rot="0">
            <a:off x="847599" y="3714790"/>
            <a:ext cx="7632700" cy="758925"/>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temporary past states or actions.</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99" name="Rectangles"/>
          <p:cNvSpPr>
            <a:spLocks/>
          </p:cNvSpPr>
          <p:nvPr/>
        </p:nvSpPr>
        <p:spPr>
          <a:xfrm rot="0">
            <a:off x="729762" y="5152292"/>
            <a:ext cx="7710853" cy="861645"/>
          </a:xfrm>
          <a:prstGeom prst="rect"/>
          <a:solidFill>
            <a:schemeClr val="accent4"/>
          </a:solidFill>
          <a:ln w="12700" cmpd="sng" cap="flat">
            <a:solidFill>
              <a:srgbClr val="587E30"/>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a:t>
            </a: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no time expression</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00" name="Rectangles">
            <a:hlinkClick r:id="rId2" action="ppaction://hlinksldjump"/>
          </p:cNvPr>
          <p:cNvSpPr>
            <a:spLocks/>
          </p:cNvSpPr>
          <p:nvPr/>
        </p:nvSpPr>
        <p:spPr>
          <a:xfrm rot="0">
            <a:off x="750884" y="436852"/>
            <a:ext cx="1878510" cy="758924"/>
          </a:xfrm>
          <a:prstGeom prst="rect"/>
          <a:solidFill>
            <a:schemeClr val="accent4"/>
          </a:solidFill>
          <a:ln w="12700" cmpd="sng" cap="flat">
            <a:solidFill>
              <a:srgbClr val="587E3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01"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1260765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fade">
                                      <p:cBhvr>
                                        <p:cTn id="7"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animBg="1"/>
    </p:bldLst>
  </p:timing>
</p:sld>
</file>

<file path=ppt/slides/slide14.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04"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4. My brother was always getting into trouble in the past.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05" name="Rectangles"/>
          <p:cNvSpPr>
            <a:spLocks/>
          </p:cNvSpPr>
          <p:nvPr/>
        </p:nvSpPr>
        <p:spPr>
          <a:xfrm rot="0">
            <a:off x="847599" y="3588031"/>
            <a:ext cx="7632700" cy="1025624"/>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repeated past actions or annoying past habits (with always, continually, etc.).</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06" name="Rectangles"/>
          <p:cNvSpPr>
            <a:spLocks/>
          </p:cNvSpPr>
          <p:nvPr/>
        </p:nvSpPr>
        <p:spPr>
          <a:xfrm rot="0">
            <a:off x="729762" y="5152292"/>
            <a:ext cx="7710853" cy="861645"/>
          </a:xfrm>
          <a:prstGeom prst="rect"/>
          <a:solidFill>
            <a:schemeClr val="accent4"/>
          </a:solidFill>
          <a:ln w="12700" cmpd="sng" cap="flat">
            <a:solidFill>
              <a:srgbClr val="587E30"/>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a:t>
            </a: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always</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07" name="Rectangles">
            <a:hlinkClick r:id="rId2" action="ppaction://hlinksldjump"/>
          </p:cNvPr>
          <p:cNvSpPr>
            <a:spLocks/>
          </p:cNvSpPr>
          <p:nvPr/>
        </p:nvSpPr>
        <p:spPr>
          <a:xfrm rot="0">
            <a:off x="750884" y="436852"/>
            <a:ext cx="1878510" cy="758924"/>
          </a:xfrm>
          <a:prstGeom prst="rect"/>
          <a:solidFill>
            <a:schemeClr val="accent4"/>
          </a:solidFill>
          <a:ln w="12700" cmpd="sng" cap="flat">
            <a:solidFill>
              <a:srgbClr val="587E3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08"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5126161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7"/>
                                        </p:tgtEl>
                                        <p:attrNameLst>
                                          <p:attrName>style.visibility</p:attrName>
                                        </p:attrNameLst>
                                      </p:cBhvr>
                                      <p:to>
                                        <p:strVal val="visible"/>
                                      </p:to>
                                    </p:set>
                                    <p:animEffect transition="in" filter="fade">
                                      <p:cBhvr>
                                        <p:cTn id="7" dur="1000"/>
                                        <p:tgtEl>
                                          <p:spTgt spid="1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5"/>
                                        </p:tgtEl>
                                        <p:attrNameLst>
                                          <p:attrName>style.visibility</p:attrName>
                                        </p:attrNameLst>
                                      </p:cBhvr>
                                      <p:to>
                                        <p:strVal val="visible"/>
                                      </p:to>
                                    </p:set>
                                    <p:animEffect transition="in" filter="fade">
                                      <p:cBhvr>
                                        <p:cTn id="12" dur="1000"/>
                                        <p:tgtEl>
                                          <p:spTgt spid="10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6"/>
                                        </p:tgtEl>
                                        <p:attrNameLst>
                                          <p:attrName>style.visibility</p:attrName>
                                        </p:attrNameLst>
                                      </p:cBhvr>
                                      <p:to>
                                        <p:strVal val="visible"/>
                                      </p:to>
                                    </p:set>
                                    <p:animEffect transition="in" filter="fade">
                                      <p:cBhvr>
                                        <p:cTn id="17" dur="1000"/>
                                        <p:tgtEl>
                                          <p:spTgt spid="1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P spid="105" grpId="0" animBg="1"/>
      <p:bldP spid="106" grpId="0" animBg="1"/>
    </p:bldLst>
  </p:timing>
</p:sld>
</file>

<file path=ppt/slides/slide15.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11"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12" name="Rectangles"/>
          <p:cNvSpPr>
            <a:spLocks/>
          </p:cNvSpPr>
          <p:nvPr/>
        </p:nvSpPr>
        <p:spPr>
          <a:xfrm rot="0">
            <a:off x="527550" y="712174"/>
            <a:ext cx="7895400" cy="40919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rPr>
              <a:t>Formative Assessment </a:t>
            </a:r>
            <a:endParaRPr lang="en-US" altLang="zh-CN" sz="14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rPr>
              <a:t>Complete the sentences with the past simple or the past continuous form of the verbs in brackets. </a:t>
            </a: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1 I………..………… (switch off ) the computer because it…………… (make) a strange noise.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2 My dad ……………………. (listen) to classical music when I …………..(arrive) home from school.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3 We ……………. (play) video games when my mum …………… ,(say) ‘Turn the volume down!’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4 My cousin …………….. (meet) his wife, Bianca, while he ………………….. (live) in Italy.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5 My little sister ……………..(draw) a picture while I ………………..(study) for my French exam.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13" name="Rectangles"/>
          <p:cNvSpPr>
            <a:spLocks/>
          </p:cNvSpPr>
          <p:nvPr/>
        </p:nvSpPr>
        <p:spPr>
          <a:xfrm rot="0">
            <a:off x="0" y="5838092"/>
            <a:ext cx="9144000" cy="1020000"/>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596490369"/>
      </p:ext>
    </p:extLst>
  </p:cSld>
  <p:clrMapOvr>
    <a:masterClrMapping/>
  </p:clrMapOvr>
</p:sld>
</file>

<file path=ppt/slides/slide16.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16"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17" name="Rectangles"/>
          <p:cNvSpPr>
            <a:spLocks/>
          </p:cNvSpPr>
          <p:nvPr/>
        </p:nvSpPr>
        <p:spPr>
          <a:xfrm rot="0">
            <a:off x="527538" y="712177"/>
            <a:ext cx="7895400" cy="42483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rPr>
              <a:t>Formative Assessment </a:t>
            </a:r>
            <a:endParaRPr lang="en-US" altLang="zh-CN" sz="14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rPr>
              <a:t>Complete the sentences with the past simple or the past continuous form of the verbs in brackets. </a:t>
            </a: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6 While they………………… (try) to fix the computer, all the lights …………….. (go out).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7 When we ………………… (leave) school yesterday, it ……………….(pour) with rain.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8 When you ………………… (see) Paul, …………</a:t>
            </a: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he</a:t>
            </a: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 (wear) a black jacket?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9 I …………………….. (try) to log on when the WiFi …………………(stop) working.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10 While Dad …………………. (print) an article, the printer ………………….(run out) of paper.</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18" name="Rectangles"/>
          <p:cNvSpPr>
            <a:spLocks/>
          </p:cNvSpPr>
          <p:nvPr/>
        </p:nvSpPr>
        <p:spPr>
          <a:xfrm rot="0">
            <a:off x="0" y="5838092"/>
            <a:ext cx="9144000" cy="1020000"/>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709089806"/>
      </p:ext>
    </p:extLst>
  </p:cSld>
  <p:clrMapOvr>
    <a:masterClrMapping/>
  </p:clrMapOvr>
</p:sld>
</file>

<file path=ppt/slides/slide17.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21"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22" name="Rectangles"/>
          <p:cNvSpPr>
            <a:spLocks/>
          </p:cNvSpPr>
          <p:nvPr/>
        </p:nvSpPr>
        <p:spPr>
          <a:xfrm rot="0">
            <a:off x="351700" y="712174"/>
            <a:ext cx="8071200" cy="39867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2700" b="1" i="0" u="none" strike="noStrike" kern="0" cap="none" spc="0" baseline="0">
                <a:solidFill>
                  <a:srgbClr val="1C1C1C"/>
                </a:solidFill>
                <a:latin typeface="Arial" pitchFamily="0" charset="0"/>
                <a:ea typeface="Arial" pitchFamily="0" charset="0"/>
                <a:cs typeface="Arial" pitchFamily="0" charset="0"/>
                <a:sym typeface="Arial" pitchFamily="0" charset="0"/>
              </a:rPr>
              <a:t>Answers key </a:t>
            </a:r>
            <a:endParaRPr lang="en-US" altLang="zh-CN" sz="27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I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switched off</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the computer because it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making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a strange noise.</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My dad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listening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to classical music when I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arrived</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home from school.</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We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were playing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video games when my mum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said</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‘Turn the volume down!’</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My cousin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met</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his wife, Bianca, while he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living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in Italy.</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My little sister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drawing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a picture while I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studying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for my French exam.</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While they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were trying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to fix the computer, all the lights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went out</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When we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left</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school yesterday, it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pouring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with rain.</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When you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saw</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Paul,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he wearing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a black jacket?</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I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trying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to log on when the WiFi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stopped</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working.</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While Dad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was printing</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an article, the printer </a:t>
            </a:r>
            <a:r>
              <a:rPr lang="en-US" altLang="zh-CN" sz="1900" b="1" i="0" u="none" strike="noStrike" kern="0" cap="none" spc="0" baseline="0">
                <a:solidFill>
                  <a:srgbClr val="000000"/>
                </a:solidFill>
                <a:latin typeface="Calibri" pitchFamily="0" charset="0"/>
                <a:ea typeface="Calibri" pitchFamily="0" charset="0"/>
                <a:cs typeface="Calibri" pitchFamily="0" charset="0"/>
                <a:sym typeface="Calibri" pitchFamily="0" charset="0"/>
              </a:rPr>
              <a:t>ran out</a:t>
            </a:r>
            <a:r>
              <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of paper.</a:t>
            </a:r>
            <a:endParaRPr lang="en-US" altLang="zh-CN" sz="19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23" name="Rectangles"/>
          <p:cNvSpPr>
            <a:spLocks/>
          </p:cNvSpPr>
          <p:nvPr/>
        </p:nvSpPr>
        <p:spPr>
          <a:xfrm rot="0">
            <a:off x="0" y="5838092"/>
            <a:ext cx="9144000" cy="1020000"/>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00664673"/>
      </p:ext>
    </p:extLst>
  </p:cSld>
  <p:clrMapOvr>
    <a:masterClrMapping/>
  </p:clrMapOvr>
</p:sld>
</file>

<file path=ppt/slides/slide18.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26" name="Text box"/>
          <p:cNvSpPr>
            <a:spLocks noGrp="1"/>
          </p:cNvSpPr>
          <p:nvPr>
            <p:ph type="title"/>
          </p:nvPr>
        </p:nvSpPr>
        <p:spPr>
          <a:xfrm rot="0">
            <a:off x="694050" y="1509300"/>
            <a:ext cx="7755899" cy="367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rPr>
              <a:t>Provoking Question </a:t>
            </a:r>
            <a:endPar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endParaRPr lang="en-US" altLang="zh-CN" sz="25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endParaRPr lang="en-US" altLang="zh-CN" sz="25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rPr>
              <a:t>Think of 3-4 major events in their life. These events can be achievements, travels, learning experiences, or personal milestones.</a:t>
            </a:r>
            <a:endPar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27"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12197033"/>
      </p:ext>
    </p:extLst>
  </p:cSld>
  <p:clrMapOvr>
    <a:masterClrMapping/>
  </p:clrMapOvr>
</p:sld>
</file>

<file path=ppt/slides/slide19.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30" name="Text box"/>
          <p:cNvSpPr>
            <a:spLocks noGrp="1"/>
          </p:cNvSpPr>
          <p:nvPr>
            <p:ph type="title"/>
          </p:nvPr>
        </p:nvSpPr>
        <p:spPr>
          <a:xfrm rot="0">
            <a:off x="347900" y="1159500"/>
            <a:ext cx="4900800"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Positive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Statement</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she + has + Past participle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31" name="Rectangles">
            <a:hlinkClick r:id="rId2" action="ppaction://hlinksldjump"/>
          </p:cNvPr>
          <p:cNvSpPr>
            <a:spLocks/>
          </p:cNvSpPr>
          <p:nvPr/>
        </p:nvSpPr>
        <p:spPr>
          <a:xfrm rot="0">
            <a:off x="750866" y="568750"/>
            <a:ext cx="3691800" cy="494999"/>
          </a:xfrm>
          <a:prstGeom prst="rect"/>
          <a:solidFill>
            <a:schemeClr val="accent2"/>
          </a:solidFill>
          <a:ln w="12700" cmpd="sng" cap="flat">
            <a:solidFill>
              <a:srgbClr val="AB612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 Formation </a:t>
            </a: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32"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33" name="Text box"/>
          <p:cNvSpPr>
            <a:spLocks noGrp="1"/>
          </p:cNvSpPr>
          <p:nvPr>
            <p:ph type="title"/>
          </p:nvPr>
        </p:nvSpPr>
        <p:spPr>
          <a:xfrm rot="0">
            <a:off x="4388025" y="1282475"/>
            <a:ext cx="5068501"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you + have + Past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participle</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we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34" name="Text box"/>
          <p:cNvSpPr>
            <a:spLocks noGrp="1"/>
          </p:cNvSpPr>
          <p:nvPr>
            <p:ph type="title"/>
          </p:nvPr>
        </p:nvSpPr>
        <p:spPr>
          <a:xfrm rot="0">
            <a:off x="430450" y="2997349"/>
            <a:ext cx="4900800" cy="154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Negative</a:t>
            </a: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 Statement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she + hasn’t + Past participle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35" name="Text box"/>
          <p:cNvSpPr>
            <a:spLocks noGrp="1"/>
          </p:cNvSpPr>
          <p:nvPr>
            <p:ph type="title"/>
          </p:nvPr>
        </p:nvSpPr>
        <p:spPr>
          <a:xfrm rot="0">
            <a:off x="4517350" y="3079200"/>
            <a:ext cx="5068501"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you + haven’t + Past participle</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we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36" name="Text box"/>
          <p:cNvSpPr>
            <a:spLocks noGrp="1"/>
          </p:cNvSpPr>
          <p:nvPr>
            <p:ph type="title"/>
          </p:nvPr>
        </p:nvSpPr>
        <p:spPr>
          <a:xfrm rot="0">
            <a:off x="539750" y="4707150"/>
            <a:ext cx="3848400" cy="154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Interrogative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he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has +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she + Past participle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It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37" name="Text box"/>
          <p:cNvSpPr>
            <a:spLocks noGrp="1"/>
          </p:cNvSpPr>
          <p:nvPr>
            <p:ph type="title"/>
          </p:nvPr>
        </p:nvSpPr>
        <p:spPr>
          <a:xfrm rot="0">
            <a:off x="4314575" y="4630925"/>
            <a:ext cx="5068499"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they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have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you + Past participle?</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we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5423895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1"/>
                                        </p:tgtEl>
                                        <p:attrNameLst>
                                          <p:attrName>style.visibility</p:attrName>
                                        </p:attrNameLst>
                                      </p:cBhvr>
                                      <p:to>
                                        <p:strVal val="visible"/>
                                      </p:to>
                                    </p:set>
                                    <p:animEffect transition="in" filter="fade">
                                      <p:cBhvr>
                                        <p:cTn id="7" dur="1000"/>
                                        <p:tgtEl>
                                          <p:spTgt spid="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 grpId="0" animBg="1"/>
    </p:bldLst>
  </p:timing>
</p:sld>
</file>

<file path=ppt/slides/slide2.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5" name="Rectangles"/>
          <p:cNvSpPr>
            <a:spLocks/>
          </p:cNvSpPr>
          <p:nvPr/>
        </p:nvSpPr>
        <p:spPr>
          <a:xfrm rot="0">
            <a:off x="351693" y="606670"/>
            <a:ext cx="8792307"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6" name="Rectangles"/>
          <p:cNvSpPr>
            <a:spLocks/>
          </p:cNvSpPr>
          <p:nvPr/>
        </p:nvSpPr>
        <p:spPr>
          <a:xfrm rot="0">
            <a:off x="539738" y="712177"/>
            <a:ext cx="7895400" cy="35585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Learning Objectives:</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Students will be able to accurately identify simple past, past progressive, present perfect, and past perfect tenses in various sentences.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Students will analyze and explain the context or reason behind the use of each tense, demonstrating an understanding of its specific function.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Students will improve their ability to differentiate between tenses and apply this understanding to both written and spoken language contexts.</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7" name="Rectangles"/>
          <p:cNvSpPr>
            <a:spLocks/>
          </p:cNvSpPr>
          <p:nvPr/>
        </p:nvSpPr>
        <p:spPr>
          <a:xfrm rot="0">
            <a:off x="0" y="5838092"/>
            <a:ext cx="9144000" cy="1019908"/>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8690580"/>
      </p:ext>
    </p:extLst>
  </p:cSld>
  <p:clrMapOvr>
    <a:masterClrMapping/>
  </p:clrMapOvr>
</p:sld>
</file>

<file path=ppt/slides/slide20.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40" name="Text box"/>
          <p:cNvSpPr>
            <a:spLocks noGrp="1"/>
          </p:cNvSpPr>
          <p:nvPr>
            <p:ph type="title"/>
          </p:nvPr>
        </p:nvSpPr>
        <p:spPr>
          <a:xfrm rot="0">
            <a:off x="457197" y="1063869"/>
            <a:ext cx="8220000" cy="2373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1. I have known him for three years. (I still know him.).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41" name="Rectangles"/>
          <p:cNvSpPr>
            <a:spLocks/>
          </p:cNvSpPr>
          <p:nvPr/>
        </p:nvSpPr>
        <p:spPr>
          <a:xfrm rot="0">
            <a:off x="847599" y="3576291"/>
            <a:ext cx="7632600" cy="1049100"/>
          </a:xfrm>
          <a:prstGeom prst="rect"/>
          <a:noFill/>
          <a:ln w="12700" cmpd="sng" cap="flat">
            <a:solidFill>
              <a:srgbClr val="FFC000"/>
            </a:solidFill>
            <a:prstDash val="solid"/>
            <a:miter/>
          </a:ln>
        </p:spPr>
        <p:txBody>
          <a:bodyPr vert="horz" wrap="square" lIns="108000" tIns="108000" rIns="108000" bIns="108000" anchor="ctr" anchorCtr="0">
            <a:prstTxWarp prst="textNoShape"/>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for actions/states which started in the past and are still happening in the present </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42" name="Rectangles"/>
          <p:cNvSpPr>
            <a:spLocks/>
          </p:cNvSpPr>
          <p:nvPr/>
        </p:nvSpPr>
        <p:spPr>
          <a:xfrm rot="0">
            <a:off x="729762" y="5152292"/>
            <a:ext cx="7710900" cy="861600"/>
          </a:xfrm>
          <a:prstGeom prst="rect"/>
          <a:solidFill>
            <a:schemeClr val="accent2"/>
          </a:solidFill>
          <a:ln w="12700" cmpd="sng" cap="flat">
            <a:solidFill>
              <a:srgbClr val="AB6125"/>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for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43" name="Rectangles">
            <a:hlinkClick r:id="rId2" action="ppaction://hlinksldjump"/>
          </p:cNvPr>
          <p:cNvSpPr>
            <a:spLocks/>
          </p:cNvSpPr>
          <p:nvPr/>
        </p:nvSpPr>
        <p:spPr>
          <a:xfrm rot="0">
            <a:off x="750884" y="568761"/>
            <a:ext cx="1878600" cy="495000"/>
          </a:xfrm>
          <a:prstGeom prst="rect"/>
          <a:solidFill>
            <a:schemeClr val="accent2"/>
          </a:solidFill>
          <a:ln w="12700" cmpd="sng" cap="flat">
            <a:solidFill>
              <a:srgbClr val="AB6125"/>
            </a:solidFill>
            <a:prstDash val="solid"/>
            <a:miter/>
          </a:ln>
        </p:spPr>
        <p:txBody>
          <a:bodyPr vert="horz" wrap="square" lIns="108000" tIns="108000" rIns="108000" bIns="1080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44"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48202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3"/>
                                        </p:tgtEl>
                                        <p:attrNameLst>
                                          <p:attrName>style.visibility</p:attrName>
                                        </p:attrNameLst>
                                      </p:cBhvr>
                                      <p:to>
                                        <p:strVal val="visible"/>
                                      </p:to>
                                    </p:set>
                                    <p:animEffect transition="in" filter="fade">
                                      <p:cBhvr>
                                        <p:cTn id="7" dur="1000"/>
                                        <p:tgtEl>
                                          <p:spTgt spid="1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1"/>
                                        </p:tgtEl>
                                        <p:attrNameLst>
                                          <p:attrName>style.visibility</p:attrName>
                                        </p:attrNameLst>
                                      </p:cBhvr>
                                      <p:to>
                                        <p:strVal val="visible"/>
                                      </p:to>
                                    </p:set>
                                    <p:animEffect transition="in" filter="fade">
                                      <p:cBhvr>
                                        <p:cTn id="12" dur="500"/>
                                        <p:tgtEl>
                                          <p:spTgt spid="14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2"/>
                                        </p:tgtEl>
                                        <p:attrNameLst>
                                          <p:attrName>style.visibility</p:attrName>
                                        </p:attrNameLst>
                                      </p:cBhvr>
                                      <p:to>
                                        <p:strVal val="visible"/>
                                      </p:to>
                                    </p:set>
                                    <p:animEffect transition="in" filter="fade">
                                      <p:cBhvr>
                                        <p:cTn id="17" dur="2000"/>
                                        <p:tgtEl>
                                          <p:spTgt spid="1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 grpId="0" animBg="1"/>
      <p:bldP spid="141" grpId="0" animBg="1"/>
      <p:bldP spid="142" grpId="0" animBg="1"/>
    </p:bldLst>
  </p:timing>
</p:sld>
</file>

<file path=ppt/slides/slide21.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47"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2. The baby has spilt the milk. (The floor is dirty.)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48" name="Rectangles"/>
          <p:cNvSpPr>
            <a:spLocks/>
          </p:cNvSpPr>
          <p:nvPr/>
        </p:nvSpPr>
        <p:spPr>
          <a:xfrm rot="0">
            <a:off x="847599" y="3714790"/>
            <a:ext cx="7632700" cy="772107"/>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for past actions whose results are connected to the present.</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49" name="Rectangles"/>
          <p:cNvSpPr>
            <a:spLocks/>
          </p:cNvSpPr>
          <p:nvPr/>
        </p:nvSpPr>
        <p:spPr>
          <a:xfrm rot="0">
            <a:off x="729762" y="5152292"/>
            <a:ext cx="7710853" cy="861645"/>
          </a:xfrm>
          <a:prstGeom prst="rect"/>
          <a:solidFill>
            <a:schemeClr val="accent2"/>
          </a:solidFill>
          <a:ln w="12700" cmpd="sng" cap="flat">
            <a:solidFill>
              <a:srgbClr val="AB6125"/>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No time expression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50" name="Rectangles">
            <a:hlinkClick r:id="rId2" action="ppaction://hlinksldjump"/>
          </p:cNvPr>
          <p:cNvSpPr>
            <a:spLocks/>
          </p:cNvSpPr>
          <p:nvPr/>
        </p:nvSpPr>
        <p:spPr>
          <a:xfrm rot="0">
            <a:off x="750884" y="568761"/>
            <a:ext cx="1878510" cy="495108"/>
          </a:xfrm>
          <a:prstGeom prst="rect"/>
          <a:solidFill>
            <a:schemeClr val="accent2"/>
          </a:solidFill>
          <a:ln w="12700" cmpd="sng" cap="flat">
            <a:solidFill>
              <a:srgbClr val="AB612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51"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870762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48"/>
                                        </p:tgtEl>
                                        <p:attrNameLst>
                                          <p:attrName>style.visibility</p:attrName>
                                        </p:attrNameLst>
                                      </p:cBhvr>
                                      <p:to>
                                        <p:strVal val="visible"/>
                                      </p:to>
                                    </p:set>
                                    <p:anim calcmode="lin" valueType="num">
                                      <p:cBhvr additive="base">
                                        <p:cTn id="12" dur="500" fill="hold"/>
                                        <p:tgtEl>
                                          <p:spTgt spid="148"/>
                                        </p:tgtEl>
                                        <p:attrNameLst>
                                          <p:attrName>ppt_x</p:attrName>
                                        </p:attrNameLst>
                                      </p:cBhvr>
                                      <p:tavLst>
                                        <p:tav tm="0">
                                          <p:val>
                                            <p:strVal val="#ppt_x"/>
                                          </p:val>
                                        </p:tav>
                                        <p:tav tm="100000">
                                          <p:val>
                                            <p:strVal val="#ppt_x"/>
                                          </p:val>
                                        </p:tav>
                                      </p:tavLst>
                                    </p:anim>
                                    <p:anim calcmode="lin" valueType="num">
                                      <p:cBhvr additive="base">
                                        <p:cTn id="13" dur="500" fill="hold"/>
                                        <p:tgtEl>
                                          <p:spTgt spid="148"/>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49"/>
                                        </p:tgtEl>
                                        <p:attrNameLst>
                                          <p:attrName>style.visibility</p:attrName>
                                        </p:attrNameLst>
                                      </p:cBhvr>
                                      <p:to>
                                        <p:strVal val="visible"/>
                                      </p:to>
                                    </p:set>
                                    <p:animEffect transition="in" filter="fade">
                                      <p:cBhvr>
                                        <p:cTn id="18" dur="1000"/>
                                        <p:tgtEl>
                                          <p:spTgt spid="1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animBg="1"/>
      <p:bldP spid="148" grpId="0" animBg="1"/>
      <p:bldP spid="149" grpId="0" animBg="1"/>
    </p:bldLst>
  </p:timing>
</p:sld>
</file>

<file path=ppt/slides/slide22.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54"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3. He has written two letters this morning. (It is still morning.).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55" name="Rectangles"/>
          <p:cNvSpPr>
            <a:spLocks/>
          </p:cNvSpPr>
          <p:nvPr/>
        </p:nvSpPr>
        <p:spPr>
          <a:xfrm rot="0">
            <a:off x="847599" y="3576291"/>
            <a:ext cx="7632700" cy="1049106"/>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with today, this morning/week etc., if these periods of time are not finished at the time of speaking.</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56" name="Rectangles"/>
          <p:cNvSpPr>
            <a:spLocks/>
          </p:cNvSpPr>
          <p:nvPr/>
        </p:nvSpPr>
        <p:spPr>
          <a:xfrm rot="0">
            <a:off x="729762" y="5152292"/>
            <a:ext cx="7710853" cy="861645"/>
          </a:xfrm>
          <a:prstGeom prst="rect"/>
          <a:solidFill>
            <a:schemeClr val="accent2"/>
          </a:solidFill>
          <a:ln w="12700" cmpd="sng" cap="flat">
            <a:solidFill>
              <a:srgbClr val="AB6125"/>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today, this morning/ week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57" name="Rectangles">
            <a:hlinkClick r:id="rId2" action="ppaction://hlinksldjump"/>
          </p:cNvPr>
          <p:cNvSpPr>
            <a:spLocks/>
          </p:cNvSpPr>
          <p:nvPr/>
        </p:nvSpPr>
        <p:spPr>
          <a:xfrm rot="0">
            <a:off x="750884" y="568761"/>
            <a:ext cx="1878510" cy="495108"/>
          </a:xfrm>
          <a:prstGeom prst="rect"/>
          <a:solidFill>
            <a:schemeClr val="accent2"/>
          </a:solidFill>
          <a:ln w="12700" cmpd="sng" cap="flat">
            <a:solidFill>
              <a:srgbClr val="AB612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58"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301304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7"/>
                                        </p:tgtEl>
                                        <p:attrNameLst>
                                          <p:attrName>style.visibility</p:attrName>
                                        </p:attrNameLst>
                                      </p:cBhvr>
                                      <p:to>
                                        <p:strVal val="visible"/>
                                      </p:to>
                                    </p:set>
                                    <p:animEffect transition="in" filter="fade">
                                      <p:cBhvr>
                                        <p:cTn id="7" dur="1000"/>
                                        <p:tgtEl>
                                          <p:spTgt spid="1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5"/>
                                        </p:tgtEl>
                                        <p:attrNameLst>
                                          <p:attrName>style.visibility</p:attrName>
                                        </p:attrNameLst>
                                      </p:cBhvr>
                                      <p:to>
                                        <p:strVal val="visible"/>
                                      </p:to>
                                    </p:set>
                                    <p:animEffect transition="in" filter="fade">
                                      <p:cBhvr>
                                        <p:cTn id="12" dur="1000"/>
                                        <p:tgtEl>
                                          <p:spTgt spid="1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56"/>
                                        </p:tgtEl>
                                        <p:attrNameLst>
                                          <p:attrName>style.visibility</p:attrName>
                                        </p:attrNameLst>
                                      </p:cBhvr>
                                      <p:to>
                                        <p:strVal val="visible"/>
                                      </p:to>
                                    </p:set>
                                    <p:animEffect transition="in" filter="fade">
                                      <p:cBhvr>
                                        <p:cTn id="17" dur="10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 grpId="0" animBg="1"/>
      <p:bldP spid="155" grpId="0" animBg="1"/>
      <p:bldP spid="156" grpId="0" animBg="1"/>
    </p:bldLst>
  </p:timing>
</p:sld>
</file>

<file path=ppt/slides/slide23.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61"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4. This is the most expensive suit I've ever bought.</a:t>
            </a:r>
            <a:br>
              <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rPr>
            </a:b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This is the third time Jack has visited the USA.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62" name="Rectangles"/>
          <p:cNvSpPr>
            <a:spLocks/>
          </p:cNvSpPr>
          <p:nvPr/>
        </p:nvSpPr>
        <p:spPr>
          <a:xfrm rot="0">
            <a:off x="847599" y="3576291"/>
            <a:ext cx="7632700" cy="1049106"/>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with adjectives in the superlative degree or expressions like: the only/first/second..., etc.</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63" name="Rectangles"/>
          <p:cNvSpPr>
            <a:spLocks/>
          </p:cNvSpPr>
          <p:nvPr/>
        </p:nvSpPr>
        <p:spPr>
          <a:xfrm rot="0">
            <a:off x="729762" y="5152292"/>
            <a:ext cx="7710853" cy="861645"/>
          </a:xfrm>
          <a:prstGeom prst="rect"/>
          <a:solidFill>
            <a:schemeClr val="accent2"/>
          </a:solidFill>
          <a:ln w="12700" cmpd="sng" cap="flat">
            <a:solidFill>
              <a:srgbClr val="AB6125"/>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ever</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64" name="Rectangles">
            <a:hlinkClick r:id="rId2" action="ppaction://hlinksldjump"/>
          </p:cNvPr>
          <p:cNvSpPr>
            <a:spLocks/>
          </p:cNvSpPr>
          <p:nvPr/>
        </p:nvSpPr>
        <p:spPr>
          <a:xfrm rot="0">
            <a:off x="750884" y="568761"/>
            <a:ext cx="1878510" cy="495108"/>
          </a:xfrm>
          <a:prstGeom prst="rect"/>
          <a:solidFill>
            <a:schemeClr val="accent2"/>
          </a:solidFill>
          <a:ln w="12700" cmpd="sng" cap="flat">
            <a:solidFill>
              <a:srgbClr val="AB612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65"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9794501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4"/>
                                        </p:tgtEl>
                                        <p:attrNameLst>
                                          <p:attrName>style.visibility</p:attrName>
                                        </p:attrNameLst>
                                      </p:cBhvr>
                                      <p:to>
                                        <p:strVal val="visible"/>
                                      </p:to>
                                    </p:set>
                                    <p:animEffect transition="in" filter="fade">
                                      <p:cBhvr>
                                        <p:cTn id="7" dur="1000"/>
                                        <p:tgtEl>
                                          <p:spTgt spid="1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2"/>
                                        </p:tgtEl>
                                        <p:attrNameLst>
                                          <p:attrName>style.visibility</p:attrName>
                                        </p:attrNameLst>
                                      </p:cBhvr>
                                      <p:to>
                                        <p:strVal val="visible"/>
                                      </p:to>
                                    </p:set>
                                    <p:animEffect transition="in" filter="fade">
                                      <p:cBhvr>
                                        <p:cTn id="12" dur="1000"/>
                                        <p:tgtEl>
                                          <p:spTgt spid="1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
                                        </p:tgtEl>
                                        <p:attrNameLst>
                                          <p:attrName>style.visibility</p:attrName>
                                        </p:attrNameLst>
                                      </p:cBhvr>
                                      <p:to>
                                        <p:strVal val="visible"/>
                                      </p:to>
                                    </p:set>
                                    <p:animEffect transition="in" filter="fade">
                                      <p:cBhvr>
                                        <p:cTn id="17" dur="1000"/>
                                        <p:tgtEl>
                                          <p:spTgt spid="1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0" animBg="1"/>
      <p:bldP spid="162" grpId="0" animBg="1"/>
      <p:bldP spid="163" grpId="0" animBg="1"/>
    </p:bldLst>
  </p:timing>
</p:sld>
</file>

<file path=ppt/slides/slide24.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68" name="Text box"/>
          <p:cNvSpPr>
            <a:spLocks noGrp="1"/>
          </p:cNvSpPr>
          <p:nvPr>
            <p:ph type="title"/>
          </p:nvPr>
        </p:nvSpPr>
        <p:spPr>
          <a:xfrm rot="0">
            <a:off x="694050" y="1509300"/>
            <a:ext cx="7755899" cy="367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Activity Time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A</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sks your partner a "Have you ever" question, and your partner responds with an experience.</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69"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840904574"/>
      </p:ext>
    </p:extLst>
  </p:cSld>
  <p:clrMapOvr>
    <a:masterClrMapping/>
  </p:clrMapOvr>
</p:sld>
</file>

<file path=ppt/slides/slide25.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72" name="Text box"/>
          <p:cNvSpPr>
            <a:spLocks noGrp="1"/>
          </p:cNvSpPr>
          <p:nvPr>
            <p:ph type="title"/>
          </p:nvPr>
        </p:nvSpPr>
        <p:spPr>
          <a:xfrm rot="0">
            <a:off x="694050" y="1509300"/>
            <a:ext cx="7755899" cy="367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73"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graphicFrame>
        <p:nvGraphicFramePr>
          <p:cNvPr id="174" name="Sheet"/>
          <p:cNvGraphicFramePr>
            <a:graphicFrameLocks noGrp="1"/>
          </p:cNvGraphicFramePr>
          <p:nvPr>
            <p:extLst>
              <p:ext uri="{D42A27DB-BD31-4B8C-83A1-F6EECF244321}"/>
            </p:extLst>
          </p:nvPr>
        </p:nvGraphicFramePr>
        <p:xfrm>
          <a:off x="539750" y="549275"/>
          <a:ext cx="3000000" cy="3000000"/>
        </p:xfrm>
        <a:graphic>
          <a:graphicData uri="http://schemas.openxmlformats.org/drawingml/2006/table">
            <a:tbl>
              <a:tblPr bandRow="1">
                <a:noFill/>
              </a:tblPr>
              <a:tblGrid>
                <a:gridCol w="3680549"/>
                <a:gridCol w="4333887"/>
              </a:tblGrid>
              <a:tr h="761283">
                <a:tc>
                  <a:txBody>
                    <a:bodyPr/>
                    <a:lstStyle/>
                    <a:p>
                      <a:pPr marL="0" indent="0" algn="ctr">
                        <a:lnSpc>
                          <a:spcPct val="100000"/>
                        </a:lnSpc>
                        <a:spcBef>
                          <a:spcPts val="0"/>
                        </a:spcBef>
                        <a:spcAft>
                          <a:spcPts val="0"/>
                        </a:spcAft>
                        <a:buNone/>
                      </a:pPr>
                      <a:r>
                        <a:rPr lang="en-US" altLang="zh-CN" sz="1900" b="1" i="0" u="none" strike="noStrike" kern="0" cap="none" spc="0" baseline="0">
                          <a:solidFill>
                            <a:srgbClr val="000000"/>
                          </a:solidFill>
                          <a:latin typeface="Arial" pitchFamily="0" charset="0"/>
                          <a:ea typeface="Arial" pitchFamily="0" charset="0"/>
                          <a:cs typeface="Arial" pitchFamily="0" charset="0"/>
                          <a:sym typeface="Arial" pitchFamily="0" charset="0"/>
                        </a:rPr>
                        <a:t>Simple Past</a:t>
                      </a:r>
                      <a:endParaRPr lang="zh-CN" altLang="en-US" sz="19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c>
                  <a:txBody>
                    <a:bodyPr/>
                    <a:lstStyle/>
                    <a:p>
                      <a:pPr marL="0" indent="0" algn="ctr">
                        <a:lnSpc>
                          <a:spcPct val="100000"/>
                        </a:lnSpc>
                        <a:spcBef>
                          <a:spcPts val="0"/>
                        </a:spcBef>
                        <a:spcAft>
                          <a:spcPts val="0"/>
                        </a:spcAft>
                        <a:buNone/>
                      </a:pPr>
                      <a:r>
                        <a:rPr lang="en-US" altLang="zh-CN" sz="1900" b="1" i="0" u="none" strike="noStrike" kern="0" cap="none" spc="0" baseline="0">
                          <a:solidFill>
                            <a:srgbClr val="000000"/>
                          </a:solidFill>
                          <a:latin typeface="Arial" pitchFamily="0" charset="0"/>
                          <a:ea typeface="Arial" pitchFamily="0" charset="0"/>
                          <a:cs typeface="Arial" pitchFamily="0" charset="0"/>
                          <a:sym typeface="Arial" pitchFamily="0" charset="0"/>
                        </a:rPr>
                        <a:t>Present Perfect</a:t>
                      </a:r>
                      <a:endParaRPr lang="zh-CN" altLang="en-US" sz="19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r>
              <a:tr h="1072089">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Used for:</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Actions that happened and finished in the past.</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Used for:</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Actions that happened at an indefinite time in the past or started in the past and continue in the present.</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r>
              <a:tr h="1421660">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Time Reference:</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Specific time in the past (yesterday, last year, in 2010, etc.).</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Time Reference:</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Unspecified time or focuses on the result/experience rather than the time (already, just, yet, ever, etc.).</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r>
              <a:tr h="762807">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Example:</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a:t>
                      </a:r>
                      <a:r>
                        <a:rPr lang="en-US" altLang="zh-CN" sz="1700" b="0" i="1" u="none" strike="noStrike" kern="0" cap="none" spc="0" baseline="0">
                          <a:solidFill>
                            <a:srgbClr val="000000"/>
                          </a:solidFill>
                          <a:latin typeface="Arial" pitchFamily="0" charset="0"/>
                          <a:ea typeface="Arial" pitchFamily="0" charset="0"/>
                          <a:cs typeface="Arial" pitchFamily="0" charset="0"/>
                          <a:sym typeface="Arial" pitchFamily="0" charset="0"/>
                        </a:rPr>
                        <a:t>I visited Paris in 2015.</a:t>
                      </a:r>
                      <a:endParaRPr lang="zh-CN" altLang="en-US" sz="1700" b="0" i="1"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Example:</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a:t>
                      </a:r>
                      <a:r>
                        <a:rPr lang="en-US" altLang="zh-CN" sz="1700" b="0" i="1" u="none" strike="noStrike" kern="0" cap="none" spc="0" baseline="0">
                          <a:solidFill>
                            <a:srgbClr val="000000"/>
                          </a:solidFill>
                          <a:latin typeface="Arial" pitchFamily="0" charset="0"/>
                          <a:ea typeface="Arial" pitchFamily="0" charset="0"/>
                          <a:cs typeface="Arial" pitchFamily="0" charset="0"/>
                          <a:sym typeface="Arial" pitchFamily="0" charset="0"/>
                        </a:rPr>
                        <a:t>I have visited Paris several times.</a:t>
                      </a:r>
                      <a:endParaRPr lang="zh-CN" altLang="en-US" sz="1700" b="0" i="1"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r>
              <a:tr h="762807">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Form:</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Verb + -ed (regular) or irregular form.</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Form:</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Have/has + past participle.</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r>
              <a:tr h="762807">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Signal Words:</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Yesterday, ago, last, in [year], when...</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c>
                  <a:txBody>
                    <a:bodyPr/>
                    <a:lstStyle/>
                    <a:p>
                      <a:pPr marL="0" indent="0" algn="l">
                        <a:lnSpc>
                          <a:spcPct val="100000"/>
                        </a:lnSpc>
                        <a:spcBef>
                          <a:spcPts val="0"/>
                        </a:spcBef>
                        <a:spcAft>
                          <a:spcPts val="0"/>
                        </a:spcAft>
                        <a:buNone/>
                      </a:pPr>
                      <a:r>
                        <a:rPr lang="en-US" altLang="zh-CN" sz="1700" b="1" i="0" u="none" strike="noStrike" kern="0" cap="none" spc="0" baseline="0">
                          <a:solidFill>
                            <a:srgbClr val="000000"/>
                          </a:solidFill>
                          <a:latin typeface="Arial" pitchFamily="0" charset="0"/>
                          <a:ea typeface="Arial" pitchFamily="0" charset="0"/>
                          <a:cs typeface="Arial" pitchFamily="0" charset="0"/>
                          <a:sym typeface="Arial" pitchFamily="0" charset="0"/>
                        </a:rPr>
                        <a:t>Signal Words:</a:t>
                      </a:r>
                      <a:r>
                        <a:rPr lang="en-US" altLang="zh-CN" sz="1700" b="0" i="0" u="none" strike="noStrike" kern="0" cap="none" spc="0" baseline="0">
                          <a:solidFill>
                            <a:srgbClr val="000000"/>
                          </a:solidFill>
                          <a:latin typeface="Arial" pitchFamily="0" charset="0"/>
                          <a:ea typeface="Arial" pitchFamily="0" charset="0"/>
                          <a:cs typeface="Arial" pitchFamily="0" charset="0"/>
                          <a:sym typeface="Arial" pitchFamily="0" charset="0"/>
                        </a:rPr>
                        <a:t> Ever, never, already, just, so far, yet.</a:t>
                      </a:r>
                      <a:endParaRPr lang="zh-CN" altLang="en-US" sz="17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txBody>
                  <a:tcPr marL="91414" marT="91414" marR="91414" marB="91414" vert="horz">
                    <a:lnL>
                      <a:noFill/>
                    </a:lnL>
                    <a:lnR>
                      <a:noFill/>
                    </a:lnR>
                    <a:lnT>
                      <a:noFill/>
                    </a:lnT>
                    <a:lnB>
                      <a:noFill/>
                    </a:lnB>
                  </a:tcPr>
                </a:tc>
              </a:tr>
            </a:tbl>
          </a:graphicData>
        </a:graphic>
      </p:graphicFrame>
    </p:spTree>
    <p:extLst>
      <p:ext uri="{BB962C8B-B14F-4D97-AF65-F5344CB8AC3E}">
        <p14:creationId xmlns:p14="http://schemas.microsoft.com/office/powerpoint/2010/main" val="1426596827"/>
      </p:ext>
    </p:extLst>
  </p:cSld>
  <p:clrMapOvr>
    <a:masterClrMapping/>
  </p:clrMapOvr>
</p:sld>
</file>

<file path=ppt/slides/slide26.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77"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78" name="Rectangles"/>
          <p:cNvSpPr>
            <a:spLocks/>
          </p:cNvSpPr>
          <p:nvPr/>
        </p:nvSpPr>
        <p:spPr>
          <a:xfrm rot="0">
            <a:off x="527538" y="712177"/>
            <a:ext cx="7895400" cy="51564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2700" b="1" i="0" u="none" strike="noStrike" kern="0" cap="none" spc="0" baseline="0">
                <a:solidFill>
                  <a:srgbClr val="1C1C1C"/>
                </a:solidFill>
                <a:latin typeface="Arial" pitchFamily="0" charset="0"/>
                <a:ea typeface="Arial" pitchFamily="0" charset="0"/>
                <a:cs typeface="Arial" pitchFamily="0" charset="0"/>
                <a:sym typeface="Arial" pitchFamily="0" charset="0"/>
              </a:rPr>
              <a:t>Formative Assessment </a:t>
            </a:r>
            <a:endParaRPr lang="en-US" altLang="zh-CN" sz="27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Complete the sentences with the correct form of the verbs in brackets. Use the Past Simple or the Present Perfect Simple.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1. John ........................... (not call) me recently.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2. They ........................... (buy) a new car last month.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3. The teacher ........................... (not return) the tests yet.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4. How long ........................... she ........................... (know) about this problem?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5. ........................... you ever ........................... (hear) such an unbelievable story?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6. When I was a child, I ........................... (live) in England for two years.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7. He ........................... (buy) me a beautiful gift for my birthday. </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rPr>
              <a:t>8. I am so excited to have a dog. I ......................................... (always / want) one</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79" name="Rectangles"/>
          <p:cNvSpPr>
            <a:spLocks/>
          </p:cNvSpPr>
          <p:nvPr/>
        </p:nvSpPr>
        <p:spPr>
          <a:xfrm rot="0">
            <a:off x="0" y="5838092"/>
            <a:ext cx="9144000" cy="1020000"/>
          </a:xfrm>
          <a:prstGeom prst="rect"/>
          <a:solidFill>
            <a:schemeClr val="accent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321095456"/>
      </p:ext>
    </p:extLst>
  </p:cSld>
  <p:clrMapOvr>
    <a:masterClrMapping/>
  </p:clrMapOvr>
</p:sld>
</file>

<file path=ppt/slides/slide27.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82"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83" name="Rectangles"/>
          <p:cNvSpPr>
            <a:spLocks/>
          </p:cNvSpPr>
          <p:nvPr/>
        </p:nvSpPr>
        <p:spPr>
          <a:xfrm rot="0">
            <a:off x="527538" y="712177"/>
            <a:ext cx="7895400" cy="48333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2700" b="1" i="0" u="none" strike="noStrike" kern="0" cap="none" spc="0" baseline="0">
                <a:solidFill>
                  <a:srgbClr val="1C1C1C"/>
                </a:solidFill>
                <a:latin typeface="Arial" pitchFamily="0" charset="0"/>
                <a:ea typeface="Arial" pitchFamily="0" charset="0"/>
                <a:cs typeface="Arial" pitchFamily="0" charset="0"/>
                <a:sym typeface="Arial" pitchFamily="0" charset="0"/>
              </a:rPr>
              <a:t>Answer Key</a:t>
            </a: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457200" indent="-374650" algn="l">
              <a:lnSpc>
                <a:spcPct val="100000"/>
              </a:lnSpc>
              <a:spcBef>
                <a:spcPts val="0"/>
              </a:spcBef>
              <a:spcAft>
                <a:spcPts val="0"/>
              </a:spcAft>
              <a:buSzPts val="2300"/>
              <a:buFontTx/>
              <a:buAutoNum type="arabicPeriod"/>
            </a:pP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John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hasn't called</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me recently.</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374650" algn="l">
              <a:lnSpc>
                <a:spcPct val="100000"/>
              </a:lnSpc>
              <a:spcBef>
                <a:spcPts val="0"/>
              </a:spcBef>
              <a:spcAft>
                <a:spcPts val="0"/>
              </a:spcAft>
              <a:buSzPts val="2300"/>
              <a:buFontTx/>
              <a:buAutoNum type="arabicPeriod"/>
            </a:pP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They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bought</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a new car last month.</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374650" algn="l">
              <a:lnSpc>
                <a:spcPct val="100000"/>
              </a:lnSpc>
              <a:spcBef>
                <a:spcPts val="0"/>
              </a:spcBef>
              <a:spcAft>
                <a:spcPts val="0"/>
              </a:spcAft>
              <a:buSzPts val="2300"/>
              <a:buFontTx/>
              <a:buAutoNum type="arabicPeriod"/>
            </a:pP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The teacher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hasn't returned</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the tests yet.</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374650" algn="l">
              <a:lnSpc>
                <a:spcPct val="100000"/>
              </a:lnSpc>
              <a:spcBef>
                <a:spcPts val="0"/>
              </a:spcBef>
              <a:spcAft>
                <a:spcPts val="0"/>
              </a:spcAft>
              <a:buSzPts val="2300"/>
              <a:buFontTx/>
              <a:buAutoNum type="arabicPeriod"/>
            </a:pP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How long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has</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she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known</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about this problem?</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374650" algn="l">
              <a:lnSpc>
                <a:spcPct val="100000"/>
              </a:lnSpc>
              <a:spcBef>
                <a:spcPts val="0"/>
              </a:spcBef>
              <a:spcAft>
                <a:spcPts val="0"/>
              </a:spcAft>
              <a:buSzPts val="2300"/>
              <a:buFontTx/>
              <a:buAutoNum type="arabicPeriod"/>
            </a:pP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Have</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you ever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heard</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such an unbelievable story?</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374650" algn="l">
              <a:lnSpc>
                <a:spcPct val="100000"/>
              </a:lnSpc>
              <a:spcBef>
                <a:spcPts val="0"/>
              </a:spcBef>
              <a:spcAft>
                <a:spcPts val="0"/>
              </a:spcAft>
              <a:buSzPts val="2300"/>
              <a:buFontTx/>
              <a:buAutoNum type="arabicPeriod"/>
            </a:pP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When I was a child, I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lived</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in England for two years.</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374650" algn="l">
              <a:lnSpc>
                <a:spcPct val="100000"/>
              </a:lnSpc>
              <a:spcBef>
                <a:spcPts val="0"/>
              </a:spcBef>
              <a:spcAft>
                <a:spcPts val="0"/>
              </a:spcAft>
              <a:buSzPts val="2300"/>
              <a:buFontTx/>
              <a:buAutoNum type="arabicPeriod"/>
            </a:pP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He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bought</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me a beautiful gift for my birthday.</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374650" algn="l">
              <a:lnSpc>
                <a:spcPct val="100000"/>
              </a:lnSpc>
              <a:spcBef>
                <a:spcPts val="0"/>
              </a:spcBef>
              <a:spcAft>
                <a:spcPts val="0"/>
              </a:spcAft>
              <a:buSzPts val="2300"/>
              <a:buFontTx/>
              <a:buAutoNum type="arabicPeriod"/>
            </a:pP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I am so excited to have a dog. I </a:t>
            </a:r>
            <a:r>
              <a:rPr lang="en-US" altLang="zh-CN" sz="2300" b="1" i="0" u="none" strike="noStrike" kern="0" cap="none" spc="0" baseline="0">
                <a:solidFill>
                  <a:srgbClr val="000000"/>
                </a:solidFill>
                <a:latin typeface="Arial" pitchFamily="0" charset="0"/>
                <a:ea typeface="Arial" pitchFamily="0" charset="0"/>
                <a:cs typeface="Arial" pitchFamily="0" charset="0"/>
                <a:sym typeface="Arial" pitchFamily="0" charset="0"/>
              </a:rPr>
              <a:t>have always wanted</a:t>
            </a:r>
            <a:r>
              <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rPr>
              <a:t> one.</a:t>
            </a:r>
            <a:endParaRPr lang="en-US" altLang="zh-CN" sz="23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0" algn="l">
              <a:lnSpc>
                <a:spcPct val="100000"/>
              </a:lnSpc>
              <a:spcBef>
                <a:spcPts val="0"/>
              </a:spcBef>
              <a:spcAft>
                <a:spcPts val="0"/>
              </a:spcAft>
              <a:buNone/>
            </a:pPr>
            <a:endParaRPr lang="en-US" altLang="zh-CN" sz="19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184" name="Rectangles"/>
          <p:cNvSpPr>
            <a:spLocks/>
          </p:cNvSpPr>
          <p:nvPr/>
        </p:nvSpPr>
        <p:spPr>
          <a:xfrm rot="0">
            <a:off x="0" y="5838092"/>
            <a:ext cx="9144000" cy="1020000"/>
          </a:xfrm>
          <a:prstGeom prst="rect"/>
          <a:solidFill>
            <a:schemeClr val="accent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699037123"/>
      </p:ext>
    </p:extLst>
  </p:cSld>
  <p:clrMapOvr>
    <a:masterClrMapping/>
  </p:clrMapOvr>
</p:sld>
</file>

<file path=ppt/slides/slide28.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87" name="Text box"/>
          <p:cNvSpPr>
            <a:spLocks noGrp="1"/>
          </p:cNvSpPr>
          <p:nvPr>
            <p:ph type="title"/>
          </p:nvPr>
        </p:nvSpPr>
        <p:spPr>
          <a:xfrm rot="0">
            <a:off x="694050" y="1509300"/>
            <a:ext cx="7755899" cy="367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rPr>
              <a:t>Provoking Question </a:t>
            </a:r>
            <a:endPar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endParaRPr lang="en-US" altLang="zh-CN" sz="25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endParaRPr lang="en-US" altLang="zh-CN" sz="25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rPr>
              <a:t>What had you planned to do before the pandemic changed your plans?</a:t>
            </a:r>
            <a:endParaRPr lang="en-US" altLang="zh-CN" sz="2500" b="0" i="0" u="none" strike="noStrike" kern="0" cap="none" spc="0" baseline="0">
              <a:solidFill>
                <a:schemeClr val="accent2"/>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88"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4023216"/>
      </p:ext>
    </p:extLst>
  </p:cSld>
  <p:clrMapOvr>
    <a:masterClrMapping/>
  </p:clrMapOvr>
</p:sld>
</file>

<file path=ppt/slides/slide29.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191" name="Text box"/>
          <p:cNvSpPr>
            <a:spLocks noGrp="1"/>
          </p:cNvSpPr>
          <p:nvPr>
            <p:ph type="title"/>
          </p:nvPr>
        </p:nvSpPr>
        <p:spPr>
          <a:xfrm rot="0">
            <a:off x="539750" y="1159500"/>
            <a:ext cx="4900800"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Positive Statement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she + had + Past participle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92" name="Rectangles">
            <a:hlinkClick r:id="rId2" action="ppaction://hlinksldjump"/>
          </p:cNvPr>
          <p:cNvSpPr>
            <a:spLocks/>
          </p:cNvSpPr>
          <p:nvPr/>
        </p:nvSpPr>
        <p:spPr>
          <a:xfrm rot="0">
            <a:off x="750866" y="568750"/>
            <a:ext cx="3691800" cy="494999"/>
          </a:xfrm>
          <a:prstGeom prst="rect"/>
          <a:solidFill>
            <a:schemeClr val="accent6"/>
          </a:solidFill>
          <a:ln w="12700" cmpd="sng" cap="flat">
            <a:solidFill>
              <a:srgbClr val="AB6125"/>
            </a:solidFill>
            <a:prstDash val="solid"/>
            <a:miter/>
          </a:ln>
        </p:spPr>
        <p:txBody>
          <a:bodyPr vert="horz" wrap="square" lIns="108000" tIns="108000" rIns="108000" bIns="1080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 Formation </a:t>
            </a: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93"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194" name="Text box"/>
          <p:cNvSpPr>
            <a:spLocks noGrp="1"/>
          </p:cNvSpPr>
          <p:nvPr>
            <p:ph type="title"/>
          </p:nvPr>
        </p:nvSpPr>
        <p:spPr>
          <a:xfrm rot="0">
            <a:off x="4388025" y="1282475"/>
            <a:ext cx="5068501"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you + had + Past participle</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we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95" name="Text box"/>
          <p:cNvSpPr>
            <a:spLocks noGrp="1"/>
          </p:cNvSpPr>
          <p:nvPr>
            <p:ph type="title"/>
          </p:nvPr>
        </p:nvSpPr>
        <p:spPr>
          <a:xfrm rot="0">
            <a:off x="430450" y="2997349"/>
            <a:ext cx="4900800" cy="154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Negative Statement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she + hadn’t + Past participle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96" name="Text box"/>
          <p:cNvSpPr>
            <a:spLocks noGrp="1"/>
          </p:cNvSpPr>
          <p:nvPr>
            <p:ph type="title"/>
          </p:nvPr>
        </p:nvSpPr>
        <p:spPr>
          <a:xfrm rot="0">
            <a:off x="4517350" y="3079200"/>
            <a:ext cx="5068501"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you + </a:t>
            </a: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hadn't</a:t>
            </a: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 + Past participle</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we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97" name="Text box"/>
          <p:cNvSpPr>
            <a:spLocks noGrp="1"/>
          </p:cNvSpPr>
          <p:nvPr>
            <p:ph type="title"/>
          </p:nvPr>
        </p:nvSpPr>
        <p:spPr>
          <a:xfrm rot="0">
            <a:off x="430450" y="4764925"/>
            <a:ext cx="3848400" cy="1543799"/>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Interrogative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he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had + she + Past participle?</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It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198" name="Text box"/>
          <p:cNvSpPr>
            <a:spLocks noGrp="1"/>
          </p:cNvSpPr>
          <p:nvPr>
            <p:ph type="title"/>
          </p:nvPr>
        </p:nvSpPr>
        <p:spPr>
          <a:xfrm rot="0">
            <a:off x="4314575" y="4630925"/>
            <a:ext cx="5068499"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I</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they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had +you + Past participle?</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we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77146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p:cTn id="7" dur="1000"/>
                                        <p:tgtEl>
                                          <p:spTgt spid="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 grpId="0" animBg="1"/>
    </p:bldLst>
  </p:timing>
</p:sld>
</file>

<file path=ppt/slides/slide3.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0"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1" name="Rectangles"/>
          <p:cNvSpPr>
            <a:spLocks/>
          </p:cNvSpPr>
          <p:nvPr/>
        </p:nvSpPr>
        <p:spPr>
          <a:xfrm rot="0">
            <a:off x="527538" y="712177"/>
            <a:ext cx="7895400" cy="4639587"/>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Warm Up activity- Tense Story Cubes Activity</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Write a short story (3-5 sentences) using the base verb.</a:t>
            </a:r>
            <a:endPar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Include at least </a:t>
            </a: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one sentence in each tense</a:t>
            </a: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a:t>
            </a:r>
            <a:endPar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298450" algn="l">
              <a:lnSpc>
                <a:spcPct val="115000"/>
              </a:lnSpc>
              <a:spcBef>
                <a:spcPts val="120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Simple Past</a:t>
            </a:r>
            <a:endPar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298450" algn="l">
              <a:lnSpc>
                <a:spcPct val="115000"/>
              </a:lnSpc>
              <a:spcBef>
                <a:spcPts val="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Past Progressive</a:t>
            </a:r>
            <a:endPar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298450" algn="l">
              <a:lnSpc>
                <a:spcPct val="115000"/>
              </a:lnSpc>
              <a:spcBef>
                <a:spcPts val="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Present Perfect</a:t>
            </a:r>
            <a:endPar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298450" algn="l">
              <a:lnSpc>
                <a:spcPct val="115000"/>
              </a:lnSpc>
              <a:spcBef>
                <a:spcPts val="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Past Perfect</a:t>
            </a:r>
            <a:endPar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120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Example: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15000"/>
              </a:lnSpc>
              <a:spcBef>
                <a:spcPts val="1200"/>
              </a:spcBef>
              <a:spcAft>
                <a:spcPts val="0"/>
              </a:spcAft>
              <a:buNone/>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Example:</a:t>
            </a:r>
            <a:endPar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457200" indent="-298450" algn="l">
              <a:lnSpc>
                <a:spcPct val="115000"/>
              </a:lnSpc>
              <a:spcBef>
                <a:spcPts val="120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Base Verb:</a:t>
            </a: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 "travel"</a:t>
            </a:r>
            <a:endPar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lvl="1" marL="914400" indent="-298450" algn="l">
              <a:lnSpc>
                <a:spcPct val="115000"/>
              </a:lnSpc>
              <a:spcBef>
                <a:spcPts val="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Simple Past:</a:t>
            </a: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 "Last summer, I traveled to Italy."</a:t>
            </a:r>
            <a:endPar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lvl="1" marL="914400" indent="-298450" algn="l">
              <a:lnSpc>
                <a:spcPct val="115000"/>
              </a:lnSpc>
              <a:spcBef>
                <a:spcPts val="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Past Progressive:</a:t>
            </a: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 "While I was traveling, I met a lot of interesting people."</a:t>
            </a:r>
            <a:endPar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lvl="1" marL="914400" indent="-298450" algn="l">
              <a:lnSpc>
                <a:spcPct val="115000"/>
              </a:lnSpc>
              <a:spcBef>
                <a:spcPts val="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Present Perfect:</a:t>
            </a: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 "I have visited many countries since then."</a:t>
            </a:r>
            <a:endPar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lvl="1" marL="914400" indent="-298450" algn="l">
              <a:lnSpc>
                <a:spcPct val="115000"/>
              </a:lnSpc>
              <a:spcBef>
                <a:spcPts val="0"/>
              </a:spcBef>
              <a:spcAft>
                <a:spcPts val="0"/>
              </a:spcAft>
              <a:buSzPts val="1100"/>
              <a:buFont typeface="Droid Sans"/>
              <a:buChar char="○"/>
            </a:pPr>
            <a:r>
              <a:rPr lang="en-US" altLang="zh-CN" sz="1100" b="1" i="0" u="none" strike="noStrike" kern="0" cap="none" spc="0" baseline="0">
                <a:solidFill>
                  <a:srgbClr val="000000"/>
                </a:solidFill>
                <a:latin typeface="Arial" pitchFamily="0" charset="0"/>
                <a:ea typeface="Arial" pitchFamily="0" charset="0"/>
                <a:cs typeface="Arial" pitchFamily="0" charset="0"/>
                <a:sym typeface="Arial" pitchFamily="0" charset="0"/>
              </a:rPr>
              <a:t>Past Perfect:</a:t>
            </a:r>
            <a:r>
              <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rPr>
              <a:t> "Before I traveled, I had never been abroad."</a:t>
            </a:r>
            <a:endParaRPr lang="en-US" altLang="zh-CN" sz="11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l">
              <a:lnSpc>
                <a:spcPct val="100000"/>
              </a:lnSpc>
              <a:spcBef>
                <a:spcPts val="120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 </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2" name="Rectangles"/>
          <p:cNvSpPr>
            <a:spLocks/>
          </p:cNvSpPr>
          <p:nvPr/>
        </p:nvSpPr>
        <p:spPr>
          <a:xfrm rot="0">
            <a:off x="0" y="5838092"/>
            <a:ext cx="9144000" cy="1020000"/>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191756103"/>
      </p:ext>
    </p:extLst>
  </p:cSld>
  <p:clrMapOvr>
    <a:masterClrMapping/>
  </p:clrMapOvr>
</p:sld>
</file>

<file path=ppt/slides/slide30.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01"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1. By the time we arrived, they had left.</a:t>
            </a:r>
            <a:br>
              <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rPr>
            </a:b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They (had) hung up before I answered the phone.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202" name="Rectangles"/>
          <p:cNvSpPr>
            <a:spLocks/>
          </p:cNvSpPr>
          <p:nvPr/>
        </p:nvSpPr>
        <p:spPr>
          <a:xfrm rot="0">
            <a:off x="750884" y="3437792"/>
            <a:ext cx="7632700" cy="1603103"/>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for an action which was completed before another one in the past. The action which happened first is in the Past Perfect Simple while the action which followed is in the Past Simple (in time clauses introduced by before, after, when, by the time). However, when we describe the actions in the order that they happened, we often use the Past Simple..</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03" name="Rectangles"/>
          <p:cNvSpPr>
            <a:spLocks/>
          </p:cNvSpPr>
          <p:nvPr/>
        </p:nvSpPr>
        <p:spPr>
          <a:xfrm rot="0">
            <a:off x="711807" y="5380892"/>
            <a:ext cx="7710853" cy="861645"/>
          </a:xfrm>
          <a:prstGeom prst="rect"/>
          <a:solidFill>
            <a:schemeClr val="accent6"/>
          </a:solidFill>
          <a:ln w="12700" cmpd="sng" cap="flat">
            <a:solidFill>
              <a:srgbClr val="6C388A"/>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by the time, before</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04" name="Rectangles">
            <a:hlinkClick r:id="rId2" action="ppaction://hlinksldjump"/>
          </p:cNvPr>
          <p:cNvSpPr>
            <a:spLocks/>
          </p:cNvSpPr>
          <p:nvPr/>
        </p:nvSpPr>
        <p:spPr>
          <a:xfrm rot="0">
            <a:off x="750884" y="568761"/>
            <a:ext cx="1878510" cy="495108"/>
          </a:xfrm>
          <a:prstGeom prst="rect"/>
          <a:solidFill>
            <a:schemeClr val="accent6"/>
          </a:solidFill>
          <a:ln w="12700" cmpd="sng" cap="flat">
            <a:solidFill>
              <a:srgbClr val="6C388A"/>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05"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4497898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
                                        </p:tgtEl>
                                        <p:attrNameLst>
                                          <p:attrName>style.visibility</p:attrName>
                                        </p:attrNameLst>
                                      </p:cBhvr>
                                      <p:to>
                                        <p:strVal val="visible"/>
                                      </p:to>
                                    </p:set>
                                    <p:animEffect transition="in" filter="fade">
                                      <p:cBhvr>
                                        <p:cTn id="7" dur="500"/>
                                        <p:tgtEl>
                                          <p:spTgt spid="2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2"/>
                                        </p:tgtEl>
                                        <p:attrNameLst>
                                          <p:attrName>style.visibility</p:attrName>
                                        </p:attrNameLst>
                                      </p:cBhvr>
                                      <p:to>
                                        <p:strVal val="visible"/>
                                      </p:to>
                                    </p:set>
                                    <p:animEffect transition="in" filter="fade">
                                      <p:cBhvr>
                                        <p:cTn id="12" dur="500"/>
                                        <p:tgtEl>
                                          <p:spTgt spid="2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3"/>
                                        </p:tgtEl>
                                        <p:attrNameLst>
                                          <p:attrName>style.visibility</p:attrName>
                                        </p:attrNameLst>
                                      </p:cBhvr>
                                      <p:to>
                                        <p:strVal val="visible"/>
                                      </p:to>
                                    </p:set>
                                    <p:animEffect transition="in" filter="fade">
                                      <p:cBhvr>
                                        <p:cTn id="17" dur="1000"/>
                                        <p:tgtEl>
                                          <p:spTgt spid="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 grpId="0" animBg="1"/>
      <p:bldP spid="202" grpId="0" animBg="1"/>
      <p:bldP spid="203" grpId="0" animBg="1"/>
    </p:bldLst>
  </p:timing>
</p:sld>
</file>

<file path=ppt/slides/slide31.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08"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2. Angela had finished cooking by 11:30 am.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209" name="Rectangles"/>
          <p:cNvSpPr>
            <a:spLocks/>
          </p:cNvSpPr>
          <p:nvPr/>
        </p:nvSpPr>
        <p:spPr>
          <a:xfrm rot="0">
            <a:off x="847599" y="3576291"/>
            <a:ext cx="7632700" cy="1049106"/>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for a past action that was completed before a definite time in the past.</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10" name="Rectangles"/>
          <p:cNvSpPr>
            <a:spLocks/>
          </p:cNvSpPr>
          <p:nvPr/>
        </p:nvSpPr>
        <p:spPr>
          <a:xfrm rot="0">
            <a:off x="808523" y="5055576"/>
            <a:ext cx="7710853" cy="861645"/>
          </a:xfrm>
          <a:prstGeom prst="rect"/>
          <a:solidFill>
            <a:schemeClr val="accent6"/>
          </a:solidFill>
          <a:ln w="12700" cmpd="sng" cap="flat">
            <a:solidFill>
              <a:srgbClr val="6C388A"/>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by 11:30</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11" name="Rectangles">
            <a:hlinkClick r:id="rId2" action="ppaction://hlinksldjump"/>
          </p:cNvPr>
          <p:cNvSpPr>
            <a:spLocks/>
          </p:cNvSpPr>
          <p:nvPr/>
        </p:nvSpPr>
        <p:spPr>
          <a:xfrm rot="0">
            <a:off x="750884" y="568761"/>
            <a:ext cx="1878510" cy="495108"/>
          </a:xfrm>
          <a:prstGeom prst="rect"/>
          <a:solidFill>
            <a:schemeClr val="accent6"/>
          </a:solidFill>
          <a:ln w="12700" cmpd="sng" cap="flat">
            <a:solidFill>
              <a:srgbClr val="6C388A"/>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12"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7604329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1"/>
                                        </p:tgtEl>
                                        <p:attrNameLst>
                                          <p:attrName>style.visibility</p:attrName>
                                        </p:attrNameLst>
                                      </p:cBhvr>
                                      <p:to>
                                        <p:strVal val="visible"/>
                                      </p:to>
                                    </p:set>
                                    <p:animEffect transition="in" filter="fade">
                                      <p:cBhvr>
                                        <p:cTn id="7" dur="500"/>
                                        <p:tgtEl>
                                          <p:spTgt spid="2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9"/>
                                        </p:tgtEl>
                                        <p:attrNameLst>
                                          <p:attrName>style.visibility</p:attrName>
                                        </p:attrNameLst>
                                      </p:cBhvr>
                                      <p:to>
                                        <p:strVal val="visible"/>
                                      </p:to>
                                    </p:set>
                                    <p:animEffect transition="in" filter="fade">
                                      <p:cBhvr>
                                        <p:cTn id="12" dur="1000"/>
                                        <p:tgtEl>
                                          <p:spTgt spid="20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10"/>
                                        </p:tgtEl>
                                        <p:attrNameLst>
                                          <p:attrName>style.visibility</p:attrName>
                                        </p:attrNameLst>
                                      </p:cBhvr>
                                      <p:to>
                                        <p:strVal val="visible"/>
                                      </p:to>
                                    </p:set>
                                    <p:anim calcmode="lin" valueType="num">
                                      <p:cBhvr additive="base">
                                        <p:cTn id="17" dur="500" fill="hold"/>
                                        <p:tgtEl>
                                          <p:spTgt spid="210"/>
                                        </p:tgtEl>
                                        <p:attrNameLst>
                                          <p:attrName>ppt_x</p:attrName>
                                        </p:attrNameLst>
                                      </p:cBhvr>
                                      <p:tavLst>
                                        <p:tav tm="0">
                                          <p:val>
                                            <p:strVal val="#ppt_x"/>
                                          </p:val>
                                        </p:tav>
                                        <p:tav tm="100000">
                                          <p:val>
                                            <p:strVal val="#ppt_x"/>
                                          </p:val>
                                        </p:tav>
                                      </p:tavLst>
                                    </p:anim>
                                    <p:anim calcmode="lin" valueType="num">
                                      <p:cBhvr additive="base">
                                        <p:cTn id="18" dur="500" fill="hold"/>
                                        <p:tgtEl>
                                          <p:spTgt spid="2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 grpId="0" animBg="1"/>
      <p:bldP spid="209" grpId="0" animBg="1"/>
      <p:bldP spid="210" grpId="0" animBg="1"/>
    </p:bldLst>
  </p:timing>
</p:sld>
</file>

<file path=ppt/slides/slide32.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15"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3. That was the first time I had been to Paris.</a:t>
            </a:r>
            <a:br>
              <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rPr>
            </a:b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It was the worst time I had ever had.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216" name="Rectangles"/>
          <p:cNvSpPr>
            <a:spLocks/>
          </p:cNvSpPr>
          <p:nvPr/>
        </p:nvSpPr>
        <p:spPr>
          <a:xfrm rot="0">
            <a:off x="847599" y="3576291"/>
            <a:ext cx="7632700" cy="1049106"/>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with adjectives in the superlative degree and expressions such as: the first/second..., the only..., etc..</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17" name="Rectangles"/>
          <p:cNvSpPr>
            <a:spLocks/>
          </p:cNvSpPr>
          <p:nvPr/>
        </p:nvSpPr>
        <p:spPr>
          <a:xfrm rot="0">
            <a:off x="808523" y="5055576"/>
            <a:ext cx="7710853" cy="861645"/>
          </a:xfrm>
          <a:prstGeom prst="rect"/>
          <a:solidFill>
            <a:schemeClr val="accent6"/>
          </a:solidFill>
          <a:ln w="12700" cmpd="sng" cap="flat">
            <a:solidFill>
              <a:srgbClr val="6C388A"/>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That was the first time / the only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18" name="Rectangles">
            <a:hlinkClick r:id="rId2" action="ppaction://hlinksldjump"/>
          </p:cNvPr>
          <p:cNvSpPr>
            <a:spLocks/>
          </p:cNvSpPr>
          <p:nvPr/>
        </p:nvSpPr>
        <p:spPr>
          <a:xfrm rot="0">
            <a:off x="750884" y="568761"/>
            <a:ext cx="1878510" cy="495108"/>
          </a:xfrm>
          <a:prstGeom prst="rect"/>
          <a:solidFill>
            <a:schemeClr val="accent6"/>
          </a:solidFill>
          <a:ln w="12700" cmpd="sng" cap="flat">
            <a:solidFill>
              <a:srgbClr val="6C388A"/>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19"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910895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8"/>
                                        </p:tgtEl>
                                        <p:attrNameLst>
                                          <p:attrName>style.visibility</p:attrName>
                                        </p:attrNameLst>
                                      </p:cBhvr>
                                      <p:to>
                                        <p:strVal val="visible"/>
                                      </p:to>
                                    </p:set>
                                    <p:animEffect transition="in" filter="fade">
                                      <p:cBhvr>
                                        <p:cTn id="7" dur="1000"/>
                                        <p:tgtEl>
                                          <p:spTgt spid="2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6"/>
                                        </p:tgtEl>
                                        <p:attrNameLst>
                                          <p:attrName>style.visibility</p:attrName>
                                        </p:attrNameLst>
                                      </p:cBhvr>
                                      <p:to>
                                        <p:strVal val="visible"/>
                                      </p:to>
                                    </p:set>
                                    <p:animEffect transition="in" filter="fade">
                                      <p:cBhvr>
                                        <p:cTn id="12" dur="1000"/>
                                        <p:tgtEl>
                                          <p:spTgt spid="21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17"/>
                                        </p:tgtEl>
                                        <p:attrNameLst>
                                          <p:attrName>style.visibility</p:attrName>
                                        </p:attrNameLst>
                                      </p:cBhvr>
                                      <p:to>
                                        <p:strVal val="visible"/>
                                      </p:to>
                                    </p:set>
                                    <p:anim calcmode="lin" valueType="num">
                                      <p:cBhvr additive="base">
                                        <p:cTn id="17" dur="500" fill="hold"/>
                                        <p:tgtEl>
                                          <p:spTgt spid="217"/>
                                        </p:tgtEl>
                                        <p:attrNameLst>
                                          <p:attrName>ppt_x</p:attrName>
                                        </p:attrNameLst>
                                      </p:cBhvr>
                                      <p:tavLst>
                                        <p:tav tm="0">
                                          <p:val>
                                            <p:strVal val="#ppt_x"/>
                                          </p:val>
                                        </p:tav>
                                        <p:tav tm="100000">
                                          <p:val>
                                            <p:strVal val="#ppt_x"/>
                                          </p:val>
                                        </p:tav>
                                      </p:tavLst>
                                    </p:anim>
                                    <p:anim calcmode="lin" valueType="num">
                                      <p:cBhvr additive="base">
                                        <p:cTn id="18" dur="500" fill="hold"/>
                                        <p:tgtEl>
                                          <p:spTgt spid="2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 grpId="0" animBg="1"/>
      <p:bldP spid="216" grpId="0" animBg="1"/>
      <p:bldP spid="217" grpId="0" animBg="1"/>
    </p:bldLst>
  </p:timing>
</p:sld>
</file>

<file path=ppt/slides/slide33.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22"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23" name="Rectangles"/>
          <p:cNvSpPr>
            <a:spLocks/>
          </p:cNvSpPr>
          <p:nvPr/>
        </p:nvSpPr>
        <p:spPr>
          <a:xfrm rot="0">
            <a:off x="539751" y="148900"/>
            <a:ext cx="8493300" cy="46176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r>
              <a:rPr lang="en-US" altLang="zh-CN" sz="2500" b="1" i="0" u="none" strike="noStrike" kern="0" cap="none" spc="0" baseline="0">
                <a:solidFill>
                  <a:srgbClr val="1C1C1C"/>
                </a:solidFill>
                <a:latin typeface="Arial" pitchFamily="0" charset="0"/>
                <a:ea typeface="Arial" pitchFamily="0" charset="0"/>
                <a:cs typeface="Arial" pitchFamily="0" charset="0"/>
                <a:sym typeface="Arial" pitchFamily="0" charset="0"/>
              </a:rPr>
              <a:t>Formative Assessment </a:t>
            </a:r>
            <a:endParaRPr lang="en-US" altLang="zh-CN" sz="25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en-US" altLang="zh-CN" sz="17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Complete the sentences with the Past Simple or Past Perfect of the verbs in brackets.</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1.- My aunt flew to Paris last year. She __________ (never / go) on a plane before that. </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2.- We didn’t need to queue because my wife __________ (already / buy) the tickets </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3.- The thieves had already spent the money when the police _________ (catch) them. </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4.- Helen ________ (split up) with John before she met Paul.</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 5.- We ________ (know) her address because she _______ (tell) us. </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6.- The children _________ (not eat) for days so they ___________ (be) extremely hungry. </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7.- Everyone ___________ (hug) each other after they __________ (finish) their exams. </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8.- She didn’t want to go to the cinema because she ___________ (already / see) the film. </a:t>
            </a:r>
            <a:r>
              <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rPr>
              <a:t> </a:t>
            </a:r>
            <a:endParaRPr lang="en-US" altLang="zh-CN" sz="18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24" name="Rectangles"/>
          <p:cNvSpPr>
            <a:spLocks/>
          </p:cNvSpPr>
          <p:nvPr/>
        </p:nvSpPr>
        <p:spPr>
          <a:xfrm rot="0">
            <a:off x="0" y="5838092"/>
            <a:ext cx="9144000" cy="1020000"/>
          </a:xfrm>
          <a:prstGeom prst="rect"/>
          <a:solidFill>
            <a:schemeClr val="accent6"/>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067452086"/>
      </p:ext>
    </p:extLst>
  </p:cSld>
  <p:clrMapOvr>
    <a:masterClrMapping/>
  </p:clrMapOvr>
</p:sld>
</file>

<file path=ppt/slides/slide34.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27" name="Rectangles"/>
          <p:cNvSpPr>
            <a:spLocks/>
          </p:cNvSpPr>
          <p:nvPr/>
        </p:nvSpPr>
        <p:spPr>
          <a:xfrm rot="0">
            <a:off x="351693" y="606670"/>
            <a:ext cx="8792400" cy="4686299"/>
          </a:xfrm>
          <a:prstGeom prst="rect"/>
          <a:solidFill>
            <a:srgbClr val="FFFFFF"/>
          </a:solidFill>
          <a:ln w="12700" cmpd="sng" cap="flat">
            <a:solidFill>
              <a:srgbClr val="23A7F9"/>
            </a:solidFill>
            <a:prstDash val="solid"/>
            <a:miter/>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28" name="Rectangles"/>
          <p:cNvSpPr>
            <a:spLocks/>
          </p:cNvSpPr>
          <p:nvPr/>
        </p:nvSpPr>
        <p:spPr>
          <a:xfrm rot="0">
            <a:off x="539751" y="148900"/>
            <a:ext cx="8370300" cy="4710000"/>
          </a:xfrm>
          <a:prstGeom prst="rect"/>
          <a:noFill/>
          <a:ln w="12700" cmpd="sng" cap="flat">
            <a:noFill/>
            <a:prstDash val="solid"/>
            <a:round/>
          </a:ln>
        </p:spPr>
        <p:txBody>
          <a:bodyPr vert="horz" wrap="square" lIns="91425" tIns="45700" rIns="91425" bIns="45700" anchor="t" anchorCtr="0">
            <a:prstTxWarp prst="textNoShape"/>
            <a:spAutoFit/>
          </a:bodyPr>
          <a:lstStyle/>
          <a:p>
            <a:pPr marL="0" indent="0" algn="l">
              <a:lnSpc>
                <a:spcPct val="100000"/>
              </a:lnSpc>
              <a:spcBef>
                <a:spcPts val="0"/>
              </a:spcBef>
              <a:spcAft>
                <a:spcPts val="0"/>
              </a:spcAft>
              <a:buNone/>
            </a:pPr>
            <a:endParaRPr lang="en-US" altLang="zh-CN" sz="25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r>
              <a:rPr lang="en-US" altLang="zh-CN" sz="2500" b="1" i="0" u="none" strike="noStrike" kern="0" cap="none" spc="0" baseline="0">
                <a:solidFill>
                  <a:srgbClr val="1C1C1C"/>
                </a:solidFill>
                <a:latin typeface="Calibri" pitchFamily="0" charset="0"/>
                <a:ea typeface="Calibri" pitchFamily="0" charset="0"/>
                <a:cs typeface="Calibri" pitchFamily="0" charset="0"/>
                <a:sym typeface="Calibri" pitchFamily="0" charset="0"/>
              </a:rPr>
              <a:t>Answer Key </a:t>
            </a:r>
            <a:endParaRPr lang="en-US" altLang="zh-CN" sz="25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7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My aunt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flew</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to Paris last year. She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 never gone</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on a plane before that.</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We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didn’t need</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to queue because my wife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 already bought</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the tickets.</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The thieves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 already spent</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the money when the police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caught</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them.</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Helen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 split up</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with John before she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met</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Paul.</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We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knew</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her address because she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 told</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us.</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The children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hadn't eaten</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for days, so they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were</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extremely hungry.</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Everyone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hugged</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each other after they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 finished</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their exams.</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457200" indent="-355600" algn="l">
              <a:lnSpc>
                <a:spcPct val="100000"/>
              </a:lnSpc>
              <a:spcBef>
                <a:spcPts val="0"/>
              </a:spcBef>
              <a:spcAft>
                <a:spcPts val="0"/>
              </a:spcAft>
              <a:buSzPts val="2000"/>
              <a:buFontTx/>
              <a:buAutoNum type="arabicPeriod"/>
            </a:pP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She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didn’t want</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to go to the cinema because she </a:t>
            </a:r>
            <a:r>
              <a:rPr lang="en-US" altLang="zh-CN" sz="2000" b="1" i="0" u="none" strike="noStrike" kern="0" cap="none" spc="0" baseline="0">
                <a:solidFill>
                  <a:srgbClr val="000000"/>
                </a:solidFill>
                <a:latin typeface="Calibri" pitchFamily="0" charset="0"/>
                <a:ea typeface="Calibri" pitchFamily="0" charset="0"/>
                <a:cs typeface="Calibri" pitchFamily="0" charset="0"/>
                <a:sym typeface="Calibri" pitchFamily="0" charset="0"/>
              </a:rPr>
              <a:t>had already seen</a:t>
            </a:r>
            <a:r>
              <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rPr>
              <a:t> the film.</a:t>
            </a:r>
            <a:endParaRPr lang="en-US" altLang="zh-CN" sz="2000" b="0" i="0" u="none" strike="noStrike" kern="0" cap="none" spc="0" baseline="0">
              <a:solidFill>
                <a:srgbClr val="000000"/>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700" b="1" i="0" u="none" strike="noStrike" kern="0" cap="none" spc="0" baseline="0">
              <a:solidFill>
                <a:srgbClr val="1C1C1C"/>
              </a:solidFill>
              <a:latin typeface="Calibri" pitchFamily="0" charset="0"/>
              <a:ea typeface="Calibri" pitchFamily="0" charset="0"/>
              <a:cs typeface="Calibri" pitchFamily="0" charset="0"/>
              <a:sym typeface="Calibri" pitchFamily="0" charset="0"/>
            </a:endParaRPr>
          </a:p>
          <a:p>
            <a:pPr marL="0" indent="0" algn="l">
              <a:lnSpc>
                <a:spcPct val="100000"/>
              </a:lnSpc>
              <a:spcBef>
                <a:spcPts val="0"/>
              </a:spcBef>
              <a:spcAft>
                <a:spcPts val="0"/>
              </a:spcAft>
              <a:buNone/>
            </a:pPr>
            <a:endParaRPr lang="en-US" altLang="zh-CN" sz="1800" b="1"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l">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29" name="Rectangles"/>
          <p:cNvSpPr>
            <a:spLocks/>
          </p:cNvSpPr>
          <p:nvPr/>
        </p:nvSpPr>
        <p:spPr>
          <a:xfrm rot="0">
            <a:off x="0" y="5838092"/>
            <a:ext cx="9144000" cy="1020000"/>
          </a:xfrm>
          <a:prstGeom prst="rect"/>
          <a:solidFill>
            <a:schemeClr val="accent6"/>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771417956"/>
      </p:ext>
    </p:extLst>
  </p:cSld>
  <p:clrMapOvr>
    <a:masterClrMapping/>
  </p:clrMapOvr>
</p:sld>
</file>

<file path=ppt/slides/slide35.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32"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233" name="Rectangles"/>
          <p:cNvSpPr>
            <a:spLocks/>
          </p:cNvSpPr>
          <p:nvPr/>
        </p:nvSpPr>
        <p:spPr>
          <a:xfrm rot="0">
            <a:off x="755651" y="2780669"/>
            <a:ext cx="7632700" cy="1049106"/>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Amira bought a dress yesterday.</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234"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235" name="Oval"/>
          <p:cNvSpPr>
            <a:spLocks/>
          </p:cNvSpPr>
          <p:nvPr/>
        </p:nvSpPr>
        <p:spPr>
          <a:xfrm rot="0">
            <a:off x="27170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36" name="Oval"/>
          <p:cNvSpPr>
            <a:spLocks/>
          </p:cNvSpPr>
          <p:nvPr/>
        </p:nvSpPr>
        <p:spPr>
          <a:xfrm rot="0">
            <a:off x="33067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37" name="Oval"/>
          <p:cNvSpPr>
            <a:spLocks/>
          </p:cNvSpPr>
          <p:nvPr/>
        </p:nvSpPr>
        <p:spPr>
          <a:xfrm rot="0">
            <a:off x="38963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38" name="Oval"/>
          <p:cNvSpPr>
            <a:spLocks/>
          </p:cNvSpPr>
          <p:nvPr/>
        </p:nvSpPr>
        <p:spPr>
          <a:xfrm rot="0">
            <a:off x="44860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39" name="Oval"/>
          <p:cNvSpPr>
            <a:spLocks/>
          </p:cNvSpPr>
          <p:nvPr/>
        </p:nvSpPr>
        <p:spPr>
          <a:xfrm rot="0">
            <a:off x="50756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40" name="Oval"/>
          <p:cNvSpPr>
            <a:spLocks/>
          </p:cNvSpPr>
          <p:nvPr/>
        </p:nvSpPr>
        <p:spPr>
          <a:xfrm rot="0">
            <a:off x="56653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41" name="Oval"/>
          <p:cNvSpPr>
            <a:spLocks/>
          </p:cNvSpPr>
          <p:nvPr/>
        </p:nvSpPr>
        <p:spPr>
          <a:xfrm rot="0">
            <a:off x="62549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42"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43"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44"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245"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46"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9970819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4"/>
                                        </p:tgtEl>
                                        <p:attrNameLst>
                                          <p:attrName>style.visibility</p:attrName>
                                        </p:attrNameLst>
                                      </p:cBhvr>
                                      <p:to>
                                        <p:strVal val="visible"/>
                                      </p:to>
                                    </p:set>
                                    <p:animEffect transition="in" filter="fade">
                                      <p:cBhvr>
                                        <p:cTn id="7" dur="500"/>
                                        <p:tgtEl>
                                          <p:spTgt spid="234"/>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44"/>
                                        </p:tgtEl>
                                        <p:attrNameLst>
                                          <p:attrName>style.visibility</p:attrName>
                                        </p:attrNameLst>
                                      </p:cBhvr>
                                      <p:to>
                                        <p:strVal val="visible"/>
                                      </p:to>
                                    </p:set>
                                    <p:animEffect transition="in" filter="fade">
                                      <p:cBhvr>
                                        <p:cTn id="11" dur="500"/>
                                        <p:tgtEl>
                                          <p:spTgt spid="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4" grpId="0" animBg="1"/>
      <p:bldP spid="244" grpId="0" animBg="1"/>
    </p:bldLst>
  </p:timing>
</p:sld>
</file>

<file path=ppt/slides/slide36.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49"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250"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251"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252"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253"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254"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255"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256"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57"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011654090"/>
      </p:ext>
    </p:extLst>
  </p:cSld>
  <p:clrMapOvr>
    <a:masterClrMapping/>
  </p:clrMapOvr>
</p:sld>
</file>

<file path=ppt/slides/slide37.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60"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61"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62"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263"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264"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265"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66"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584450318"/>
      </p:ext>
    </p:extLst>
  </p:cSld>
  <p:clrMapOvr>
    <a:masterClrMapping/>
  </p:clrMapOvr>
</p:sld>
</file>

<file path=ppt/slides/slide38.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69"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present perfect?</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270"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George has taken his sister to school.</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271"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2"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3" name="Oval"/>
          <p:cNvSpPr>
            <a:spLocks/>
          </p:cNvSpPr>
          <p:nvPr/>
        </p:nvSpPr>
        <p:spPr>
          <a:xfrm rot="0">
            <a:off x="33067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4" name="Oval"/>
          <p:cNvSpPr>
            <a:spLocks/>
          </p:cNvSpPr>
          <p:nvPr/>
        </p:nvSpPr>
        <p:spPr>
          <a:xfrm rot="0">
            <a:off x="38963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5" name="Oval"/>
          <p:cNvSpPr>
            <a:spLocks/>
          </p:cNvSpPr>
          <p:nvPr/>
        </p:nvSpPr>
        <p:spPr>
          <a:xfrm rot="0">
            <a:off x="44860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6" name="Oval"/>
          <p:cNvSpPr>
            <a:spLocks/>
          </p:cNvSpPr>
          <p:nvPr/>
        </p:nvSpPr>
        <p:spPr>
          <a:xfrm rot="0">
            <a:off x="50756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7" name="Oval"/>
          <p:cNvSpPr>
            <a:spLocks/>
          </p:cNvSpPr>
          <p:nvPr/>
        </p:nvSpPr>
        <p:spPr>
          <a:xfrm rot="0">
            <a:off x="56653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8" name="Oval"/>
          <p:cNvSpPr>
            <a:spLocks/>
          </p:cNvSpPr>
          <p:nvPr/>
        </p:nvSpPr>
        <p:spPr>
          <a:xfrm rot="0">
            <a:off x="62549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79"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80"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81"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282"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83"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208573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71"/>
                                        </p:tgtEl>
                                        <p:attrNameLst>
                                          <p:attrName>style.visibility</p:attrName>
                                        </p:attrNameLst>
                                      </p:cBhvr>
                                      <p:to>
                                        <p:strVal val="visible"/>
                                      </p:to>
                                    </p:set>
                                    <p:animEffect transition="in" filter="fade">
                                      <p:cBhvr>
                                        <p:cTn id="7" dur="500"/>
                                        <p:tgtEl>
                                          <p:spTgt spid="271"/>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81"/>
                                        </p:tgtEl>
                                        <p:attrNameLst>
                                          <p:attrName>style.visibility</p:attrName>
                                        </p:attrNameLst>
                                      </p:cBhvr>
                                      <p:to>
                                        <p:strVal val="visible"/>
                                      </p:to>
                                    </p:set>
                                    <p:animEffect transition="in" filter="fade">
                                      <p:cBhvr>
                                        <p:cTn id="11" dur="500"/>
                                        <p:tgtEl>
                                          <p:spTgt spid="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 grpId="0" animBg="1"/>
      <p:bldP spid="281" grpId="0" animBg="1"/>
    </p:bldLst>
  </p:timing>
</p:sld>
</file>

<file path=ppt/slides/slide39.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86"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287"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288"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289"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290"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291"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292"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293"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94"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29250332"/>
      </p:ext>
    </p:extLst>
  </p:cSld>
  <p:clrMapOvr>
    <a:masterClrMapping/>
  </p:clrMapOvr>
</p:sld>
</file>

<file path=ppt/slides/slide4.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7" name="Text box"/>
          <p:cNvSpPr>
            <a:spLocks noGrp="1"/>
          </p:cNvSpPr>
          <p:nvPr>
            <p:ph type="title"/>
          </p:nvPr>
        </p:nvSpPr>
        <p:spPr>
          <a:xfrm rot="0">
            <a:off x="334225" y="1309775"/>
            <a:ext cx="4900800"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Positive Statement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she + irregular/regular verbs (ed)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28" name="Rectangles">
            <a:hlinkClick r:id="rId2" action="ppaction://hlinksldjump"/>
          </p:cNvPr>
          <p:cNvSpPr>
            <a:spLocks/>
          </p:cNvSpPr>
          <p:nvPr/>
        </p:nvSpPr>
        <p:spPr>
          <a:xfrm rot="0">
            <a:off x="750866" y="568750"/>
            <a:ext cx="3691800" cy="494999"/>
          </a:xfrm>
          <a:prstGeom prst="rect"/>
          <a:solidFill>
            <a:schemeClr val="accent5"/>
          </a:solidFill>
          <a:ln w="12700" cmpd="sng" cap="flat">
            <a:solidFill>
              <a:srgbClr val="AB6125"/>
            </a:solidFill>
            <a:prstDash val="solid"/>
            <a:miter/>
          </a:ln>
        </p:spPr>
        <p:txBody>
          <a:bodyPr vert="horz" wrap="square" lIns="108000" tIns="108000" rIns="108000" bIns="1080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 Formation Simple Past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9"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0" name="Text box"/>
          <p:cNvSpPr>
            <a:spLocks noGrp="1"/>
          </p:cNvSpPr>
          <p:nvPr>
            <p:ph type="title"/>
          </p:nvPr>
        </p:nvSpPr>
        <p:spPr>
          <a:xfrm rot="0">
            <a:off x="4517350" y="1214175"/>
            <a:ext cx="5068501"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you + irregular</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regular verbs (ed)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we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31" name="Text box"/>
          <p:cNvSpPr>
            <a:spLocks noGrp="1"/>
          </p:cNvSpPr>
          <p:nvPr>
            <p:ph type="title"/>
          </p:nvPr>
        </p:nvSpPr>
        <p:spPr>
          <a:xfrm rot="0">
            <a:off x="430450" y="2997349"/>
            <a:ext cx="4900800" cy="154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Negative Statement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she + didn’t + base verb</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32" name="Text box"/>
          <p:cNvSpPr>
            <a:spLocks noGrp="1"/>
          </p:cNvSpPr>
          <p:nvPr>
            <p:ph type="title"/>
          </p:nvPr>
        </p:nvSpPr>
        <p:spPr>
          <a:xfrm rot="0">
            <a:off x="4517350" y="3079200"/>
            <a:ext cx="5068501"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you + didn’t + base verb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we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33" name="Text box"/>
          <p:cNvSpPr>
            <a:spLocks noGrp="1"/>
          </p:cNvSpPr>
          <p:nvPr>
            <p:ph type="title"/>
          </p:nvPr>
        </p:nvSpPr>
        <p:spPr>
          <a:xfrm rot="0">
            <a:off x="539750" y="4707150"/>
            <a:ext cx="3848400" cy="154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Interrogative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he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Did + she + base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It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34" name="Text box"/>
          <p:cNvSpPr>
            <a:spLocks noGrp="1"/>
          </p:cNvSpPr>
          <p:nvPr>
            <p:ph type="title"/>
          </p:nvPr>
        </p:nvSpPr>
        <p:spPr>
          <a:xfrm rot="0">
            <a:off x="4300925" y="4748100"/>
            <a:ext cx="5068500"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I</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they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Did +you + base?</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we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6878219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40.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297"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98"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299"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300"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301"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302"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03"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687849952"/>
      </p:ext>
    </p:extLst>
  </p:cSld>
  <p:clrMapOvr>
    <a:masterClrMapping/>
  </p:clrMapOvr>
</p:sld>
</file>

<file path=ppt/slides/slide41.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06"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perfect or present perfect?</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307"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He had finished his homework before he went to bed.</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308"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09"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0" name="Oval"/>
          <p:cNvSpPr>
            <a:spLocks/>
          </p:cNvSpPr>
          <p:nvPr/>
        </p:nvSpPr>
        <p:spPr>
          <a:xfrm rot="0">
            <a:off x="33067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1" name="Oval"/>
          <p:cNvSpPr>
            <a:spLocks/>
          </p:cNvSpPr>
          <p:nvPr/>
        </p:nvSpPr>
        <p:spPr>
          <a:xfrm rot="0">
            <a:off x="38963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2" name="Oval"/>
          <p:cNvSpPr>
            <a:spLocks/>
          </p:cNvSpPr>
          <p:nvPr/>
        </p:nvSpPr>
        <p:spPr>
          <a:xfrm rot="0">
            <a:off x="44860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3" name="Oval"/>
          <p:cNvSpPr>
            <a:spLocks/>
          </p:cNvSpPr>
          <p:nvPr/>
        </p:nvSpPr>
        <p:spPr>
          <a:xfrm rot="0">
            <a:off x="50756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4" name="Oval"/>
          <p:cNvSpPr>
            <a:spLocks/>
          </p:cNvSpPr>
          <p:nvPr/>
        </p:nvSpPr>
        <p:spPr>
          <a:xfrm rot="0">
            <a:off x="56653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5" name="Oval"/>
          <p:cNvSpPr>
            <a:spLocks/>
          </p:cNvSpPr>
          <p:nvPr/>
        </p:nvSpPr>
        <p:spPr>
          <a:xfrm rot="0">
            <a:off x="62549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6"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7"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8"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perfect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19"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20"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9605416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8"/>
                                        </p:tgtEl>
                                        <p:attrNameLst>
                                          <p:attrName>style.visibility</p:attrName>
                                        </p:attrNameLst>
                                      </p:cBhvr>
                                      <p:to>
                                        <p:strVal val="visible"/>
                                      </p:to>
                                    </p:set>
                                    <p:animEffect transition="in" filter="fade">
                                      <p:cBhvr>
                                        <p:cTn id="7" dur="500"/>
                                        <p:tgtEl>
                                          <p:spTgt spid="308"/>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18"/>
                                        </p:tgtEl>
                                        <p:attrNameLst>
                                          <p:attrName>style.visibility</p:attrName>
                                        </p:attrNameLst>
                                      </p:cBhvr>
                                      <p:to>
                                        <p:strVal val="visible"/>
                                      </p:to>
                                    </p:set>
                                    <p:animEffect transition="in" filter="fade">
                                      <p:cBhvr>
                                        <p:cTn id="11" dur="500"/>
                                        <p:tgtEl>
                                          <p:spTgt spid="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 grpId="0" animBg="1"/>
      <p:bldP spid="318" grpId="0" animBg="1"/>
    </p:bldLst>
  </p:timing>
</p:sld>
</file>

<file path=ppt/slides/slide42.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23"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324"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325"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326"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327"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328"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329"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330"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31"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402116937"/>
      </p:ext>
    </p:extLst>
  </p:cSld>
  <p:clrMapOvr>
    <a:masterClrMapping/>
  </p:clrMapOvr>
</p:sld>
</file>

<file path=ppt/slides/slide43.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34"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35"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36"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337"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338"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339"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40"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424091908"/>
      </p:ext>
    </p:extLst>
  </p:cSld>
  <p:clrMapOvr>
    <a:masterClrMapping/>
  </p:clrMapOvr>
</p:sld>
</file>

<file path=ppt/slides/slide44.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43"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44"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Yesterday, Leah was ice skating on the frozen pond. </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45"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46"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47" name="Oval"/>
          <p:cNvSpPr>
            <a:spLocks/>
          </p:cNvSpPr>
          <p:nvPr/>
        </p:nvSpPr>
        <p:spPr>
          <a:xfrm rot="0">
            <a:off x="33067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48" name="Oval"/>
          <p:cNvSpPr>
            <a:spLocks/>
          </p:cNvSpPr>
          <p:nvPr/>
        </p:nvSpPr>
        <p:spPr>
          <a:xfrm rot="0">
            <a:off x="38963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49" name="Oval"/>
          <p:cNvSpPr>
            <a:spLocks/>
          </p:cNvSpPr>
          <p:nvPr/>
        </p:nvSpPr>
        <p:spPr>
          <a:xfrm rot="0">
            <a:off x="44860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50" name="Oval"/>
          <p:cNvSpPr>
            <a:spLocks/>
          </p:cNvSpPr>
          <p:nvPr/>
        </p:nvSpPr>
        <p:spPr>
          <a:xfrm rot="0">
            <a:off x="50756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51" name="Oval"/>
          <p:cNvSpPr>
            <a:spLocks/>
          </p:cNvSpPr>
          <p:nvPr/>
        </p:nvSpPr>
        <p:spPr>
          <a:xfrm rot="0">
            <a:off x="56653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52" name="Oval"/>
          <p:cNvSpPr>
            <a:spLocks/>
          </p:cNvSpPr>
          <p:nvPr/>
        </p:nvSpPr>
        <p:spPr>
          <a:xfrm rot="0">
            <a:off x="62549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53"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54"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55"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56"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57"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4394322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45"/>
                                        </p:tgtEl>
                                        <p:attrNameLst>
                                          <p:attrName>style.visibility</p:attrName>
                                        </p:attrNameLst>
                                      </p:cBhvr>
                                      <p:to>
                                        <p:strVal val="visible"/>
                                      </p:to>
                                    </p:set>
                                    <p:animEffect transition="in" filter="fade">
                                      <p:cBhvr>
                                        <p:cTn id="7" dur="500"/>
                                        <p:tgtEl>
                                          <p:spTgt spid="345"/>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55"/>
                                        </p:tgtEl>
                                        <p:attrNameLst>
                                          <p:attrName>style.visibility</p:attrName>
                                        </p:attrNameLst>
                                      </p:cBhvr>
                                      <p:to>
                                        <p:strVal val="visible"/>
                                      </p:to>
                                    </p:set>
                                    <p:animEffect transition="in" filter="fade">
                                      <p:cBhvr>
                                        <p:cTn id="11" dur="500"/>
                                        <p:tgtEl>
                                          <p:spTgt spid="3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 grpId="0" animBg="1"/>
      <p:bldP spid="355" grpId="0" animBg="1"/>
    </p:bldLst>
  </p:timing>
</p:sld>
</file>

<file path=ppt/slides/slide45.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60"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361"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362"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363"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364"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365"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366"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367"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68"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233537658"/>
      </p:ext>
    </p:extLst>
  </p:cSld>
  <p:clrMapOvr>
    <a:masterClrMapping/>
  </p:clrMapOvr>
</p:sld>
</file>

<file path=ppt/slides/slide46.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71"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72"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73"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374"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375"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376"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77"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824203721"/>
      </p:ext>
    </p:extLst>
  </p:cSld>
  <p:clrMapOvr>
    <a:masterClrMapping/>
  </p:clrMapOvr>
</p:sld>
</file>

<file path=ppt/slides/slide47.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80"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81"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We were playing at the amusement arcade with dad.</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82"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83"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84" name="Oval"/>
          <p:cNvSpPr>
            <a:spLocks/>
          </p:cNvSpPr>
          <p:nvPr/>
        </p:nvSpPr>
        <p:spPr>
          <a:xfrm rot="0">
            <a:off x="33067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85" name="Oval"/>
          <p:cNvSpPr>
            <a:spLocks/>
          </p:cNvSpPr>
          <p:nvPr/>
        </p:nvSpPr>
        <p:spPr>
          <a:xfrm rot="0">
            <a:off x="38963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86" name="Oval"/>
          <p:cNvSpPr>
            <a:spLocks/>
          </p:cNvSpPr>
          <p:nvPr/>
        </p:nvSpPr>
        <p:spPr>
          <a:xfrm rot="0">
            <a:off x="44860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87" name="Oval"/>
          <p:cNvSpPr>
            <a:spLocks/>
          </p:cNvSpPr>
          <p:nvPr/>
        </p:nvSpPr>
        <p:spPr>
          <a:xfrm rot="0">
            <a:off x="50756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88" name="Oval"/>
          <p:cNvSpPr>
            <a:spLocks/>
          </p:cNvSpPr>
          <p:nvPr/>
        </p:nvSpPr>
        <p:spPr>
          <a:xfrm rot="0">
            <a:off x="56653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89" name="Oval"/>
          <p:cNvSpPr>
            <a:spLocks/>
          </p:cNvSpPr>
          <p:nvPr/>
        </p:nvSpPr>
        <p:spPr>
          <a:xfrm rot="0">
            <a:off x="62549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90"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91"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92" name="Rectangles">
            <a:hlinkClick r:id="rId4" action="ppaction://hlinksldjump"/>
          </p:cNvPr>
          <p:cNvSpPr>
            <a:spLocks/>
          </p:cNvSpPr>
          <p:nvPr/>
        </p:nvSpPr>
        <p:spPr>
          <a:xfrm rot="0">
            <a:off x="505498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393"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394"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343521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2"/>
                                        </p:tgtEl>
                                        <p:attrNameLst>
                                          <p:attrName>style.visibility</p:attrName>
                                        </p:attrNameLst>
                                      </p:cBhvr>
                                      <p:to>
                                        <p:strVal val="visible"/>
                                      </p:to>
                                    </p:set>
                                    <p:animEffect transition="in" filter="fade">
                                      <p:cBhvr>
                                        <p:cTn id="7" dur="500"/>
                                        <p:tgtEl>
                                          <p:spTgt spid="382"/>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92"/>
                                        </p:tgtEl>
                                        <p:attrNameLst>
                                          <p:attrName>style.visibility</p:attrName>
                                        </p:attrNameLst>
                                      </p:cBhvr>
                                      <p:to>
                                        <p:strVal val="visible"/>
                                      </p:to>
                                    </p:set>
                                    <p:animEffect transition="in" filter="fade">
                                      <p:cBhvr>
                                        <p:cTn id="11" dur="500"/>
                                        <p:tgtEl>
                                          <p:spTgt spid="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 grpId="0" animBg="1"/>
      <p:bldP spid="392" grpId="0" animBg="1"/>
    </p:bldLst>
  </p:timing>
</p:sld>
</file>

<file path=ppt/slides/slide48.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97"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398"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399"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400"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401"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402"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403"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404"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05"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1641223"/>
      </p:ext>
    </p:extLst>
  </p:cSld>
  <p:clrMapOvr>
    <a:masterClrMapping/>
  </p:clrMapOvr>
</p:sld>
</file>

<file path=ppt/slides/slide49.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08"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09"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10"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411"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412"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413"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14"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300941870"/>
      </p:ext>
    </p:extLst>
  </p:cSld>
  <p:clrMapOvr>
    <a:masterClrMapping/>
  </p:clrMapOvr>
</p:sld>
</file>

<file path=ppt/slides/slide5.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37"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1. Mary visited the British Museum when she was in London.</a:t>
            </a:r>
            <a:br>
              <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rPr>
            </a:b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2. Peter won first prize in the art competition.</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38" name="Rectangles"/>
          <p:cNvSpPr>
            <a:spLocks/>
          </p:cNvSpPr>
          <p:nvPr/>
        </p:nvSpPr>
        <p:spPr>
          <a:xfrm rot="0">
            <a:off x="750884" y="3718489"/>
            <a:ext cx="7632700" cy="1292324"/>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completed actions that took place at a definite time in the past. The time is either mentioned or implied.</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39" name="Rectangles">
            <a:hlinkClick r:id="rId2"/>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0" name="Rectangles"/>
          <p:cNvSpPr>
            <a:spLocks/>
          </p:cNvSpPr>
          <p:nvPr/>
        </p:nvSpPr>
        <p:spPr>
          <a:xfrm rot="0">
            <a:off x="729762" y="5152292"/>
            <a:ext cx="7710853" cy="861645"/>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when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1" name="Rectangles">
            <a:hlinkClick r:id="rId3" action="ppaction://hlinksldjump"/>
          </p:cNvPr>
          <p:cNvSpPr>
            <a:spLocks/>
          </p:cNvSpPr>
          <p:nvPr/>
        </p:nvSpPr>
        <p:spPr>
          <a:xfrm rot="0">
            <a:off x="750884" y="568761"/>
            <a:ext cx="1878510" cy="495108"/>
          </a:xfrm>
          <a:prstGeom prst="rect"/>
          <a:solidFill>
            <a:schemeClr val="accent5"/>
          </a:solidFill>
          <a:ln w="12700" cmpd="sng" cap="flat">
            <a:solidFill>
              <a:srgbClr val="1979B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2"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305295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additive="base">
                                        <p:cTn id="7" dur="500" fill="hold"/>
                                        <p:tgtEl>
                                          <p:spTgt spid="41"/>
                                        </p:tgtEl>
                                        <p:attrNameLst>
                                          <p:attrName>ppt_x</p:attrName>
                                        </p:attrNameLst>
                                      </p:cBhvr>
                                      <p:tavLst>
                                        <p:tav tm="0">
                                          <p:val>
                                            <p:strVal val="#ppt_x"/>
                                          </p:val>
                                        </p:tav>
                                        <p:tav tm="100000">
                                          <p:val>
                                            <p:strVal val="#ppt_x"/>
                                          </p:val>
                                        </p:tav>
                                      </p:tavLst>
                                    </p:anim>
                                    <p:anim calcmode="lin" valueType="num">
                                      <p:cBhvr additive="base">
                                        <p:cTn id="8"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fade">
                                      <p:cBhvr>
                                        <p:cTn id="13" dur="1000"/>
                                        <p:tgtEl>
                                          <p:spTgt spid="3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0"/>
                                        </p:tgtEl>
                                        <p:attrNameLst>
                                          <p:attrName>style.visibility</p:attrName>
                                        </p:attrNameLst>
                                      </p:cBhvr>
                                      <p:to>
                                        <p:strVal val="visible"/>
                                      </p:to>
                                    </p:set>
                                    <p:animEffect transition="in" filter="fade">
                                      <p:cBhvr>
                                        <p:cTn id="18"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38" grpId="0" animBg="1"/>
      <p:bldP spid="40" grpId="0" animBg="1"/>
    </p:bldLst>
  </p:timing>
</p:sld>
</file>

<file path=ppt/slides/slide50.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17"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18"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I've seen that film before..</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419"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Present Perfect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0"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1" name="Oval"/>
          <p:cNvSpPr>
            <a:spLocks/>
          </p:cNvSpPr>
          <p:nvPr/>
        </p:nvSpPr>
        <p:spPr>
          <a:xfrm rot="0">
            <a:off x="33067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2" name="Oval"/>
          <p:cNvSpPr>
            <a:spLocks/>
          </p:cNvSpPr>
          <p:nvPr/>
        </p:nvSpPr>
        <p:spPr>
          <a:xfrm rot="0">
            <a:off x="38963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3" name="Oval"/>
          <p:cNvSpPr>
            <a:spLocks/>
          </p:cNvSpPr>
          <p:nvPr/>
        </p:nvSpPr>
        <p:spPr>
          <a:xfrm rot="0">
            <a:off x="44860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4" name="Oval"/>
          <p:cNvSpPr>
            <a:spLocks/>
          </p:cNvSpPr>
          <p:nvPr/>
        </p:nvSpPr>
        <p:spPr>
          <a:xfrm rot="0">
            <a:off x="50756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5" name="Oval"/>
          <p:cNvSpPr>
            <a:spLocks/>
          </p:cNvSpPr>
          <p:nvPr/>
        </p:nvSpPr>
        <p:spPr>
          <a:xfrm rot="0">
            <a:off x="56653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6" name="Oval"/>
          <p:cNvSpPr>
            <a:spLocks/>
          </p:cNvSpPr>
          <p:nvPr/>
        </p:nvSpPr>
        <p:spPr>
          <a:xfrm rot="0">
            <a:off x="62549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7"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8"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29"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30"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31"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873956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9"/>
                                        </p:tgtEl>
                                        <p:attrNameLst>
                                          <p:attrName>style.visibility</p:attrName>
                                        </p:attrNameLst>
                                      </p:cBhvr>
                                      <p:to>
                                        <p:strVal val="visible"/>
                                      </p:to>
                                    </p:set>
                                    <p:animEffect transition="in" filter="fade">
                                      <p:cBhvr>
                                        <p:cTn id="7" dur="500"/>
                                        <p:tgtEl>
                                          <p:spTgt spid="419"/>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29"/>
                                        </p:tgtEl>
                                        <p:attrNameLst>
                                          <p:attrName>style.visibility</p:attrName>
                                        </p:attrNameLst>
                                      </p:cBhvr>
                                      <p:to>
                                        <p:strVal val="visible"/>
                                      </p:to>
                                    </p:set>
                                    <p:animEffect transition="in" filter="fade">
                                      <p:cBhvr>
                                        <p:cTn id="11" dur="500"/>
                                        <p:tgtEl>
                                          <p:spTgt spid="4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 grpId="0" animBg="1"/>
      <p:bldP spid="429" grpId="0" animBg="1"/>
    </p:bldLst>
  </p:timing>
</p:sld>
</file>

<file path=ppt/slides/slide51.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34"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435"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436"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437"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438"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439"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440"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441"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42"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376408428"/>
      </p:ext>
    </p:extLst>
  </p:cSld>
  <p:clrMapOvr>
    <a:masterClrMapping/>
  </p:clrMapOvr>
</p:sld>
</file>

<file path=ppt/slides/slide52.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45"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46"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47"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448"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449"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450"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51"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035856262"/>
      </p:ext>
    </p:extLst>
  </p:cSld>
  <p:clrMapOvr>
    <a:masterClrMapping/>
  </p:clrMapOvr>
</p:sld>
</file>

<file path=ppt/slides/slide53.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54"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55"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Tess bought a new pencil case.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56"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57"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58" name="Oval"/>
          <p:cNvSpPr>
            <a:spLocks/>
          </p:cNvSpPr>
          <p:nvPr/>
        </p:nvSpPr>
        <p:spPr>
          <a:xfrm rot="0">
            <a:off x="33067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59" name="Oval"/>
          <p:cNvSpPr>
            <a:spLocks/>
          </p:cNvSpPr>
          <p:nvPr/>
        </p:nvSpPr>
        <p:spPr>
          <a:xfrm rot="0">
            <a:off x="38963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0" name="Oval"/>
          <p:cNvSpPr>
            <a:spLocks/>
          </p:cNvSpPr>
          <p:nvPr/>
        </p:nvSpPr>
        <p:spPr>
          <a:xfrm rot="0">
            <a:off x="44860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1" name="Oval"/>
          <p:cNvSpPr>
            <a:spLocks/>
          </p:cNvSpPr>
          <p:nvPr/>
        </p:nvSpPr>
        <p:spPr>
          <a:xfrm rot="0">
            <a:off x="50756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2" name="Oval"/>
          <p:cNvSpPr>
            <a:spLocks/>
          </p:cNvSpPr>
          <p:nvPr/>
        </p:nvSpPr>
        <p:spPr>
          <a:xfrm rot="0">
            <a:off x="56653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3" name="Oval"/>
          <p:cNvSpPr>
            <a:spLocks/>
          </p:cNvSpPr>
          <p:nvPr/>
        </p:nvSpPr>
        <p:spPr>
          <a:xfrm rot="0">
            <a:off x="625498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4"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5"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6"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67"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68"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817116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6"/>
                                        </p:tgtEl>
                                        <p:attrNameLst>
                                          <p:attrName>style.visibility</p:attrName>
                                        </p:attrNameLst>
                                      </p:cBhvr>
                                      <p:to>
                                        <p:strVal val="visible"/>
                                      </p:to>
                                    </p:set>
                                    <p:animEffect transition="in" filter="fade">
                                      <p:cBhvr>
                                        <p:cTn id="7" dur="500"/>
                                        <p:tgtEl>
                                          <p:spTgt spid="456"/>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66"/>
                                        </p:tgtEl>
                                        <p:attrNameLst>
                                          <p:attrName>style.visibility</p:attrName>
                                        </p:attrNameLst>
                                      </p:cBhvr>
                                      <p:to>
                                        <p:strVal val="visible"/>
                                      </p:to>
                                    </p:set>
                                    <p:animEffect transition="in" filter="fade">
                                      <p:cBhvr>
                                        <p:cTn id="11" dur="500"/>
                                        <p:tgtEl>
                                          <p:spTgt spid="4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6" grpId="0" animBg="1"/>
      <p:bldP spid="466" grpId="0" animBg="1"/>
    </p:bldLst>
  </p:timing>
</p:sld>
</file>

<file path=ppt/slides/slide54.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71"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472"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473"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474"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475"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476"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477"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478"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79"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34493807"/>
      </p:ext>
    </p:extLst>
  </p:cSld>
  <p:clrMapOvr>
    <a:masterClrMapping/>
  </p:clrMapOvr>
</p:sld>
</file>

<file path=ppt/slides/slide55.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82"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83"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84"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485"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486"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487"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88"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842824628"/>
      </p:ext>
    </p:extLst>
  </p:cSld>
  <p:clrMapOvr>
    <a:masterClrMapping/>
  </p:clrMapOvr>
</p:sld>
</file>

<file path=ppt/slides/slide56.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91"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92"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She didn't want to move. She had lived in Liverpool all her life..</a:t>
            </a: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493"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94"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95" name="Oval"/>
          <p:cNvSpPr>
            <a:spLocks/>
          </p:cNvSpPr>
          <p:nvPr/>
        </p:nvSpPr>
        <p:spPr>
          <a:xfrm rot="0">
            <a:off x="33067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96" name="Oval"/>
          <p:cNvSpPr>
            <a:spLocks/>
          </p:cNvSpPr>
          <p:nvPr/>
        </p:nvSpPr>
        <p:spPr>
          <a:xfrm rot="0">
            <a:off x="38963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97" name="Oval"/>
          <p:cNvSpPr>
            <a:spLocks/>
          </p:cNvSpPr>
          <p:nvPr/>
        </p:nvSpPr>
        <p:spPr>
          <a:xfrm rot="0">
            <a:off x="44860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98" name="Oval"/>
          <p:cNvSpPr>
            <a:spLocks/>
          </p:cNvSpPr>
          <p:nvPr/>
        </p:nvSpPr>
        <p:spPr>
          <a:xfrm rot="0">
            <a:off x="50756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99" name="Oval"/>
          <p:cNvSpPr>
            <a:spLocks/>
          </p:cNvSpPr>
          <p:nvPr/>
        </p:nvSpPr>
        <p:spPr>
          <a:xfrm rot="0">
            <a:off x="56653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00" name="Oval"/>
          <p:cNvSpPr>
            <a:spLocks/>
          </p:cNvSpPr>
          <p:nvPr/>
        </p:nvSpPr>
        <p:spPr>
          <a:xfrm rot="0">
            <a:off x="62549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01" name="Oval"/>
          <p:cNvSpPr>
            <a:spLocks/>
          </p:cNvSpPr>
          <p:nvPr/>
        </p:nvSpPr>
        <p:spPr>
          <a:xfrm rot="0">
            <a:off x="6844636" y="6238383"/>
            <a:ext cx="320511" cy="320511"/>
          </a:xfrm>
          <a:prstGeom prst="ellipse"/>
          <a:solidFill>
            <a:srgbClr val="F0DD83"/>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02"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03"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perfect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04"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05"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7678274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93"/>
                                        </p:tgtEl>
                                        <p:attrNameLst>
                                          <p:attrName>style.visibility</p:attrName>
                                        </p:attrNameLst>
                                      </p:cBhvr>
                                      <p:to>
                                        <p:strVal val="visible"/>
                                      </p:to>
                                    </p:set>
                                    <p:animEffect transition="in" filter="fade">
                                      <p:cBhvr>
                                        <p:cTn id="7" dur="500"/>
                                        <p:tgtEl>
                                          <p:spTgt spid="493"/>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03"/>
                                        </p:tgtEl>
                                        <p:attrNameLst>
                                          <p:attrName>style.visibility</p:attrName>
                                        </p:attrNameLst>
                                      </p:cBhvr>
                                      <p:to>
                                        <p:strVal val="visible"/>
                                      </p:to>
                                    </p:set>
                                    <p:animEffect transition="in" filter="fade">
                                      <p:cBhvr>
                                        <p:cTn id="11" dur="500"/>
                                        <p:tgtEl>
                                          <p:spTgt spid="5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3" grpId="0" animBg="1"/>
      <p:bldP spid="503" grpId="0" animBg="1"/>
    </p:bldLst>
  </p:timing>
</p:sld>
</file>

<file path=ppt/slides/slide57.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08"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509"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510"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511"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512"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513"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514"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515"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16"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110878165"/>
      </p:ext>
    </p:extLst>
  </p:cSld>
  <p:clrMapOvr>
    <a:masterClrMapping/>
  </p:clrMapOvr>
</p:sld>
</file>

<file path=ppt/slides/slide58.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19"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20"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21"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522"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523"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524"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25"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633111600"/>
      </p:ext>
    </p:extLst>
  </p:cSld>
  <p:clrMapOvr>
    <a:masterClrMapping/>
  </p:clrMapOvr>
</p:sld>
</file>

<file path=ppt/slides/slide59.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28" name="Text box"/>
          <p:cNvSpPr>
            <a:spLocks noGrp="1"/>
          </p:cNvSpPr>
          <p:nvPr>
            <p:ph type="title"/>
          </p:nvPr>
        </p:nvSpPr>
        <p:spPr>
          <a:xfrm rot="0">
            <a:off x="457198" y="814454"/>
            <a:ext cx="8220075" cy="1131791"/>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ctr">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Is this sentence written in the past simple or 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529" name="Rectangles"/>
          <p:cNvSpPr>
            <a:spLocks/>
          </p:cNvSpPr>
          <p:nvPr/>
        </p:nvSpPr>
        <p:spPr>
          <a:xfrm rot="0">
            <a:off x="755651" y="3057668"/>
            <a:ext cx="7632700" cy="495108"/>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Kyra baked a cake yesterday.</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530" name="Rectangles">
            <a:hlinkClick r:id="rId2" action="ppaction://hlinksldjump"/>
          </p:cNvPr>
          <p:cNvSpPr>
            <a:spLocks/>
          </p:cNvSpPr>
          <p:nvPr/>
        </p:nvSpPr>
        <p:spPr>
          <a:xfrm rot="0">
            <a:off x="2385210"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531" name="Oval"/>
          <p:cNvSpPr>
            <a:spLocks/>
          </p:cNvSpPr>
          <p:nvPr/>
        </p:nvSpPr>
        <p:spPr>
          <a:xfrm rot="0">
            <a:off x="27170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2" name="Oval"/>
          <p:cNvSpPr>
            <a:spLocks/>
          </p:cNvSpPr>
          <p:nvPr/>
        </p:nvSpPr>
        <p:spPr>
          <a:xfrm rot="0">
            <a:off x="33067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3" name="Oval"/>
          <p:cNvSpPr>
            <a:spLocks/>
          </p:cNvSpPr>
          <p:nvPr/>
        </p:nvSpPr>
        <p:spPr>
          <a:xfrm rot="0">
            <a:off x="38963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4" name="Oval"/>
          <p:cNvSpPr>
            <a:spLocks/>
          </p:cNvSpPr>
          <p:nvPr/>
        </p:nvSpPr>
        <p:spPr>
          <a:xfrm rot="0">
            <a:off x="44860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5" name="Oval"/>
          <p:cNvSpPr>
            <a:spLocks/>
          </p:cNvSpPr>
          <p:nvPr/>
        </p:nvSpPr>
        <p:spPr>
          <a:xfrm rot="0">
            <a:off x="50756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6" name="Oval"/>
          <p:cNvSpPr>
            <a:spLocks/>
          </p:cNvSpPr>
          <p:nvPr/>
        </p:nvSpPr>
        <p:spPr>
          <a:xfrm rot="0">
            <a:off x="56653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7" name="Oval"/>
          <p:cNvSpPr>
            <a:spLocks/>
          </p:cNvSpPr>
          <p:nvPr/>
        </p:nvSpPr>
        <p:spPr>
          <a:xfrm rot="0">
            <a:off x="625498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8" name="Oval"/>
          <p:cNvSpPr>
            <a:spLocks/>
          </p:cNvSpPr>
          <p:nvPr/>
        </p:nvSpPr>
        <p:spPr>
          <a:xfrm rot="0">
            <a:off x="6844636"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39" name="Rectangles">
            <a:hlinkClick r:id="rId3"/>
          </p:cNvPr>
          <p:cNvSpPr>
            <a:spLocks/>
          </p:cNvSpPr>
          <p:nvPr/>
        </p:nvSpPr>
        <p:spPr>
          <a:xfrm rot="0">
            <a:off x="8543108" y="6617617"/>
            <a:ext cx="600890" cy="240382"/>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40" name="Rectangles">
            <a:hlinkClick r:id="rId4" action="ppaction://hlinksldjump"/>
          </p:cNvPr>
          <p:cNvSpPr>
            <a:spLocks/>
          </p:cNvSpPr>
          <p:nvPr/>
        </p:nvSpPr>
        <p:spPr>
          <a:xfrm rot="0">
            <a:off x="5046591" y="4664201"/>
            <a:ext cx="1878510" cy="495107"/>
          </a:xfrm>
          <a:prstGeom prst="rect"/>
          <a:solidFill>
            <a:srgbClr val="0076B0"/>
          </a:solidFill>
          <a:ln w="12700" cmpd="sng" cap="flat">
            <a:noFill/>
            <a:prstDash val="solid"/>
            <a:round/>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progressive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541" name="Oval"/>
          <p:cNvSpPr>
            <a:spLocks/>
          </p:cNvSpPr>
          <p:nvPr/>
        </p:nvSpPr>
        <p:spPr>
          <a:xfrm rot="0">
            <a:off x="2142319" y="6238383"/>
            <a:ext cx="320511" cy="320511"/>
          </a:xfrm>
          <a:prstGeom prst="ellipse"/>
          <a:solidFill>
            <a:srgbClr val="BC9F17"/>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42"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1974036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30"/>
                                        </p:tgtEl>
                                        <p:attrNameLst>
                                          <p:attrName>style.visibility</p:attrName>
                                        </p:attrNameLst>
                                      </p:cBhvr>
                                      <p:to>
                                        <p:strVal val="visible"/>
                                      </p:to>
                                    </p:set>
                                    <p:animEffect transition="in" filter="fade">
                                      <p:cBhvr>
                                        <p:cTn id="7" dur="500"/>
                                        <p:tgtEl>
                                          <p:spTgt spid="530"/>
                                        </p:tgtEl>
                                      </p:cBhvr>
                                    </p:animEffect>
                                  </p:childTnLst>
                                </p:cTn>
                              </p:par>
                            </p:childTnLst>
                          </p:cTn>
                        </p:par>
                        <p:par>
                          <p:cTn id="8" fill="hold" nodeType="with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40"/>
                                        </p:tgtEl>
                                        <p:attrNameLst>
                                          <p:attrName>style.visibility</p:attrName>
                                        </p:attrNameLst>
                                      </p:cBhvr>
                                      <p:to>
                                        <p:strVal val="visible"/>
                                      </p:to>
                                    </p:set>
                                    <p:animEffect transition="in" filter="fade">
                                      <p:cBhvr>
                                        <p:cTn id="11" dur="500"/>
                                        <p:tgtEl>
                                          <p:spTgt spid="5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0" grpId="0" animBg="1"/>
      <p:bldP spid="540" grpId="0" animBg="1"/>
    </p:bldLst>
  </p:timing>
</p:sld>
</file>

<file path=ppt/slides/slide6.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45"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2. John lived in Ireland for 15 years. (He doesn't live there </a:t>
            </a: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anymore</a:t>
            </a: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46" name="Rectangles"/>
          <p:cNvSpPr>
            <a:spLocks/>
          </p:cNvSpPr>
          <p:nvPr/>
        </p:nvSpPr>
        <p:spPr>
          <a:xfrm rot="0">
            <a:off x="750884" y="3640057"/>
            <a:ext cx="7632700" cy="1025624"/>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permanent situations in the past</a:t>
            </a: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47" name="Rectangles"/>
          <p:cNvSpPr>
            <a:spLocks/>
          </p:cNvSpPr>
          <p:nvPr/>
        </p:nvSpPr>
        <p:spPr>
          <a:xfrm rot="0">
            <a:off x="729762" y="5152292"/>
            <a:ext cx="7710853" cy="861645"/>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for 15 years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48" name="Rectangles">
            <a:hlinkClick r:id="rId2" action="ppaction://hlinksldjump"/>
          </p:cNvPr>
          <p:cNvSpPr>
            <a:spLocks/>
          </p:cNvSpPr>
          <p:nvPr/>
        </p:nvSpPr>
        <p:spPr>
          <a:xfrm rot="0">
            <a:off x="750884" y="568761"/>
            <a:ext cx="1878510" cy="495108"/>
          </a:xfrm>
          <a:prstGeom prst="rect"/>
          <a:solidFill>
            <a:schemeClr val="accent5"/>
          </a:solidFill>
          <a:ln w="12700" cmpd="sng" cap="flat">
            <a:solidFill>
              <a:srgbClr val="1979B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49"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29160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fade">
                                      <p:cBhvr>
                                        <p:cTn id="7" dur="1000"/>
                                        <p:tgtEl>
                                          <p:spTgt spid="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1000"/>
                                        <p:tgtEl>
                                          <p:spTgt spid="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fade">
                                      <p:cBhvr>
                                        <p:cTn id="17" dur="10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6" grpId="0" animBg="1"/>
      <p:bldP spid="47" grpId="0" animBg="1"/>
    </p:bldLst>
  </p:timing>
</p:sld>
</file>

<file path=ppt/slides/slide60.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45" name="Rectangles"/>
          <p:cNvSpPr>
            <a:spLocks/>
          </p:cNvSpPr>
          <p:nvPr/>
        </p:nvSpPr>
        <p:spPr>
          <a:xfrm rot="0">
            <a:off x="444617" y="2340528"/>
            <a:ext cx="7155809" cy="1149291"/>
          </a:xfrm>
          <a:prstGeom prst="rect"/>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sp>
        <p:nvSpPr>
          <p:cNvPr id="546" name="Rectangles"/>
          <p:cNvSpPr>
            <a:spLocks/>
          </p:cNvSpPr>
          <p:nvPr/>
        </p:nvSpPr>
        <p:spPr>
          <a:xfrm rot="0">
            <a:off x="1015068" y="2307329"/>
            <a:ext cx="7373281" cy="1682512"/>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Correct</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5A8131"/>
                </a:solidFill>
                <a:latin typeface="Arial" pitchFamily="0" charset="0"/>
                <a:ea typeface="Arial" pitchFamily="0" charset="0"/>
                <a:cs typeface="Arial" pitchFamily="0" charset="0"/>
                <a:sym typeface="Arial" pitchFamily="0" charset="0"/>
              </a:rPr>
              <a:t>Well done!</a:t>
            </a:r>
            <a:endParaRPr lang="zh-CN" altLang="en-US" sz="2800" b="1" i="0" u="none" strike="noStrike" kern="0" cap="none" spc="0" baseline="0">
              <a:solidFill>
                <a:srgbClr val="5A8131"/>
              </a:solidFill>
              <a:latin typeface="Arial" pitchFamily="0" charset="0"/>
              <a:ea typeface="Arial" pitchFamily="0" charset="0"/>
              <a:cs typeface="Arial" pitchFamily="0" charset="0"/>
              <a:sym typeface="Arial" pitchFamily="0" charset="0"/>
            </a:endParaRPr>
          </a:p>
        </p:txBody>
      </p:sp>
      <p:sp>
        <p:nvSpPr>
          <p:cNvPr id="547" name="Oval"/>
          <p:cNvSpPr>
            <a:spLocks/>
          </p:cNvSpPr>
          <p:nvPr/>
        </p:nvSpPr>
        <p:spPr>
          <a:xfrm rot="0">
            <a:off x="6882207" y="2177823"/>
            <a:ext cx="1506142" cy="1459682"/>
          </a:xfrm>
          <a:prstGeom prst="ellipse"/>
          <a:solidFill>
            <a:srgbClr val="5A8131"/>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92D050"/>
              </a:solidFill>
              <a:latin typeface="Arial" pitchFamily="0" charset="0"/>
              <a:ea typeface="Arial" pitchFamily="0" charset="0"/>
              <a:cs typeface="Arial" pitchFamily="0" charset="0"/>
              <a:sym typeface="Arial" pitchFamily="0" charset="0"/>
            </a:endParaRPr>
          </a:p>
        </p:txBody>
      </p:sp>
      <p:pic>
        <p:nvPicPr>
          <p:cNvPr id="548" name="Images"/>
          <p:cNvPicPr>
            <a:picLocks/>
          </p:cNvPicPr>
          <p:nvPr/>
        </p:nvPicPr>
        <p:blipFill>
          <a:blip r:embed="rId2" cstate="print"/>
          <a:stretch>
            <a:fillRect/>
          </a:stretch>
        </p:blipFill>
        <p:spPr>
          <a:xfrm rot="0">
            <a:off x="0" y="21093"/>
            <a:ext cx="9144000" cy="6815813"/>
          </a:xfrm>
          <a:prstGeom prst="rect"/>
          <a:noFill/>
          <a:ln w="12700" cmpd="sng" cap="flat">
            <a:noFill/>
            <a:prstDash val="solid"/>
            <a:round/>
          </a:ln>
        </p:spPr>
      </p:pic>
      <p:pic>
        <p:nvPicPr>
          <p:cNvPr id="549" name="Images"/>
          <p:cNvPicPr>
            <a:picLocks/>
          </p:cNvPicPr>
          <p:nvPr/>
        </p:nvPicPr>
        <p:blipFill>
          <a:blip r:embed="rId3" cstate="print"/>
          <a:stretch>
            <a:fillRect/>
          </a:stretch>
        </p:blipFill>
        <p:spPr>
          <a:xfrm rot="0">
            <a:off x="0" y="21093"/>
            <a:ext cx="9144000" cy="6815813"/>
          </a:xfrm>
          <a:prstGeom prst="rect"/>
          <a:noFill/>
          <a:ln w="12700" cmpd="sng" cap="flat">
            <a:noFill/>
            <a:prstDash val="solid"/>
            <a:round/>
          </a:ln>
        </p:spPr>
      </p:pic>
      <p:sp>
        <p:nvSpPr>
          <p:cNvPr id="550" name="Rectangles">
            <a:hlinkClick r:id="rId4" action="ppaction://hlinksldjump"/>
          </p:cNvPr>
          <p:cNvSpPr>
            <a:spLocks/>
          </p:cNvSpPr>
          <p:nvPr/>
        </p:nvSpPr>
        <p:spPr>
          <a:xfrm rot="0">
            <a:off x="7600427" y="5713413"/>
            <a:ext cx="838723" cy="46037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next</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551" name="Images"/>
          <p:cNvPicPr>
            <a:picLocks/>
          </p:cNvPicPr>
          <p:nvPr/>
        </p:nvPicPr>
        <p:blipFill>
          <a:blip r:embed="rId5" cstate="print"/>
          <a:stretch>
            <a:fillRect/>
          </a:stretch>
        </p:blipFill>
        <p:spPr>
          <a:xfrm rot="4500000">
            <a:off x="7117123" y="2467487"/>
            <a:ext cx="1046573" cy="777754"/>
          </a:xfrm>
          <a:prstGeom prst="rect"/>
          <a:noFill/>
          <a:ln w="12700" cmpd="sng" cap="flat">
            <a:noFill/>
            <a:prstDash val="solid"/>
            <a:round/>
          </a:ln>
        </p:spPr>
      </p:pic>
      <p:sp>
        <p:nvSpPr>
          <p:cNvPr id="552" name="Rectangles">
            <a:hlinkClick r:id="rId6"/>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53"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107809035"/>
      </p:ext>
    </p:extLst>
  </p:cSld>
  <p:clrMapOvr>
    <a:masterClrMapping/>
  </p:clrMapOvr>
</p:sld>
</file>

<file path=ppt/slides/slide61.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56" name="Rectangles"/>
          <p:cNvSpPr>
            <a:spLocks/>
          </p:cNvSpPr>
          <p:nvPr/>
        </p:nvSpPr>
        <p:spPr>
          <a:xfrm rot="0">
            <a:off x="444617" y="2340528"/>
            <a:ext cx="7223008" cy="1149291"/>
          </a:xfrm>
          <a:prstGeom prst="rect"/>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57" name="Oval"/>
          <p:cNvSpPr>
            <a:spLocks/>
          </p:cNvSpPr>
          <p:nvPr/>
        </p:nvSpPr>
        <p:spPr>
          <a:xfrm rot="0">
            <a:off x="6882207" y="2177823"/>
            <a:ext cx="1506142" cy="1459682"/>
          </a:xfrm>
          <a:prstGeom prst="ellipse"/>
          <a:solidFill>
            <a:srgbClr val="C30F32"/>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58" name="Rectangles"/>
          <p:cNvSpPr>
            <a:spLocks/>
          </p:cNvSpPr>
          <p:nvPr/>
        </p:nvSpPr>
        <p:spPr>
          <a:xfrm rot="0">
            <a:off x="1015068" y="2290194"/>
            <a:ext cx="7373281" cy="1682511"/>
          </a:xfrm>
          <a:prstGeom prst="rect"/>
          <a:noFill/>
          <a:ln w="12700" cmpd="sng" cap="flat">
            <a:noFill/>
            <a:prstDash val="solid"/>
            <a:round/>
          </a:ln>
        </p:spPr>
        <p:txBody>
          <a:bodyPr vert="horz" wrap="square" lIns="0" tIns="0" rIns="0" bIns="0" anchor="t" anchorCtr="0">
            <a:prstTxWarp prst="textNoShape"/>
            <a:spAutoFit/>
          </a:bodyPr>
          <a:lstStyle/>
          <a:p>
            <a:pPr marL="0" indent="0" algn="ctr">
              <a:lnSpc>
                <a:spcPct val="150000"/>
              </a:lnSpc>
              <a:spcBef>
                <a:spcPts val="0"/>
              </a:spcBef>
              <a:spcAft>
                <a:spcPts val="0"/>
              </a:spcAft>
              <a:buNone/>
            </a:pPr>
            <a:r>
              <a:rPr lang="en-US" altLang="zh-CN" sz="4800" b="1" i="0" u="none" strike="noStrike" kern="0" cap="none" spc="0" baseline="0">
                <a:solidFill>
                  <a:srgbClr val="FFFFFF"/>
                </a:solidFill>
                <a:latin typeface="Arial" pitchFamily="0" charset="0"/>
                <a:ea typeface="Arial" pitchFamily="0" charset="0"/>
                <a:cs typeface="Arial" pitchFamily="0" charset="0"/>
                <a:sym typeface="Arial" pitchFamily="0" charset="0"/>
              </a:rPr>
              <a:t>Good try! </a:t>
            </a:r>
            <a:endParaRPr lang="en-US" altLang="zh-CN"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a:p>
            <a:pPr marL="0" indent="0" algn="ctr">
              <a:lnSpc>
                <a:spcPct val="150000"/>
              </a:lnSpc>
              <a:spcBef>
                <a:spcPts val="0"/>
              </a:spcBef>
              <a:spcAft>
                <a:spcPts val="0"/>
              </a:spcAft>
              <a:buNone/>
            </a:pPr>
            <a:r>
              <a:rPr lang="en-US" altLang="zh-CN" sz="2800" b="1" i="0" u="none" strike="noStrike" kern="0" cap="none" spc="0" baseline="0">
                <a:solidFill>
                  <a:srgbClr val="C30F32"/>
                </a:solidFill>
                <a:latin typeface="Arial" pitchFamily="0" charset="0"/>
                <a:ea typeface="Arial" pitchFamily="0" charset="0"/>
                <a:cs typeface="Arial" pitchFamily="0" charset="0"/>
                <a:sym typeface="Arial" pitchFamily="0" charset="0"/>
              </a:rPr>
              <a:t>Give it another go!</a:t>
            </a:r>
            <a:endParaRPr lang="zh-CN" altLang="en-US" sz="2800" b="1" i="0" u="none" strike="noStrike" kern="0" cap="none" spc="0" baseline="0">
              <a:solidFill>
                <a:srgbClr val="C30F32"/>
              </a:solidFill>
              <a:latin typeface="Arial" pitchFamily="0" charset="0"/>
              <a:ea typeface="Arial" pitchFamily="0" charset="0"/>
              <a:cs typeface="Arial" pitchFamily="0" charset="0"/>
              <a:sym typeface="Arial" pitchFamily="0" charset="0"/>
            </a:endParaRPr>
          </a:p>
        </p:txBody>
      </p:sp>
      <p:sp>
        <p:nvSpPr>
          <p:cNvPr id="559" name="Rectangles">
            <a:hlinkClick r:id="rId2" action="ppaction://hlinksldjump"/>
          </p:cNvPr>
          <p:cNvSpPr>
            <a:spLocks/>
          </p:cNvSpPr>
          <p:nvPr/>
        </p:nvSpPr>
        <p:spPr>
          <a:xfrm rot="0">
            <a:off x="629304" y="5713413"/>
            <a:ext cx="863934" cy="461664"/>
          </a:xfrm>
          <a:prstGeom prst="rect"/>
          <a:solidFill>
            <a:srgbClr val="D1ECFE"/>
          </a:solidFill>
          <a:ln w="12700" cmpd="sng" cap="flat">
            <a:noFill/>
            <a:prstDash val="solid"/>
            <a:round/>
          </a:ln>
        </p:spPr>
        <p:txBody>
          <a:bodyPr vert="horz" wrap="square" lIns="91425" tIns="45700" rIns="91425" bIns="45700" anchor="t" anchorCtr="0">
            <a:prstTxWarp prst="textNoShape"/>
            <a:spAutoFit/>
          </a:bodyPr>
          <a:lstStyle/>
          <a:p>
            <a:pPr marL="0" indent="0" algn="ctr">
              <a:lnSpc>
                <a:spcPct val="100000"/>
              </a:lnSpc>
              <a:spcBef>
                <a:spcPts val="0"/>
              </a:spcBef>
              <a:spcAft>
                <a:spcPts val="0"/>
              </a:spcAft>
              <a:buNone/>
            </a:pPr>
            <a:r>
              <a:rPr lang="en-US" altLang="zh-CN" sz="2400" b="0" i="0" u="none" strike="noStrike" kern="0" cap="none" spc="0" baseline="0">
                <a:solidFill>
                  <a:srgbClr val="0076B0"/>
                </a:solidFill>
                <a:latin typeface="Arial" pitchFamily="0" charset="0"/>
                <a:ea typeface="Arial" pitchFamily="0" charset="0"/>
                <a:cs typeface="Arial" pitchFamily="0" charset="0"/>
                <a:sym typeface="Arial" pitchFamily="0" charset="0"/>
              </a:rPr>
              <a:t>back</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pic>
        <p:nvPicPr>
          <p:cNvPr id="560" name="Images"/>
          <p:cNvPicPr>
            <a:picLocks/>
          </p:cNvPicPr>
          <p:nvPr/>
        </p:nvPicPr>
        <p:blipFill>
          <a:blip r:embed="rId3" cstate="print"/>
          <a:stretch>
            <a:fillRect/>
          </a:stretch>
        </p:blipFill>
        <p:spPr>
          <a:xfrm rot="0">
            <a:off x="7405468" y="2375372"/>
            <a:ext cx="524314" cy="1079603"/>
          </a:xfrm>
          <a:prstGeom prst="rect"/>
          <a:noFill/>
          <a:ln w="12700" cmpd="sng" cap="flat">
            <a:noFill/>
            <a:prstDash val="solid"/>
            <a:round/>
          </a:ln>
        </p:spPr>
      </p:pic>
      <p:sp>
        <p:nvSpPr>
          <p:cNvPr id="561" name="Rectangles">
            <a:hlinkClick r:id="rId4"/>
          </p:cNvPr>
          <p:cNvSpPr>
            <a:spLocks/>
          </p:cNvSpPr>
          <p:nvPr/>
        </p:nvSpPr>
        <p:spPr>
          <a:xfrm rot="0">
            <a:off x="8526162" y="6623222"/>
            <a:ext cx="617837" cy="234778"/>
          </a:xfrm>
          <a:prstGeom prst="rect"/>
          <a:no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62"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452750993"/>
      </p:ext>
    </p:extLst>
  </p:cSld>
  <p:clrMapOvr>
    <a:masterClrMapping/>
  </p:clrMapOvr>
</p:sld>
</file>

<file path=ppt/slides/slide62.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65" name="Rectangles"/>
          <p:cNvSpPr>
            <a:spLocks/>
          </p:cNvSpPr>
          <p:nvPr/>
        </p:nvSpPr>
        <p:spPr>
          <a:xfrm rot="0">
            <a:off x="0" y="5838092"/>
            <a:ext cx="9144000" cy="1019908"/>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66" name="Cloud callout"/>
          <p:cNvSpPr>
            <a:spLocks/>
          </p:cNvSpPr>
          <p:nvPr/>
        </p:nvSpPr>
        <p:spPr>
          <a:xfrm rot="0">
            <a:off x="2242038" y="1450730"/>
            <a:ext cx="4141177" cy="2778369"/>
          </a:xfrm>
          <a:prstGeom prst="cloudCallout">
            <a:avLst>
              <a:gd name="adj1" fmla="val -20828"/>
              <a:gd name="adj2" fmla="val 62500"/>
            </a:avLst>
          </a:prstGeom>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Thank you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2110122140"/>
      </p:ext>
    </p:extLst>
  </p:cSld>
  <p:clrMapOvr>
    <a:masterClrMapping/>
  </p:clrMapOvr>
</p:sld>
</file>

<file path=ppt/slides/slide7.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2"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3. Sue woke up, washed her face and had breakfast.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53" name="Rectangles"/>
          <p:cNvSpPr>
            <a:spLocks/>
          </p:cNvSpPr>
          <p:nvPr/>
        </p:nvSpPr>
        <p:spPr>
          <a:xfrm rot="0">
            <a:off x="750884" y="3454682"/>
            <a:ext cx="7632700" cy="1292325"/>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completed actions that took place one after the other in the past (in storytelling or narratives).</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54" name="Rectangles"/>
          <p:cNvSpPr>
            <a:spLocks/>
          </p:cNvSpPr>
          <p:nvPr/>
        </p:nvSpPr>
        <p:spPr>
          <a:xfrm rot="0">
            <a:off x="729762" y="5152292"/>
            <a:ext cx="7710853" cy="861645"/>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 in general) : Yesterday, then, ago, last/month/night/week, when, etc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55" name="Rectangles">
            <a:hlinkClick r:id="rId2" action="ppaction://hlinksldjump"/>
          </p:cNvPr>
          <p:cNvSpPr>
            <a:spLocks/>
          </p:cNvSpPr>
          <p:nvPr/>
        </p:nvSpPr>
        <p:spPr>
          <a:xfrm rot="0">
            <a:off x="750884" y="568761"/>
            <a:ext cx="1878510" cy="495108"/>
          </a:xfrm>
          <a:prstGeom prst="rect"/>
          <a:solidFill>
            <a:schemeClr val="accent5"/>
          </a:solidFill>
          <a:ln w="12700" cmpd="sng" cap="flat">
            <a:solidFill>
              <a:srgbClr val="1979B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56"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885278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3"/>
                                        </p:tgtEl>
                                        <p:attrNameLst>
                                          <p:attrName>style.visibility</p:attrName>
                                        </p:attrNameLst>
                                      </p:cBhvr>
                                      <p:to>
                                        <p:strVal val="visible"/>
                                      </p:to>
                                    </p:set>
                                    <p:anim calcmode="lin" valueType="num">
                                      <p:cBhvr additive="base">
                                        <p:cTn id="12" dur="500" fill="hold"/>
                                        <p:tgtEl>
                                          <p:spTgt spid="53"/>
                                        </p:tgtEl>
                                        <p:attrNameLst>
                                          <p:attrName>ppt_x</p:attrName>
                                        </p:attrNameLst>
                                      </p:cBhvr>
                                      <p:tavLst>
                                        <p:tav tm="0">
                                          <p:val>
                                            <p:strVal val="#ppt_x"/>
                                          </p:val>
                                        </p:tav>
                                        <p:tav tm="100000">
                                          <p:val>
                                            <p:strVal val="#ppt_x"/>
                                          </p:val>
                                        </p:tav>
                                      </p:tavLst>
                                    </p:anim>
                                    <p:anim calcmode="lin" valueType="num">
                                      <p:cBhvr additive="base">
                                        <p:cTn id="13"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fade">
                                      <p:cBhvr>
                                        <p:cTn id="18"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3" grpId="0" animBg="1"/>
      <p:bldP spid="54" grpId="0" animBg="1"/>
    </p:bldLst>
  </p:timing>
</p:sld>
</file>

<file path=ppt/slides/slide8.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59" name="Text box"/>
          <p:cNvSpPr>
            <a:spLocks noGrp="1"/>
          </p:cNvSpPr>
          <p:nvPr>
            <p:ph type="title"/>
          </p:nvPr>
        </p:nvSpPr>
        <p:spPr>
          <a:xfrm rot="0">
            <a:off x="457197" y="1063869"/>
            <a:ext cx="8220075" cy="2373923"/>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4. When Paul was younger, he often went fishing with his father.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60" name="Rectangles"/>
          <p:cNvSpPr>
            <a:spLocks/>
          </p:cNvSpPr>
          <p:nvPr/>
        </p:nvSpPr>
        <p:spPr>
          <a:xfrm rot="0">
            <a:off x="847599" y="3454682"/>
            <a:ext cx="7632700" cy="1292325"/>
          </a:xfrm>
          <a:prstGeom prst="rect"/>
          <a:noFill/>
          <a:ln w="12700" cmpd="sng" cap="flat">
            <a:solidFill>
              <a:srgbClr val="FFC000"/>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r>
              <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rPr>
              <a:t>Use: past habits or repeated actions in the past; adverbs of frequency (always, often, seldom, never, etc.) may also be used.</a:t>
            </a:r>
            <a:endParaRPr lang="en-US" altLang="zh-CN"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a:p>
            <a:pPr marL="0" indent="0" algn="ctr">
              <a:lnSpc>
                <a:spcPct val="100000"/>
              </a:lnSpc>
              <a:spcBef>
                <a:spcPts val="0"/>
              </a:spcBef>
              <a:spcAft>
                <a:spcPts val="0"/>
              </a:spcAft>
              <a:buNone/>
            </a:pPr>
            <a:endParaRPr lang="zh-CN" altLang="en-US" sz="1800" b="0" i="0" u="none" strike="noStrike" kern="0" cap="none" spc="0" baseline="0">
              <a:solidFill>
                <a:srgbClr val="1C1C1C"/>
              </a:solidFill>
              <a:latin typeface="Arial" pitchFamily="0" charset="0"/>
              <a:ea typeface="Arial" pitchFamily="0" charset="0"/>
              <a:cs typeface="Arial" pitchFamily="0" charset="0"/>
              <a:sym typeface="Arial" pitchFamily="0" charset="0"/>
            </a:endParaRPr>
          </a:p>
        </p:txBody>
      </p:sp>
      <p:sp>
        <p:nvSpPr>
          <p:cNvPr id="61" name="Rectangles"/>
          <p:cNvSpPr>
            <a:spLocks/>
          </p:cNvSpPr>
          <p:nvPr/>
        </p:nvSpPr>
        <p:spPr>
          <a:xfrm rot="0">
            <a:off x="729762" y="5152292"/>
            <a:ext cx="7710853" cy="861645"/>
          </a:xfrm>
          <a:prstGeom prst="rect"/>
          <a:solidFill>
            <a:srgbClr val="18A0DB"/>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Time expression: when </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62" name="Rectangles">
            <a:hlinkClick r:id="rId2" action="ppaction://hlinksldjump"/>
          </p:cNvPr>
          <p:cNvSpPr>
            <a:spLocks/>
          </p:cNvSpPr>
          <p:nvPr/>
        </p:nvSpPr>
        <p:spPr>
          <a:xfrm rot="0">
            <a:off x="750884" y="568761"/>
            <a:ext cx="1878510" cy="495108"/>
          </a:xfrm>
          <a:prstGeom prst="rect"/>
          <a:solidFill>
            <a:schemeClr val="accent5"/>
          </a:solidFill>
          <a:ln w="12700" cmpd="sng" cap="flat">
            <a:solidFill>
              <a:srgbClr val="1979B5"/>
            </a:solidFill>
            <a:prstDash val="solid"/>
            <a:miter/>
          </a:ln>
        </p:spPr>
        <p:txBody>
          <a:bodyPr vert="horz" wrap="square" lIns="108000" tIns="108000" rIns="108000" bIns="108000" anchor="ctr" anchorCtr="0">
            <a:prstTxWarp prst="textNoShape"/>
            <a:spAutoFit/>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Past simple</a:t>
            </a:r>
            <a:endParaRPr lang="zh-CN" altLang="en-US" sz="1400" b="0" i="0" u="none" strike="noStrike" kern="0" cap="none" spc="0" baseline="0">
              <a:solidFill>
                <a:srgbClr val="000000"/>
              </a:solidFill>
              <a:latin typeface="Arial" pitchFamily="0" charset="0"/>
              <a:ea typeface="Arial" pitchFamily="0" charset="0"/>
              <a:cs typeface="Arial" pitchFamily="0" charset="0"/>
              <a:sym typeface="Arial" pitchFamily="0" charset="0"/>
            </a:endParaRPr>
          </a:p>
        </p:txBody>
      </p:sp>
      <p:sp>
        <p:nvSpPr>
          <p:cNvPr id="63" name="Rectangles"/>
          <p:cNvSpPr>
            <a:spLocks/>
          </p:cNvSpPr>
          <p:nvPr/>
        </p:nvSpPr>
        <p:spPr>
          <a:xfrm rot="0">
            <a:off x="8634046" y="6623222"/>
            <a:ext cx="509954" cy="234778"/>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6858683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1000"/>
                                        <p:tgtEl>
                                          <p:spTgt spid="6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0"/>
                                        </p:tgtEl>
                                        <p:attrNameLst>
                                          <p:attrName>style.visibility</p:attrName>
                                        </p:attrNameLst>
                                      </p:cBhvr>
                                      <p:to>
                                        <p:strVal val="visible"/>
                                      </p:to>
                                    </p:set>
                                    <p:anim calcmode="lin" valueType="num">
                                      <p:cBhvr additive="base">
                                        <p:cTn id="12" dur="500" fill="hold"/>
                                        <p:tgtEl>
                                          <p:spTgt spid="60"/>
                                        </p:tgtEl>
                                        <p:attrNameLst>
                                          <p:attrName>ppt_x</p:attrName>
                                        </p:attrNameLst>
                                      </p:cBhvr>
                                      <p:tavLst>
                                        <p:tav tm="0">
                                          <p:val>
                                            <p:strVal val="#ppt_x"/>
                                          </p:val>
                                        </p:tav>
                                        <p:tav tm="100000">
                                          <p:val>
                                            <p:strVal val="#ppt_x"/>
                                          </p:val>
                                        </p:tav>
                                      </p:tavLst>
                                    </p:anim>
                                    <p:anim calcmode="lin" valueType="num">
                                      <p:cBhvr additive="base">
                                        <p:cTn id="13"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61"/>
                                        </p:tgtEl>
                                        <p:attrNameLst>
                                          <p:attrName>style.visibility</p:attrName>
                                        </p:attrNameLst>
                                      </p:cBhvr>
                                      <p:to>
                                        <p:strVal val="visible"/>
                                      </p:to>
                                    </p:set>
                                    <p:animEffect transition="in" filter="fade">
                                      <p:cBhvr>
                                        <p:cTn id="18"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60" grpId="0" animBg="1"/>
      <p:bldP spid="61" grpId="0" animBg="1"/>
    </p:bldLst>
  </p:timing>
</p:sld>
</file>

<file path=ppt/slides/slide9.xml><?xml version="1.0" encoding="utf-8"?>
<p:sld xmlns:p="http://schemas.openxmlformats.org/presentationml/2006/main" xmlns:r="http://schemas.openxmlformats.org/officeDocument/2006/relationships" xmlns:a="http://schemas.openxmlformats.org/drawingml/2006/main">
  <p:cSld>
    <p:bg>
      <p:bgPr>
        <a:blipFill>
          <a:blip r:embed="rId1">
            <a:alphaModFix amt="0"/>
          </a:blip>
          <a:stretch/>
        </a:blipFill>
      </p:bgPr>
    </p:bg>
    <p:spTree>
      <p:nvGrpSpPr>
        <p:cNvPr id="1" name=""/>
        <p:cNvGrpSpPr/>
        <p:nvPr/>
      </p:nvGrpSpPr>
      <p:grpSpPr>
        <a:xfrm>
          <a:off x="0" y="0"/>
          <a:ext cx="0" cy="0"/>
          <a:chOff x="0" y="0"/>
          <a:chExt cx="0" cy="0"/>
        </a:xfrm>
      </p:grpSpPr>
      <p:sp>
        <p:nvSpPr>
          <p:cNvPr id="66" name="Text box"/>
          <p:cNvSpPr>
            <a:spLocks noGrp="1"/>
          </p:cNvSpPr>
          <p:nvPr>
            <p:ph type="title"/>
          </p:nvPr>
        </p:nvSpPr>
        <p:spPr>
          <a:xfrm rot="0">
            <a:off x="334225" y="1309775"/>
            <a:ext cx="4900800"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Positive Statement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she + was+ verb (ing)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67" name="Rectangles">
            <a:hlinkClick r:id="rId2" action="ppaction://hlinksldjump"/>
          </p:cNvPr>
          <p:cNvSpPr>
            <a:spLocks/>
          </p:cNvSpPr>
          <p:nvPr/>
        </p:nvSpPr>
        <p:spPr>
          <a:xfrm rot="0">
            <a:off x="750866" y="568750"/>
            <a:ext cx="3691800" cy="494999"/>
          </a:xfrm>
          <a:prstGeom prst="rect"/>
          <a:solidFill>
            <a:schemeClr val="accent4"/>
          </a:solidFill>
          <a:ln w="12700" cmpd="sng" cap="flat">
            <a:solidFill>
              <a:srgbClr val="AB6125"/>
            </a:solidFill>
            <a:prstDash val="solid"/>
            <a:miter/>
          </a:ln>
        </p:spPr>
        <p:txBody>
          <a:bodyPr vert="horz" wrap="square" lIns="108000" tIns="108000" rIns="108000" bIns="108000" anchor="ctr" anchorCtr="0">
            <a:prstTxWarp prst="textNoShape"/>
          </a:bodyPr>
          <a:lstStyle/>
          <a:p>
            <a:pPr marL="0" indent="0" algn="ctr">
              <a:lnSpc>
                <a:spcPct val="100000"/>
              </a:lnSpc>
              <a:spcBef>
                <a:spcPts val="0"/>
              </a:spcBef>
              <a:spcAft>
                <a:spcPts val="0"/>
              </a:spcAft>
              <a:buNone/>
            </a:pPr>
            <a:r>
              <a:rPr lang="en-US" altLang="zh-CN" sz="1800" b="0" i="0" u="none" strike="noStrike" kern="0" cap="none" spc="0" baseline="0">
                <a:solidFill>
                  <a:srgbClr val="FFFFFF"/>
                </a:solidFill>
                <a:latin typeface="Arial" pitchFamily="0" charset="0"/>
                <a:ea typeface="Arial" pitchFamily="0" charset="0"/>
                <a:cs typeface="Arial" pitchFamily="0" charset="0"/>
                <a:sym typeface="Arial" pitchFamily="0" charset="0"/>
              </a:rPr>
              <a:t> Formation Simple Past</a:t>
            </a: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68" name="Rectangles"/>
          <p:cNvSpPr>
            <a:spLocks/>
          </p:cNvSpPr>
          <p:nvPr/>
        </p:nvSpPr>
        <p:spPr>
          <a:xfrm rot="0">
            <a:off x="8634046" y="6623222"/>
            <a:ext cx="510000" cy="234900"/>
          </a:xfrm>
          <a:prstGeom prst="rect"/>
          <a:solidFill>
            <a:srgbClr val="E5C000"/>
          </a:solidFill>
          <a:ln w="12700" cmpd="sng" cap="flat">
            <a:noFill/>
            <a:prstDash val="solid"/>
            <a:round/>
          </a:ln>
        </p:spPr>
        <p:txBody>
          <a:bodyPr vert="horz" wrap="square" lIns="91425" tIns="45700" rIns="91425" bIns="45700" anchor="ctr" anchorCtr="0">
            <a:prstTxWarp prst="textNoShape"/>
          </a:bodyPr>
          <a:lstStyle/>
          <a:p>
            <a:pPr marL="0" indent="0" algn="ctr">
              <a:lnSpc>
                <a:spcPct val="100000"/>
              </a:lnSpc>
              <a:spcBef>
                <a:spcPts val="0"/>
              </a:spcBef>
              <a:spcAft>
                <a:spcPts val="0"/>
              </a:spcAft>
              <a:buNone/>
            </a:pPr>
            <a:endParaRPr lang="zh-CN" altLang="en-US" sz="1800" b="0" i="0" u="none" strike="noStrike" kern="0" cap="none" spc="0" baseline="0">
              <a:solidFill>
                <a:srgbClr val="FFFFFF"/>
              </a:solidFill>
              <a:latin typeface="Arial" pitchFamily="0" charset="0"/>
              <a:ea typeface="Arial" pitchFamily="0" charset="0"/>
              <a:cs typeface="Arial" pitchFamily="0" charset="0"/>
              <a:sym typeface="Arial" pitchFamily="0" charset="0"/>
            </a:endParaRPr>
          </a:p>
        </p:txBody>
      </p:sp>
      <p:sp>
        <p:nvSpPr>
          <p:cNvPr id="69" name="Text box"/>
          <p:cNvSpPr>
            <a:spLocks noGrp="1"/>
          </p:cNvSpPr>
          <p:nvPr>
            <p:ph type="title"/>
          </p:nvPr>
        </p:nvSpPr>
        <p:spPr>
          <a:xfrm rot="0">
            <a:off x="4517350" y="1214175"/>
            <a:ext cx="5068501" cy="19197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you + were (ing)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we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70" name="Text box"/>
          <p:cNvSpPr>
            <a:spLocks noGrp="1"/>
          </p:cNvSpPr>
          <p:nvPr>
            <p:ph type="title"/>
          </p:nvPr>
        </p:nvSpPr>
        <p:spPr>
          <a:xfrm rot="0">
            <a:off x="430450" y="2997349"/>
            <a:ext cx="4900800" cy="154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Negative Statement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he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she + was</a:t>
            </a: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n’t + verb (ing)</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It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71" name="Text box"/>
          <p:cNvSpPr>
            <a:spLocks noGrp="1"/>
          </p:cNvSpPr>
          <p:nvPr>
            <p:ph type="title"/>
          </p:nvPr>
        </p:nvSpPr>
        <p:spPr>
          <a:xfrm rot="0">
            <a:off x="4517350" y="3079200"/>
            <a:ext cx="5068501"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they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you + w</a:t>
            </a:r>
            <a:r>
              <a:rPr lang="en-US" altLang="zh-CN" sz="1900" b="0" i="0" u="none" strike="noStrike" kern="0" cap="none" spc="0" baseline="0">
                <a:solidFill>
                  <a:schemeClr val="accent1"/>
                </a:solidFill>
                <a:latin typeface="Arial" pitchFamily="0" charset="0"/>
                <a:ea typeface="Arial" pitchFamily="0" charset="0"/>
                <a:cs typeface="Arial" pitchFamily="0" charset="0"/>
              </a:rPr>
              <a:t>ere</a:t>
            </a: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n’t + verb(ing) </a:t>
            </a:r>
            <a:endPar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we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72" name="Text box"/>
          <p:cNvSpPr>
            <a:spLocks noGrp="1"/>
          </p:cNvSpPr>
          <p:nvPr>
            <p:ph type="title"/>
          </p:nvPr>
        </p:nvSpPr>
        <p:spPr>
          <a:xfrm rot="0">
            <a:off x="539750" y="4707150"/>
            <a:ext cx="3848400" cy="15438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Interrogative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he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Was + she + base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It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I</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
        <p:nvSpPr>
          <p:cNvPr id="73" name="Text box"/>
          <p:cNvSpPr>
            <a:spLocks noGrp="1"/>
          </p:cNvSpPr>
          <p:nvPr>
            <p:ph type="title"/>
          </p:nvPr>
        </p:nvSpPr>
        <p:spPr>
          <a:xfrm rot="0">
            <a:off x="4300925" y="4748100"/>
            <a:ext cx="5068500" cy="1461900"/>
          </a:xfrm>
          <a:prstGeom prst="roundRect">
            <a:avLst>
              <a:gd name="adj" fmla="val 9638"/>
            </a:avLst>
          </a:prstGeom>
          <a:noFill/>
          <a:ln w="12700" cmpd="sng" cap="flat">
            <a:noFill/>
            <a:prstDash val="solid"/>
            <a:round/>
          </a:ln>
        </p:spPr>
        <p:txBody>
          <a:bodyPr vert="horz" wrap="square" lIns="252000" tIns="252000" rIns="252000" bIns="252000" anchor="ctr" anchorCtr="1">
            <a:prstTxWarp prst="textNoShape"/>
          </a:bodyPr>
          <a:lstStyle/>
          <a:p>
            <a:pPr marL="0" indent="0" algn="l">
              <a:lnSpc>
                <a:spcPct val="90000"/>
              </a:lnSpc>
              <a:spcBef>
                <a:spcPts val="0"/>
              </a:spcBef>
              <a:spcAft>
                <a:spcPts val="0"/>
              </a:spcAft>
              <a:buNone/>
            </a:pPr>
            <a:r>
              <a:rPr lang="en-US" altLang="zh-CN" sz="1900" b="0" i="0" u="none" strike="noStrike" kern="0" cap="none" spc="0" baseline="0">
                <a:solidFill>
                  <a:schemeClr val="accent1"/>
                </a:solidFill>
                <a:latin typeface="Arial" pitchFamily="0" charset="0"/>
                <a:ea typeface="Arial" pitchFamily="0" charset="0"/>
                <a:cs typeface="Arial" pitchFamily="0" charset="0"/>
                <a:sym typeface="Arial" pitchFamily="0" charset="0"/>
              </a:rPr>
              <a:t>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they </a:t>
            </a:r>
            <a:endPar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endParaRPr>
          </a:p>
          <a:p>
            <a:pPr marL="0" indent="0" algn="l">
              <a:lnSpc>
                <a:spcPct val="90000"/>
              </a:lnSpc>
              <a:spcBef>
                <a:spcPts val="0"/>
              </a:spcBef>
              <a:spcAft>
                <a:spcPts val="0"/>
              </a:spcAft>
              <a:buNone/>
            </a:pP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Were + you + </a:t>
            </a:r>
            <a:r>
              <a:rPr lang="en-US" altLang="zh-CN" sz="1900" b="0" i="0" u="none" strike="noStrike" kern="0" cap="none" spc="0" baseline="0">
                <a:solidFill>
                  <a:schemeClr val="accent4"/>
                </a:solidFill>
                <a:latin typeface="Arial" pitchFamily="0" charset="0"/>
                <a:ea typeface="Arial" pitchFamily="0" charset="0"/>
                <a:cs typeface="Arial" pitchFamily="0" charset="0"/>
              </a:rPr>
              <a:t>Verb(ing)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        </a:t>
            </a:r>
            <a:br>
              <a:rPr lang="zh-CN" altLang="en-US" sz="1900" b="0" i="0" u="none" strike="noStrike" kern="0" cap="none" spc="0" baseline="0">
                <a:solidFill>
                  <a:schemeClr val="accent4"/>
                </a:solidFill>
                <a:latin typeface="Arial" pitchFamily="0" charset="0"/>
                <a:ea typeface="Arial" pitchFamily="0" charset="0"/>
                <a:cs typeface="Arial" pitchFamily="0" charset="0"/>
              </a:rPr>
            </a:b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w</a:t>
            </a:r>
            <a:r>
              <a:rPr lang="en-US" altLang="zh-CN" sz="1900" b="0" i="0" u="none" strike="noStrike" kern="0" cap="none" spc="0" baseline="0">
                <a:solidFill>
                  <a:schemeClr val="accent4"/>
                </a:solidFill>
                <a:latin typeface="Arial" pitchFamily="0" charset="0"/>
                <a:ea typeface="Arial" pitchFamily="0" charset="0"/>
                <a:cs typeface="Arial" pitchFamily="0" charset="0"/>
              </a:rPr>
              <a:t>  </a:t>
            </a:r>
            <a:r>
              <a:rPr lang="en-US" altLang="zh-CN" sz="1900" b="0" i="0" u="none" strike="noStrike" kern="0" cap="none" spc="0" baseline="0">
                <a:solidFill>
                  <a:schemeClr val="accent4"/>
                </a:solidFill>
                <a:latin typeface="Arial" pitchFamily="0" charset="0"/>
                <a:ea typeface="Arial" pitchFamily="0" charset="0"/>
                <a:cs typeface="Arial" pitchFamily="0" charset="0"/>
                <a:sym typeface="Arial" pitchFamily="0" charset="0"/>
              </a:rPr>
              <a:t>e   </a:t>
            </a:r>
            <a:r>
              <a:rPr lang="en-US" altLang="zh-CN" sz="19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en-US" altLang="zh-CN" sz="1900" b="0" i="0" u="none" strike="noStrike" kern="0" cap="none" spc="0" baseline="0">
              <a:solidFill>
                <a:schemeClr val="accent4"/>
              </a:solidFill>
              <a:latin typeface="Arial" pitchFamily="0" charset="0"/>
              <a:ea typeface="Arial" pitchFamily="0" charset="0"/>
              <a:cs typeface="Lucida Sans"/>
            </a:endParaRPr>
          </a:p>
          <a:p>
            <a:pPr marL="0" indent="0" algn="l">
              <a:lnSpc>
                <a:spcPct val="90000"/>
              </a:lnSpc>
              <a:spcBef>
                <a:spcPts val="0"/>
              </a:spcBef>
              <a:spcAft>
                <a:spcPts val="0"/>
              </a:spcAft>
              <a:buNone/>
            </a:pPr>
            <a:r>
              <a:rPr lang="en-US" altLang="zh-CN" sz="3600" b="0" i="0" u="none" strike="noStrike" kern="0" cap="none" spc="0" baseline="0">
                <a:solidFill>
                  <a:srgbClr val="FFC000"/>
                </a:solidFill>
                <a:latin typeface="Arial" pitchFamily="0" charset="0"/>
                <a:ea typeface="Arial" pitchFamily="0" charset="0"/>
                <a:cs typeface="Arial" pitchFamily="0" charset="0"/>
                <a:sym typeface="Arial" pitchFamily="0" charset="0"/>
              </a:rPr>
              <a:t> 	</a:t>
            </a:r>
            <a:endParaRPr lang="zh-CN" altLang="en-US" sz="3600" b="0" i="0" u="none" strike="noStrike" kern="0" cap="none" spc="0" baseline="0">
              <a:solidFill>
                <a:srgbClr val="FFC000"/>
              </a:solidFill>
              <a:latin typeface="Arial" pitchFamily="0" charset="0"/>
              <a:ea typeface="Arial" pitchFamily="0" charset="0"/>
              <a:cs typeface="Arial" pitchFamily="0" charset="0"/>
              <a:sym typeface="Arial" pitchFamily="0" charset="0"/>
            </a:endParaRPr>
          </a:p>
        </p:txBody>
      </p:sp>
    </p:spTree>
    <p:extLst>
      <p:ext uri="{BB962C8B-B14F-4D97-AF65-F5344CB8AC3E}">
        <p14:creationId xmlns:p14="http://schemas.microsoft.com/office/powerpoint/2010/main" val="14713162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fade">
                                      <p:cBhvr>
                                        <p:cTn id="7" dur="10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 grpId="0" animBg="1"/>
    </p:bldLst>
  </p:timing>
</p:sld>
</file>

<file path=ppt/theme/theme1.xml><?xml version="1.0" encoding="utf-8"?>
<a:theme xmlns:a="http://schemas.openxmlformats.org/drawingml/2006/main" name="Office Theme">
  <a:themeElements>
    <a:clrScheme name="Office Theme">
      <a:dk1>
        <a:srgbClr val="1C1C1C"/>
      </a:dk1>
      <a:lt1>
        <a:srgbClr val="FFFFFF"/>
      </a:lt1>
      <a:dk2>
        <a:srgbClr val="F4F2F2"/>
      </a:dk2>
      <a:lt2>
        <a:srgbClr val="4A4A4A"/>
      </a:lt2>
      <a:accent1>
        <a:srgbClr val="E34192"/>
      </a:accent1>
      <a:accent2>
        <a:srgbClr val="EB8634"/>
      </a:accent2>
      <a:accent3>
        <a:srgbClr val="E6C734"/>
      </a:accent3>
      <a:accent4>
        <a:srgbClr val="79AD42"/>
      </a:accent4>
      <a:accent5>
        <a:srgbClr val="23A7F9"/>
      </a:accent5>
      <a:accent6>
        <a:srgbClr val="954EBE"/>
      </a:accent6>
      <a:hlink>
        <a:srgbClr val="23A7F9"/>
      </a:hlink>
      <a:folHlink>
        <a:srgbClr val="757070"/>
      </a:folHlink>
    </a:clrScheme>
    <a:fontScheme name="Office Theme">
      <a:majorFont>
        <a:latin typeface=""/>
        <a:ea typeface=""/>
        <a:cs typeface=""/>
      </a:majorFont>
      <a:minorFont>
        <a:latin typeface=""/>
        <a:ea typeface=""/>
        <a:cs typeface=""/>
      </a:minorFont>
    </a:fontScheme>
    <a:fmtScheme name="Office Theme">
      <a:fillStyleLst>
        <a:solidFill>
          <a:schemeClr val="phClr"/>
        </a:solidFill>
        <a:gradFill/>
        <a:gradFill/>
      </a:fillStyleLst>
      <a:lnStyleLst>
        <a:ln/>
        <a:ln/>
        <a:ln/>
      </a:lnStyleLst>
      <a:effectStyleLst>
        <a:effectStyle>
          <a:effectLst/>
        </a:effectStyle>
        <a:effectStyle>
          <a:effectLst/>
        </a:effectStyle>
        <a:effectStyle>
          <a:effectLst/>
        </a:effectStyle>
      </a:effectStyleLst>
      <a:bgFillStyleLst>
        <a:solidFill>
          <a:schemeClr val="phClr"/>
        </a:solidFill>
        <a:gradFill/>
        <a:gradFill/>
      </a:bgFillStyleLst>
    </a:fmtScheme>
  </a:themeElements>
</a:theme>
</file>

<file path=ppt/theme/theme2.xml><?xml version="1.0" encoding="utf-8"?>
<a:theme xmlns:a="http://schemas.openxmlformats.org/drawingml/2006/main" name="notesMaster1">
  <a:themeElements>
    <a:clrScheme name="notesMaster1">
      <a:dk1>
        <a:srgbClr val="000000"/>
      </a:dk1>
      <a:lt1>
        <a:srgbClr val="FFFFFF"/>
      </a:lt1>
      <a:dk2>
        <a:srgbClr val="E7E6E6"/>
      </a:dk2>
      <a:lt2>
        <a:srgbClr val="44546A"/>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notesMaster1">
      <a:majorFont>
        <a:latin typeface=""/>
        <a:ea typeface=""/>
        <a:cs typeface=""/>
      </a:majorFont>
      <a:minorFont>
        <a:latin typeface=""/>
        <a:ea typeface=""/>
        <a:cs typeface=""/>
      </a:minorFont>
    </a:fontScheme>
    <a:fmtScheme name="notesMaster1">
      <a:fillStyleLst>
        <a:solidFill>
          <a:schemeClr val="phClr"/>
        </a:solidFill>
        <a:gradFill/>
        <a:gradFill/>
      </a:fillStyleLst>
      <a:lnStyleLst>
        <a:ln/>
        <a:ln/>
        <a:ln/>
      </a:lnStyleLst>
      <a:effectStyleLst>
        <a:effectStyle>
          <a:effectLst/>
        </a:effectStyle>
        <a:effectStyle>
          <a:effectLst/>
        </a:effectStyle>
        <a:effectStyle>
          <a:effectLst/>
        </a:effectStyle>
      </a:effectStyleLst>
      <a:bgFillStyleLst>
        <a:solidFill>
          <a:schemeClr val="phClr"/>
        </a:solidFill>
        <a:gradFill/>
        <a:gradFill/>
      </a:bgFillStyleLst>
    </a:fmtScheme>
  </a:themeElements>
</a:theme>
</file>

<file path=docProps/app.xml><?xml version="1.0" encoding="utf-8"?>
<Properties xmlns="http://schemas.openxmlformats.org/officeDocument/2006/extended-properties">
  <Template>Normal.eit</Template>
  <TotalTime>5</TotalTime>
  <Application>Honor_Office</Application>
</Properties>
</file>

<file path=docProps/core.xml><?xml version="1.0" encoding="utf-8"?>
<cp:coreProperties xmlns:cp="http://schemas.openxmlformats.org/package/2006/metadata/core-properties" xmlns:dc="http://purl.org/dc/elements/1.1/" xmlns:dcterms="http://purl.org/dc/terms/" xmlns:xsi="http://www.w3.org/2001/XMLSchema-instance">
  <dc:creator>Twinkl-A1</dc:creator>
  <cp:lastModifiedBy>HONOR Docs</cp:lastModifiedBy>
  <cp:revision>0</cp:revision>
  <dcterms:created xsi:type="dcterms:W3CDTF">2021-01-06T01:50:54Z</dcterms:created>
  <dcterms:modified xsi:type="dcterms:W3CDTF">2025-10-24T05:59:09Z</dcterms:modified>
</cp:coreProperties>
</file>