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340">
          <p15:clr>
            <a:srgbClr val="A4A3A4"/>
          </p15:clr>
        </p15:guide>
        <p15:guide id="4" orient="horz" pos="3974">
          <p15:clr>
            <a:srgbClr val="A4A3A4"/>
          </p15:clr>
        </p15:guide>
        <p15:guide id="5" pos="5420">
          <p15:clr>
            <a:srgbClr val="A4A3A4"/>
          </p15:clr>
        </p15:guide>
        <p15:guide id="6" orient="horz" pos="346">
          <p15:clr>
            <a:srgbClr val="A4A3A4"/>
          </p15:clr>
        </p15:guide>
        <p15:guide id="7" pos="476">
          <p15:clr>
            <a:srgbClr val="A4A3A4"/>
          </p15:clr>
        </p15:guide>
        <p15:guide id="8" orient="horz" pos="482">
          <p15:clr>
            <a:srgbClr val="A4A3A4"/>
          </p15:clr>
        </p15:guide>
        <p15:guide id="9" orient="horz" pos="3838">
          <p15:clr>
            <a:srgbClr val="A4A3A4"/>
          </p15:clr>
        </p15:guide>
        <p15:guide id="10" pos="5284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9" roundtripDataSignature="AMtx7mjurt4J5246EB/yhtPm3OVWzi8Gw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C68C843-93B6-4611-9923-A882A58F29B7}">
  <a:tblStyle styleId="{8C68C843-93B6-4611-9923-A882A58F29B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  <p:guide pos="340"/>
        <p:guide orient="horz" pos="3974"/>
        <p:guide pos="5420"/>
        <p:guide orient="horz" pos="346"/>
        <p:guide pos="476"/>
        <p:guide orient="horz" pos="482"/>
        <p:guide orient="horz" pos="3838"/>
        <p:guide pos="52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6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0aa0c9fcfd_0_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g30aa0c9fcfd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0aa0c9fcfd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g30aa0c9fcf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0aa0c9fcfd_0_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g30aa0c9fcfd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30a7b509c2a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g30a7b509c2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30b21e642b4_1_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g30b21e642b4_1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0b88c536e5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g30b88c536e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winkl.co.uk/" TargetMode="External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winkl.co.uk/" TargetMode="External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d Slide">
  <p:cSld name="End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8">
            <a:hlinkClick r:id="rId3"/>
          </p:cNvPr>
          <p:cNvSpPr/>
          <p:nvPr/>
        </p:nvSpPr>
        <p:spPr>
          <a:xfrm>
            <a:off x="4137660" y="3152488"/>
            <a:ext cx="868680" cy="553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9"/>
          <p:cNvSpPr/>
          <p:nvPr/>
        </p:nvSpPr>
        <p:spPr>
          <a:xfrm>
            <a:off x="457198" y="438151"/>
            <a:ext cx="8220075" cy="5957887"/>
          </a:xfrm>
          <a:prstGeom prst="roundRect">
            <a:avLst>
              <a:gd name="adj" fmla="val 2649"/>
            </a:avLst>
          </a:prstGeom>
          <a:solidFill>
            <a:schemeClr val="lt1"/>
          </a:solidFill>
          <a:ln w="25400" cap="rnd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6" name="Google Shape;16;p49"/>
          <p:cNvSpPr>
            <a:spLocks noGrp="1"/>
          </p:cNvSpPr>
          <p:nvPr>
            <p:ph type="title"/>
          </p:nvPr>
        </p:nvSpPr>
        <p:spPr>
          <a:xfrm>
            <a:off x="457198" y="478895"/>
            <a:ext cx="8220075" cy="994306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40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0">
            <a:hlinkClick r:id="rId3"/>
          </p:cNvPr>
          <p:cNvSpPr/>
          <p:nvPr/>
        </p:nvSpPr>
        <p:spPr>
          <a:xfrm>
            <a:off x="4137660" y="5561814"/>
            <a:ext cx="868680" cy="553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with Box">
  <p:cSld name="Title Slide with Box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1"/>
          <p:cNvSpPr/>
          <p:nvPr/>
        </p:nvSpPr>
        <p:spPr>
          <a:xfrm>
            <a:off x="457198" y="438151"/>
            <a:ext cx="8220075" cy="5957887"/>
          </a:xfrm>
          <a:prstGeom prst="roundRect">
            <a:avLst>
              <a:gd name="adj" fmla="val 2649"/>
            </a:avLst>
          </a:prstGeom>
          <a:solidFill>
            <a:schemeClr val="lt1"/>
          </a:solidFill>
          <a:ln w="25400" cap="rnd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pic>
        <p:nvPicPr>
          <p:cNvPr id="21" name="Google Shape;21;p5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72497" y="5734211"/>
            <a:ext cx="576495" cy="5807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ims Slide">
  <p:cSld name="Aims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A0DB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7"/>
          <p:cNvSpPr>
            <a:spLocks noGrp="1"/>
          </p:cNvSpPr>
          <p:nvPr>
            <p:ph type="title"/>
          </p:nvPr>
        </p:nvSpPr>
        <p:spPr>
          <a:xfrm>
            <a:off x="489745" y="695325"/>
            <a:ext cx="8164510" cy="1150938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47"/>
          <p:cNvSpPr>
            <a:spLocks noGrp="1"/>
          </p:cNvSpPr>
          <p:nvPr>
            <p:ph type="body" idx="1"/>
          </p:nvPr>
        </p:nvSpPr>
        <p:spPr>
          <a:xfrm>
            <a:off x="489745" y="1957386"/>
            <a:ext cx="8164510" cy="4387851"/>
          </a:xfrm>
          <a:prstGeom prst="roundRect">
            <a:avLst>
              <a:gd name="adj" fmla="val 2585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t" anchorCtr="0">
            <a:normAutofit/>
          </a:bodyPr>
          <a:lstStyle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C1C1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C1C1C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1C1C1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winkl.co.uk/resources/ks2-english/ks2-english-spag/tenses-vocabulary-grammar-and-punctuation-english-key-stage-2-year-3-4-5-6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"/>
          <p:cNvSpPr/>
          <p:nvPr/>
        </p:nvSpPr>
        <p:spPr>
          <a:xfrm>
            <a:off x="1355201" y="946500"/>
            <a:ext cx="62514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Simple past</a:t>
            </a:r>
            <a:r>
              <a:rPr lang="en-US" sz="5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400" b="1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Past</a:t>
            </a:r>
            <a:r>
              <a:rPr lang="en-US" sz="5400" b="1">
                <a:solidFill>
                  <a:schemeClr val="accent4"/>
                </a:solidFill>
              </a:rPr>
              <a:t> </a:t>
            </a:r>
            <a:r>
              <a:rPr lang="en-US" sz="5400" b="1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progressive</a:t>
            </a:r>
            <a:r>
              <a:rPr lang="en-US" sz="5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Present perfect</a:t>
            </a:r>
            <a:r>
              <a:rPr lang="en-US" sz="5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Past Perfect</a:t>
            </a:r>
            <a:r>
              <a:rPr lang="en-US" sz="5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5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"/>
          <p:cNvSpPr/>
          <p:nvPr/>
        </p:nvSpPr>
        <p:spPr>
          <a:xfrm>
            <a:off x="0" y="5838092"/>
            <a:ext cx="9144000" cy="1019908"/>
          </a:xfrm>
          <a:prstGeom prst="rect">
            <a:avLst/>
          </a:prstGeom>
          <a:solidFill>
            <a:srgbClr val="18A0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7"/>
          <p:cNvSpPr>
            <a:spLocks noGrp="1"/>
          </p:cNvSpPr>
          <p:nvPr>
            <p:ph type="title"/>
          </p:nvPr>
        </p:nvSpPr>
        <p:spPr>
          <a:xfrm>
            <a:off x="457197" y="1063869"/>
            <a:ext cx="8220075" cy="2373923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1. This time last Friday, I was flying to London.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7"/>
          <p:cNvSpPr/>
          <p:nvPr/>
        </p:nvSpPr>
        <p:spPr>
          <a:xfrm>
            <a:off x="847600" y="3576291"/>
            <a:ext cx="7632700" cy="1049106"/>
          </a:xfrm>
          <a:prstGeom prst="rect">
            <a:avLst/>
          </a:prstGeom>
          <a:noFill/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Use:  an action that was in progress at a definite time in the past.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7"/>
          <p:cNvSpPr/>
          <p:nvPr/>
        </p:nvSpPr>
        <p:spPr>
          <a:xfrm>
            <a:off x="729762" y="5152292"/>
            <a:ext cx="7710853" cy="861646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587E3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 expression: This time last year, etc 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7">
            <a:hlinkClick r:id="" action="ppaction://noaction"/>
          </p:cNvPr>
          <p:cNvSpPr/>
          <p:nvPr/>
        </p:nvSpPr>
        <p:spPr>
          <a:xfrm>
            <a:off x="750884" y="568761"/>
            <a:ext cx="1878510" cy="495108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587E3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Past Progressive 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7"/>
          <p:cNvSpPr/>
          <p:nvPr/>
        </p:nvSpPr>
        <p:spPr>
          <a:xfrm>
            <a:off x="8634046" y="6623222"/>
            <a:ext cx="509954" cy="234778"/>
          </a:xfrm>
          <a:prstGeom prst="rect">
            <a:avLst/>
          </a:prstGeom>
          <a:solidFill>
            <a:srgbClr val="E5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8"/>
          <p:cNvSpPr>
            <a:spLocks noGrp="1"/>
          </p:cNvSpPr>
          <p:nvPr>
            <p:ph type="title"/>
          </p:nvPr>
        </p:nvSpPr>
        <p:spPr>
          <a:xfrm>
            <a:off x="457197" y="1063869"/>
            <a:ext cx="8220075" cy="2373923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2. While Helen was cooking, Alex was studying.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8"/>
          <p:cNvSpPr/>
          <p:nvPr/>
        </p:nvSpPr>
        <p:spPr>
          <a:xfrm>
            <a:off x="847600" y="3576291"/>
            <a:ext cx="7632700" cy="1049106"/>
          </a:xfrm>
          <a:prstGeom prst="rect">
            <a:avLst/>
          </a:prstGeom>
          <a:noFill/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Use:  actions happening at the same time in the past.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8"/>
          <p:cNvSpPr/>
          <p:nvPr/>
        </p:nvSpPr>
        <p:spPr>
          <a:xfrm>
            <a:off x="729762" y="5152292"/>
            <a:ext cx="7710853" cy="861646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587E3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 expression: while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8">
            <a:hlinkClick r:id="" action="ppaction://noaction"/>
          </p:cNvPr>
          <p:cNvSpPr/>
          <p:nvPr/>
        </p:nvSpPr>
        <p:spPr>
          <a:xfrm>
            <a:off x="750884" y="568761"/>
            <a:ext cx="1878510" cy="495108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587E3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Past Progressive 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8"/>
          <p:cNvSpPr/>
          <p:nvPr/>
        </p:nvSpPr>
        <p:spPr>
          <a:xfrm>
            <a:off x="8634046" y="6623222"/>
            <a:ext cx="509954" cy="234778"/>
          </a:xfrm>
          <a:prstGeom prst="rect">
            <a:avLst/>
          </a:prstGeom>
          <a:solidFill>
            <a:srgbClr val="E5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9"/>
          <p:cNvSpPr>
            <a:spLocks noGrp="1"/>
          </p:cNvSpPr>
          <p:nvPr>
            <p:ph type="title"/>
          </p:nvPr>
        </p:nvSpPr>
        <p:spPr>
          <a:xfrm>
            <a:off x="457197" y="1063869"/>
            <a:ext cx="8220075" cy="2373923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3. She was having dinner when the lights went out.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9"/>
          <p:cNvSpPr/>
          <p:nvPr/>
        </p:nvSpPr>
        <p:spPr>
          <a:xfrm>
            <a:off x="847600" y="3299292"/>
            <a:ext cx="7632700" cy="1603104"/>
          </a:xfrm>
          <a:prstGeom prst="rect">
            <a:avLst/>
          </a:prstGeom>
          <a:noFill/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Use:   a lengthy action that was in progress when a shorter or sudden one interrupted it. The longer action is in the Past Progressive and the shorter one is in the Past Simple (usually introduced by when).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9"/>
          <p:cNvSpPr/>
          <p:nvPr/>
        </p:nvSpPr>
        <p:spPr>
          <a:xfrm>
            <a:off x="729762" y="5152292"/>
            <a:ext cx="7710853" cy="861646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587E3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 expression: when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9">
            <a:hlinkClick r:id="" action="ppaction://noaction"/>
          </p:cNvPr>
          <p:cNvSpPr/>
          <p:nvPr/>
        </p:nvSpPr>
        <p:spPr>
          <a:xfrm>
            <a:off x="750884" y="568761"/>
            <a:ext cx="1878510" cy="495108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587E3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Past Progressive 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9"/>
          <p:cNvSpPr/>
          <p:nvPr/>
        </p:nvSpPr>
        <p:spPr>
          <a:xfrm>
            <a:off x="8634046" y="6623222"/>
            <a:ext cx="509954" cy="234778"/>
          </a:xfrm>
          <a:prstGeom prst="rect">
            <a:avLst/>
          </a:prstGeom>
          <a:solidFill>
            <a:srgbClr val="E5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>
            <a:spLocks noGrp="1"/>
          </p:cNvSpPr>
          <p:nvPr>
            <p:ph type="title"/>
          </p:nvPr>
        </p:nvSpPr>
        <p:spPr>
          <a:xfrm>
            <a:off x="457197" y="1063869"/>
            <a:ext cx="8220075" cy="2373923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4. He was writing a book in those days.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0"/>
          <p:cNvSpPr/>
          <p:nvPr/>
        </p:nvSpPr>
        <p:spPr>
          <a:xfrm>
            <a:off x="847600" y="3714790"/>
            <a:ext cx="7632700" cy="772107"/>
          </a:xfrm>
          <a:prstGeom prst="rect">
            <a:avLst/>
          </a:prstGeom>
          <a:noFill/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Use:   temporary past states or actions.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0"/>
          <p:cNvSpPr/>
          <p:nvPr/>
        </p:nvSpPr>
        <p:spPr>
          <a:xfrm>
            <a:off x="729762" y="5152292"/>
            <a:ext cx="7710853" cy="861646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587E3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 expression: </a:t>
            </a:r>
            <a:r>
              <a:rPr lang="en-US" sz="1800">
                <a:solidFill>
                  <a:schemeClr val="lt1"/>
                </a:solidFill>
              </a:rPr>
              <a:t>no time expression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0">
            <a:hlinkClick r:id="" action="ppaction://noaction"/>
          </p:cNvPr>
          <p:cNvSpPr/>
          <p:nvPr/>
        </p:nvSpPr>
        <p:spPr>
          <a:xfrm>
            <a:off x="750884" y="568761"/>
            <a:ext cx="1878510" cy="495108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587E3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Past Progressive 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0"/>
          <p:cNvSpPr/>
          <p:nvPr/>
        </p:nvSpPr>
        <p:spPr>
          <a:xfrm>
            <a:off x="8634046" y="6623222"/>
            <a:ext cx="509954" cy="234778"/>
          </a:xfrm>
          <a:prstGeom prst="rect">
            <a:avLst/>
          </a:prstGeom>
          <a:solidFill>
            <a:srgbClr val="E5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"/>
          <p:cNvSpPr>
            <a:spLocks noGrp="1"/>
          </p:cNvSpPr>
          <p:nvPr>
            <p:ph type="title"/>
          </p:nvPr>
        </p:nvSpPr>
        <p:spPr>
          <a:xfrm>
            <a:off x="457197" y="1063869"/>
            <a:ext cx="8220075" cy="2373923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4. My brother was always getting into trouble in the past.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1"/>
          <p:cNvSpPr/>
          <p:nvPr/>
        </p:nvSpPr>
        <p:spPr>
          <a:xfrm>
            <a:off x="847600" y="3576291"/>
            <a:ext cx="7632700" cy="1049106"/>
          </a:xfrm>
          <a:prstGeom prst="rect">
            <a:avLst/>
          </a:prstGeom>
          <a:noFill/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Use: repeated past actions or annoying past habits (with always, continually, etc.).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1"/>
          <p:cNvSpPr/>
          <p:nvPr/>
        </p:nvSpPr>
        <p:spPr>
          <a:xfrm>
            <a:off x="729762" y="5152292"/>
            <a:ext cx="7710853" cy="861646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587E3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 expression: </a:t>
            </a:r>
            <a:r>
              <a:rPr lang="en-US" sz="1800">
                <a:solidFill>
                  <a:schemeClr val="lt1"/>
                </a:solidFill>
              </a:rPr>
              <a:t>always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1">
            <a:hlinkClick r:id="" action="ppaction://noaction"/>
          </p:cNvPr>
          <p:cNvSpPr/>
          <p:nvPr/>
        </p:nvSpPr>
        <p:spPr>
          <a:xfrm>
            <a:off x="750884" y="568761"/>
            <a:ext cx="1878510" cy="495108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587E3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Past Progressive 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1"/>
          <p:cNvSpPr/>
          <p:nvPr/>
        </p:nvSpPr>
        <p:spPr>
          <a:xfrm>
            <a:off x="8634046" y="6623222"/>
            <a:ext cx="509954" cy="234778"/>
          </a:xfrm>
          <a:prstGeom prst="rect">
            <a:avLst/>
          </a:prstGeom>
          <a:solidFill>
            <a:srgbClr val="E5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0aa0c9fcfd_0_7"/>
          <p:cNvSpPr/>
          <p:nvPr/>
        </p:nvSpPr>
        <p:spPr>
          <a:xfrm>
            <a:off x="351693" y="606670"/>
            <a:ext cx="8792400" cy="46863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g30aa0c9fcfd_0_7"/>
          <p:cNvSpPr txBox="1"/>
          <p:nvPr/>
        </p:nvSpPr>
        <p:spPr>
          <a:xfrm>
            <a:off x="527550" y="712175"/>
            <a:ext cx="7895400" cy="424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Formative Assessment </a:t>
            </a:r>
            <a:endParaRPr b="1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Complete the sentences with the past simple or the past continuous form of the verbs in brackets. </a:t>
            </a:r>
            <a:endParaRPr sz="1800" b="1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1 I………..………… (switch off ) the computer because it…………… (make) a strange noise. </a:t>
            </a:r>
            <a:endParaRPr sz="18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2 My dad ……………………. (listen) to classical music when I …………..(arrive) home from school. </a:t>
            </a:r>
            <a:endParaRPr sz="18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3 We ……………. (play) video games when my mum …………… ,(say) ‘Turn the volume down!’ </a:t>
            </a:r>
            <a:endParaRPr sz="18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4 My cousin …………….. (meet) his wife, Bianca, while he ………………….. (live) in Italy. </a:t>
            </a:r>
            <a:endParaRPr sz="18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5 My little sister ……………..(draw) a picture while I ………………..(study) for my French exam.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g30aa0c9fcfd_0_7"/>
          <p:cNvSpPr/>
          <p:nvPr/>
        </p:nvSpPr>
        <p:spPr>
          <a:xfrm>
            <a:off x="0" y="5838092"/>
            <a:ext cx="9144000" cy="1020000"/>
          </a:xfrm>
          <a:prstGeom prst="rect">
            <a:avLst/>
          </a:prstGeom>
          <a:solidFill>
            <a:srgbClr val="18A0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0aa0c9fcfd_0_0"/>
          <p:cNvSpPr/>
          <p:nvPr/>
        </p:nvSpPr>
        <p:spPr>
          <a:xfrm>
            <a:off x="351693" y="606670"/>
            <a:ext cx="8792400" cy="46863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g30aa0c9fcfd_0_0"/>
          <p:cNvSpPr txBox="1"/>
          <p:nvPr/>
        </p:nvSpPr>
        <p:spPr>
          <a:xfrm>
            <a:off x="527538" y="712177"/>
            <a:ext cx="7895400" cy="424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Formative Assessment </a:t>
            </a:r>
            <a:endParaRPr b="1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Complete the sentences with the past simple or the past continuous form of the verbs in brackets. </a:t>
            </a:r>
            <a:endParaRPr sz="1800" b="1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6 While they………………… (try) to fix the computer, all the lights …………….. (go out). </a:t>
            </a:r>
            <a:endParaRPr sz="18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7 When we ………………… (leave) school yesterday, it ……………….(pour) with rain. </a:t>
            </a:r>
            <a:endParaRPr sz="18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8 When you ………………… (see) Paul, …………he…………… (wear) a black jacket? </a:t>
            </a:r>
            <a:endParaRPr sz="18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9 I …………………….. (try) to log on when the WiFi …………………(stop) working. </a:t>
            </a:r>
            <a:endParaRPr sz="18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10 While Dad …………………. (print) an article, the printer ………………….(run out) of paper.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g30aa0c9fcfd_0_0"/>
          <p:cNvSpPr/>
          <p:nvPr/>
        </p:nvSpPr>
        <p:spPr>
          <a:xfrm>
            <a:off x="0" y="5838092"/>
            <a:ext cx="9144000" cy="1020000"/>
          </a:xfrm>
          <a:prstGeom prst="rect">
            <a:avLst/>
          </a:prstGeom>
          <a:solidFill>
            <a:srgbClr val="18A0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0aa0c9fcfd_0_13"/>
          <p:cNvSpPr/>
          <p:nvPr/>
        </p:nvSpPr>
        <p:spPr>
          <a:xfrm>
            <a:off x="351693" y="606670"/>
            <a:ext cx="8792400" cy="46863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g30aa0c9fcfd_0_13"/>
          <p:cNvSpPr txBox="1"/>
          <p:nvPr/>
        </p:nvSpPr>
        <p:spPr>
          <a:xfrm>
            <a:off x="351700" y="712175"/>
            <a:ext cx="8071200" cy="39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b="1">
                <a:solidFill>
                  <a:schemeClr val="dk1"/>
                </a:solidFill>
              </a:rPr>
              <a:t>Answers key </a:t>
            </a:r>
            <a:endParaRPr sz="2700"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switched off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the computer because it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was making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a strange noise.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My dad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was listening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to classical music when I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arrived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home from school.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We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were playing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video games when my mum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, ‘Turn the volume down!’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My cousin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met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his wife, Bianca, while he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was living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in Italy.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My little sister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was drawing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a picture while I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was studying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for my French exam.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While they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were trying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to fix the computer, all the lights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went out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.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When we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left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school yesterday, it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was pouring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with rain.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When you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saw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Paul,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was he wearing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a black jacket?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was trying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to log on when the WiFi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stopped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working.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While Dad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was printing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an article, the printer </a:t>
            </a:r>
            <a:r>
              <a:rPr lang="en-US" sz="1900" b="1">
                <a:latin typeface="Calibri"/>
                <a:ea typeface="Calibri"/>
                <a:cs typeface="Calibri"/>
                <a:sym typeface="Calibri"/>
              </a:rPr>
              <a:t>ran out</a:t>
            </a: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 of paper.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g30aa0c9fcfd_0_13"/>
          <p:cNvSpPr/>
          <p:nvPr/>
        </p:nvSpPr>
        <p:spPr>
          <a:xfrm>
            <a:off x="0" y="5838092"/>
            <a:ext cx="9144000" cy="1020000"/>
          </a:xfrm>
          <a:prstGeom prst="rect">
            <a:avLst/>
          </a:prstGeom>
          <a:solidFill>
            <a:srgbClr val="18A0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"/>
          <p:cNvSpPr/>
          <p:nvPr/>
        </p:nvSpPr>
        <p:spPr>
          <a:xfrm>
            <a:off x="351693" y="606670"/>
            <a:ext cx="8792307" cy="46863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2"/>
          <p:cNvSpPr txBox="1"/>
          <p:nvPr/>
        </p:nvSpPr>
        <p:spPr>
          <a:xfrm>
            <a:off x="539738" y="712177"/>
            <a:ext cx="7895400" cy="3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Learning Objectives: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Students will be able to accurately identify simple past, past progressive, present perfect, and past perfect tenses in various sentences.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Students will analyze and explain the context or reason behind the use of each tense, demonstrating an understanding of its specific function.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Students will improve their ability to differentiate between tenses and apply this understanding to both written and spoken language contexts.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0" y="5838092"/>
            <a:ext cx="9144000" cy="1019908"/>
          </a:xfrm>
          <a:prstGeom prst="rect">
            <a:avLst/>
          </a:prstGeom>
          <a:solidFill>
            <a:srgbClr val="18A0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g30a7b509c2a_0_0"/>
          <p:cNvSpPr/>
          <p:nvPr/>
        </p:nvSpPr>
        <p:spPr>
          <a:xfrm>
            <a:off x="351693" y="606670"/>
            <a:ext cx="8792400" cy="46863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g30a7b509c2a_0_0"/>
          <p:cNvSpPr txBox="1"/>
          <p:nvPr/>
        </p:nvSpPr>
        <p:spPr>
          <a:xfrm>
            <a:off x="527538" y="712177"/>
            <a:ext cx="7895400" cy="48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Warm Up activity- Tense Story Cubes Activity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/>
              <a:t>Write a short story (3-5 sentences) using the base verb.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/>
              <a:t>Include at least </a:t>
            </a:r>
            <a:r>
              <a:rPr lang="en-US" sz="1100" b="1"/>
              <a:t>one sentence in each tense</a:t>
            </a:r>
            <a:r>
              <a:rPr lang="en-US" sz="1100"/>
              <a:t>:</a:t>
            </a:r>
            <a:endParaRPr sz="1100"/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en-US" sz="1100" b="1"/>
              <a:t>Simple Past</a:t>
            </a:r>
            <a:endParaRPr sz="1100" b="1"/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 sz="1100" b="1"/>
              <a:t>Past Progressive</a:t>
            </a:r>
            <a:endParaRPr sz="1100" b="1"/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 sz="1100" b="1"/>
              <a:t>Present Perfect</a:t>
            </a:r>
            <a:endParaRPr sz="1100" b="1"/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 sz="1100" b="1"/>
              <a:t>Past Perfect</a:t>
            </a:r>
            <a:endParaRPr sz="1100" b="1"/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Example: </a:t>
            </a:r>
            <a:endParaRPr sz="18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100" b="1"/>
              <a:t>Example:</a:t>
            </a:r>
            <a:endParaRPr sz="1100" b="1"/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en-US" sz="1100" b="1"/>
              <a:t>Base Verb:</a:t>
            </a:r>
            <a:r>
              <a:rPr lang="en-US" sz="1100"/>
              <a:t> "travel"</a:t>
            </a:r>
            <a:endParaRPr sz="1100"/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US" sz="1100" b="1"/>
              <a:t>Simple Past:</a:t>
            </a:r>
            <a:r>
              <a:rPr lang="en-US" sz="1100"/>
              <a:t> "Last summer, I traveled to Italy."</a:t>
            </a:r>
            <a:endParaRPr sz="1100"/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US" sz="1100" b="1"/>
              <a:t>Past Progressive:</a:t>
            </a:r>
            <a:r>
              <a:rPr lang="en-US" sz="1100"/>
              <a:t> "While I was traveling, I met a lot of interesting people."</a:t>
            </a:r>
            <a:endParaRPr sz="1100"/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US" sz="1100" b="1"/>
              <a:t>Present Perfect:</a:t>
            </a:r>
            <a:r>
              <a:rPr lang="en-US" sz="1100"/>
              <a:t> "I have visited many countries since then."</a:t>
            </a:r>
            <a:endParaRPr sz="1100"/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US" sz="1100" b="1"/>
              <a:t>Past Perfect:</a:t>
            </a:r>
            <a:r>
              <a:rPr lang="en-US" sz="1100"/>
              <a:t> "Before I traveled, I had never been abroad."</a:t>
            </a:r>
            <a:endParaRPr sz="1100"/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 </a:t>
            </a:r>
            <a:endParaRPr sz="18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g30a7b509c2a_0_0"/>
          <p:cNvSpPr/>
          <p:nvPr/>
        </p:nvSpPr>
        <p:spPr>
          <a:xfrm>
            <a:off x="0" y="5838092"/>
            <a:ext cx="9144000" cy="1020000"/>
          </a:xfrm>
          <a:prstGeom prst="rect">
            <a:avLst/>
          </a:prstGeom>
          <a:solidFill>
            <a:srgbClr val="18A0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30b21e642b4_1_14"/>
          <p:cNvSpPr>
            <a:spLocks noGrp="1"/>
          </p:cNvSpPr>
          <p:nvPr>
            <p:ph type="title"/>
          </p:nvPr>
        </p:nvSpPr>
        <p:spPr>
          <a:xfrm>
            <a:off x="334225" y="1309775"/>
            <a:ext cx="4900800" cy="19197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Positive Statement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he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she + irregular/regular verbs (ed)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It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I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g30b21e642b4_1_14">
            <a:hlinkClick r:id="" action="ppaction://noaction"/>
          </p:cNvPr>
          <p:cNvSpPr/>
          <p:nvPr/>
        </p:nvSpPr>
        <p:spPr>
          <a:xfrm>
            <a:off x="750866" y="568750"/>
            <a:ext cx="3691800" cy="495000"/>
          </a:xfrm>
          <a:prstGeom prst="rect">
            <a:avLst/>
          </a:prstGeom>
          <a:solidFill>
            <a:schemeClr val="accent5"/>
          </a:solidFill>
          <a:ln w="12700" cap="flat" cmpd="sng">
            <a:solidFill>
              <a:srgbClr val="AB612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</a:rPr>
              <a:t> Formation Simple Past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g30b21e642b4_1_14"/>
          <p:cNvSpPr/>
          <p:nvPr/>
        </p:nvSpPr>
        <p:spPr>
          <a:xfrm>
            <a:off x="8634046" y="6623222"/>
            <a:ext cx="510000" cy="234900"/>
          </a:xfrm>
          <a:prstGeom prst="rect">
            <a:avLst/>
          </a:prstGeom>
          <a:solidFill>
            <a:srgbClr val="E5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g30b21e642b4_1_14"/>
          <p:cNvSpPr>
            <a:spLocks noGrp="1"/>
          </p:cNvSpPr>
          <p:nvPr>
            <p:ph type="title"/>
          </p:nvPr>
        </p:nvSpPr>
        <p:spPr>
          <a:xfrm>
            <a:off x="4517350" y="1214175"/>
            <a:ext cx="5068500" cy="19197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they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you + irregular/ regular verbs (ed)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we              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g30b21e642b4_1_14"/>
          <p:cNvSpPr>
            <a:spLocks noGrp="1"/>
          </p:cNvSpPr>
          <p:nvPr>
            <p:ph type="title"/>
          </p:nvPr>
        </p:nvSpPr>
        <p:spPr>
          <a:xfrm>
            <a:off x="430450" y="2997350"/>
            <a:ext cx="4900800" cy="15438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Negative Statement 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he 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she + didn’t + base verb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It 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g30b21e642b4_1_14"/>
          <p:cNvSpPr>
            <a:spLocks noGrp="1"/>
          </p:cNvSpPr>
          <p:nvPr>
            <p:ph type="title"/>
          </p:nvPr>
        </p:nvSpPr>
        <p:spPr>
          <a:xfrm>
            <a:off x="4517350" y="3079200"/>
            <a:ext cx="5068500" cy="14619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I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they 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you + didn’t + base verb 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we   </a:t>
            </a:r>
            <a:r>
              <a:rPr lang="en-US" sz="1900">
                <a:solidFill>
                  <a:srgbClr val="FFC000"/>
                </a:solidFill>
              </a:rPr>
              <a:t>           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g30b21e642b4_1_14"/>
          <p:cNvSpPr>
            <a:spLocks noGrp="1"/>
          </p:cNvSpPr>
          <p:nvPr>
            <p:ph type="title"/>
          </p:nvPr>
        </p:nvSpPr>
        <p:spPr>
          <a:xfrm>
            <a:off x="539750" y="4707150"/>
            <a:ext cx="3848400" cy="15438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Interrogative 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          he 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Did + she + base ?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            It 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g30b21e642b4_1_14"/>
          <p:cNvSpPr>
            <a:spLocks noGrp="1"/>
          </p:cNvSpPr>
          <p:nvPr>
            <p:ph type="title"/>
          </p:nvPr>
        </p:nvSpPr>
        <p:spPr>
          <a:xfrm>
            <a:off x="4300925" y="4748100"/>
            <a:ext cx="5068500" cy="14619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        </a:t>
            </a:r>
            <a:r>
              <a:rPr lang="en-US" sz="1900">
                <a:solidFill>
                  <a:schemeClr val="accent4"/>
                </a:solidFill>
              </a:rPr>
              <a:t>    I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          they 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Did +you + base?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           we   </a:t>
            </a:r>
            <a:r>
              <a:rPr lang="en-US" sz="1900">
                <a:solidFill>
                  <a:srgbClr val="FFC000"/>
                </a:solidFill>
              </a:rPr>
              <a:t>           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"/>
          <p:cNvSpPr>
            <a:spLocks noGrp="1"/>
          </p:cNvSpPr>
          <p:nvPr>
            <p:ph type="title"/>
          </p:nvPr>
        </p:nvSpPr>
        <p:spPr>
          <a:xfrm>
            <a:off x="457197" y="1063869"/>
            <a:ext cx="8220075" cy="2373923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1. Mary visited the British Museum when she was in London.</a:t>
            </a:r>
            <a:b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2. Peter won first prize in the art competition.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750884" y="3701599"/>
            <a:ext cx="7632700" cy="1326105"/>
          </a:xfrm>
          <a:prstGeom prst="rect">
            <a:avLst/>
          </a:prstGeom>
          <a:noFill/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Use: completed actions that took place at a definite time in the past. The time is either mentioned or implied.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3">
            <a:hlinkClick r:id="rId3"/>
          </p:cNvPr>
          <p:cNvSpPr/>
          <p:nvPr/>
        </p:nvSpPr>
        <p:spPr>
          <a:xfrm>
            <a:off x="8543108" y="6617617"/>
            <a:ext cx="600891" cy="240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729762" y="5152292"/>
            <a:ext cx="7710853" cy="861646"/>
          </a:xfrm>
          <a:prstGeom prst="rect">
            <a:avLst/>
          </a:prstGeom>
          <a:solidFill>
            <a:srgbClr val="18A0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 expression: when 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3">
            <a:hlinkClick r:id="" action="ppaction://noaction"/>
          </p:cNvPr>
          <p:cNvSpPr/>
          <p:nvPr/>
        </p:nvSpPr>
        <p:spPr>
          <a:xfrm>
            <a:off x="750884" y="568761"/>
            <a:ext cx="1878510" cy="495108"/>
          </a:xfrm>
          <a:prstGeom prst="rect">
            <a:avLst/>
          </a:prstGeom>
          <a:solidFill>
            <a:schemeClr val="accent5"/>
          </a:solidFill>
          <a:ln w="12700" cap="flat" cmpd="sng">
            <a:solidFill>
              <a:srgbClr val="1979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Past simple</a:t>
            </a:r>
            <a:endParaRPr/>
          </a:p>
        </p:txBody>
      </p:sp>
      <p:sp>
        <p:nvSpPr>
          <p:cNvPr id="64" name="Google Shape;64;p3"/>
          <p:cNvSpPr/>
          <p:nvPr/>
        </p:nvSpPr>
        <p:spPr>
          <a:xfrm>
            <a:off x="8634046" y="6623222"/>
            <a:ext cx="509954" cy="234778"/>
          </a:xfrm>
          <a:prstGeom prst="rect">
            <a:avLst/>
          </a:prstGeom>
          <a:solidFill>
            <a:srgbClr val="E5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"/>
          <p:cNvSpPr>
            <a:spLocks noGrp="1"/>
          </p:cNvSpPr>
          <p:nvPr>
            <p:ph type="title"/>
          </p:nvPr>
        </p:nvSpPr>
        <p:spPr>
          <a:xfrm>
            <a:off x="457197" y="1063869"/>
            <a:ext cx="8220075" cy="2373923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2. John lived in Ireland for 15 years. (He doesn't live there </a:t>
            </a:r>
            <a:r>
              <a:rPr lang="en-US" sz="3600">
                <a:solidFill>
                  <a:srgbClr val="FFC000"/>
                </a:solidFill>
              </a:rPr>
              <a:t>anymore</a:t>
            </a: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.).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4"/>
          <p:cNvSpPr/>
          <p:nvPr/>
        </p:nvSpPr>
        <p:spPr>
          <a:xfrm>
            <a:off x="750884" y="3628317"/>
            <a:ext cx="7632700" cy="1049106"/>
          </a:xfrm>
          <a:prstGeom prst="rect">
            <a:avLst/>
          </a:prstGeom>
          <a:noFill/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Use:  permanent situations in the past.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4"/>
          <p:cNvSpPr/>
          <p:nvPr/>
        </p:nvSpPr>
        <p:spPr>
          <a:xfrm>
            <a:off x="729762" y="5152292"/>
            <a:ext cx="7710853" cy="861646"/>
          </a:xfrm>
          <a:prstGeom prst="rect">
            <a:avLst/>
          </a:prstGeom>
          <a:solidFill>
            <a:srgbClr val="18A0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 expression: for 15 years 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4">
            <a:hlinkClick r:id="" action="ppaction://noaction"/>
          </p:cNvPr>
          <p:cNvSpPr/>
          <p:nvPr/>
        </p:nvSpPr>
        <p:spPr>
          <a:xfrm>
            <a:off x="750884" y="568761"/>
            <a:ext cx="1878510" cy="495108"/>
          </a:xfrm>
          <a:prstGeom prst="rect">
            <a:avLst/>
          </a:prstGeom>
          <a:solidFill>
            <a:schemeClr val="accent5"/>
          </a:solidFill>
          <a:ln w="12700" cap="flat" cmpd="sng">
            <a:solidFill>
              <a:srgbClr val="1979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Past simple</a:t>
            </a:r>
            <a:endParaRPr/>
          </a:p>
        </p:txBody>
      </p:sp>
      <p:sp>
        <p:nvSpPr>
          <p:cNvPr id="73" name="Google Shape;73;p4"/>
          <p:cNvSpPr/>
          <p:nvPr/>
        </p:nvSpPr>
        <p:spPr>
          <a:xfrm>
            <a:off x="8634046" y="6623222"/>
            <a:ext cx="509954" cy="234778"/>
          </a:xfrm>
          <a:prstGeom prst="rect">
            <a:avLst/>
          </a:prstGeom>
          <a:solidFill>
            <a:srgbClr val="E5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5"/>
          <p:cNvSpPr>
            <a:spLocks noGrp="1"/>
          </p:cNvSpPr>
          <p:nvPr>
            <p:ph type="title"/>
          </p:nvPr>
        </p:nvSpPr>
        <p:spPr>
          <a:xfrm>
            <a:off x="457197" y="1063869"/>
            <a:ext cx="8220075" cy="2373923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3. Sue woke up, washed her face and had breakfast.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5"/>
          <p:cNvSpPr/>
          <p:nvPr/>
        </p:nvSpPr>
        <p:spPr>
          <a:xfrm>
            <a:off x="750884" y="3437792"/>
            <a:ext cx="7632700" cy="1326105"/>
          </a:xfrm>
          <a:prstGeom prst="rect">
            <a:avLst/>
          </a:prstGeom>
          <a:noFill/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Use: completed actions that took place one after the other in the past (in storytelling or narratives).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5"/>
          <p:cNvSpPr/>
          <p:nvPr/>
        </p:nvSpPr>
        <p:spPr>
          <a:xfrm>
            <a:off x="729762" y="5152292"/>
            <a:ext cx="7710853" cy="861646"/>
          </a:xfrm>
          <a:prstGeom prst="rect">
            <a:avLst/>
          </a:prstGeom>
          <a:solidFill>
            <a:srgbClr val="18A0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 expression ( in general) : Yesterday, then, ago, last/month/night/week, when, etc 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5">
            <a:hlinkClick r:id="" action="ppaction://noaction"/>
          </p:cNvPr>
          <p:cNvSpPr/>
          <p:nvPr/>
        </p:nvSpPr>
        <p:spPr>
          <a:xfrm>
            <a:off x="750884" y="568761"/>
            <a:ext cx="1878510" cy="495108"/>
          </a:xfrm>
          <a:prstGeom prst="rect">
            <a:avLst/>
          </a:prstGeom>
          <a:solidFill>
            <a:schemeClr val="accent5"/>
          </a:solidFill>
          <a:ln w="12700" cap="flat" cmpd="sng">
            <a:solidFill>
              <a:srgbClr val="1979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Past simple</a:t>
            </a:r>
            <a:endParaRPr/>
          </a:p>
        </p:txBody>
      </p:sp>
      <p:sp>
        <p:nvSpPr>
          <p:cNvPr id="82" name="Google Shape;82;p5"/>
          <p:cNvSpPr/>
          <p:nvPr/>
        </p:nvSpPr>
        <p:spPr>
          <a:xfrm>
            <a:off x="8634046" y="6623222"/>
            <a:ext cx="509954" cy="234778"/>
          </a:xfrm>
          <a:prstGeom prst="rect">
            <a:avLst/>
          </a:prstGeom>
          <a:solidFill>
            <a:srgbClr val="E5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6"/>
          <p:cNvSpPr>
            <a:spLocks noGrp="1"/>
          </p:cNvSpPr>
          <p:nvPr>
            <p:ph type="title"/>
          </p:nvPr>
        </p:nvSpPr>
        <p:spPr>
          <a:xfrm>
            <a:off x="457197" y="1063869"/>
            <a:ext cx="8220075" cy="2373923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4. When Paul was younger, he often went fishing with his father.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6"/>
          <p:cNvSpPr/>
          <p:nvPr/>
        </p:nvSpPr>
        <p:spPr>
          <a:xfrm>
            <a:off x="847600" y="3437792"/>
            <a:ext cx="7632700" cy="1326105"/>
          </a:xfrm>
          <a:prstGeom prst="rect">
            <a:avLst/>
          </a:prstGeom>
          <a:noFill/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Use: past habits or repeated actions in the past; adverbs of frequency (always, often, seldom, never, etc.) may also be used.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6"/>
          <p:cNvSpPr/>
          <p:nvPr/>
        </p:nvSpPr>
        <p:spPr>
          <a:xfrm>
            <a:off x="729762" y="5152292"/>
            <a:ext cx="7710853" cy="861646"/>
          </a:xfrm>
          <a:prstGeom prst="rect">
            <a:avLst/>
          </a:prstGeom>
          <a:solidFill>
            <a:srgbClr val="18A0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 expression: when 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6">
            <a:hlinkClick r:id="" action="ppaction://noaction"/>
          </p:cNvPr>
          <p:cNvSpPr/>
          <p:nvPr/>
        </p:nvSpPr>
        <p:spPr>
          <a:xfrm>
            <a:off x="750884" y="568761"/>
            <a:ext cx="1878510" cy="495108"/>
          </a:xfrm>
          <a:prstGeom prst="rect">
            <a:avLst/>
          </a:prstGeom>
          <a:solidFill>
            <a:schemeClr val="accent5"/>
          </a:solidFill>
          <a:ln w="12700" cap="flat" cmpd="sng">
            <a:solidFill>
              <a:srgbClr val="1979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Past simple</a:t>
            </a:r>
            <a:endParaRPr/>
          </a:p>
        </p:txBody>
      </p:sp>
      <p:sp>
        <p:nvSpPr>
          <p:cNvPr id="91" name="Google Shape;91;p6"/>
          <p:cNvSpPr/>
          <p:nvPr/>
        </p:nvSpPr>
        <p:spPr>
          <a:xfrm>
            <a:off x="8634046" y="6623222"/>
            <a:ext cx="509954" cy="234778"/>
          </a:xfrm>
          <a:prstGeom prst="rect">
            <a:avLst/>
          </a:prstGeom>
          <a:solidFill>
            <a:srgbClr val="E5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0b88c536e5_0_0"/>
          <p:cNvSpPr>
            <a:spLocks noGrp="1"/>
          </p:cNvSpPr>
          <p:nvPr>
            <p:ph type="title"/>
          </p:nvPr>
        </p:nvSpPr>
        <p:spPr>
          <a:xfrm>
            <a:off x="334225" y="1309775"/>
            <a:ext cx="4900800" cy="19197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Positive Statement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he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she + was+ verb (ing)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It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I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g30b88c536e5_0_0">
            <a:hlinkClick r:id="" action="ppaction://noaction"/>
          </p:cNvPr>
          <p:cNvSpPr/>
          <p:nvPr/>
        </p:nvSpPr>
        <p:spPr>
          <a:xfrm>
            <a:off x="750866" y="568750"/>
            <a:ext cx="3691800" cy="495000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AB612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8000" tIns="108000" rIns="108000" bIns="108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</a:rPr>
              <a:t> Formation Simple Past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g30b88c536e5_0_0"/>
          <p:cNvSpPr/>
          <p:nvPr/>
        </p:nvSpPr>
        <p:spPr>
          <a:xfrm>
            <a:off x="8634046" y="6623222"/>
            <a:ext cx="510000" cy="234900"/>
          </a:xfrm>
          <a:prstGeom prst="rect">
            <a:avLst/>
          </a:prstGeom>
          <a:solidFill>
            <a:srgbClr val="E5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g30b88c536e5_0_0"/>
          <p:cNvSpPr>
            <a:spLocks noGrp="1"/>
          </p:cNvSpPr>
          <p:nvPr>
            <p:ph type="title"/>
          </p:nvPr>
        </p:nvSpPr>
        <p:spPr>
          <a:xfrm>
            <a:off x="4517350" y="1214175"/>
            <a:ext cx="5068500" cy="19197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they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you + were (ing)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rgbClr val="FFC000"/>
                </a:solidFill>
              </a:rPr>
              <a:t>we              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g30b88c536e5_0_0"/>
          <p:cNvSpPr>
            <a:spLocks noGrp="1"/>
          </p:cNvSpPr>
          <p:nvPr>
            <p:ph type="title"/>
          </p:nvPr>
        </p:nvSpPr>
        <p:spPr>
          <a:xfrm>
            <a:off x="430450" y="2997350"/>
            <a:ext cx="4900800" cy="15438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Negative Statement 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he 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she + wasn’t + verb (ing)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It 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I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g30b88c536e5_0_0"/>
          <p:cNvSpPr>
            <a:spLocks noGrp="1"/>
          </p:cNvSpPr>
          <p:nvPr>
            <p:ph type="title"/>
          </p:nvPr>
        </p:nvSpPr>
        <p:spPr>
          <a:xfrm>
            <a:off x="4517350" y="3079200"/>
            <a:ext cx="5068500" cy="14619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they 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you + weren’t + verb(ing) </a:t>
            </a:r>
            <a:endParaRPr sz="19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we   </a:t>
            </a:r>
            <a:r>
              <a:rPr lang="en-US" sz="1900">
                <a:solidFill>
                  <a:srgbClr val="FFC000"/>
                </a:solidFill>
              </a:rPr>
              <a:t>           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g30b88c536e5_0_0"/>
          <p:cNvSpPr>
            <a:spLocks noGrp="1"/>
          </p:cNvSpPr>
          <p:nvPr>
            <p:ph type="title"/>
          </p:nvPr>
        </p:nvSpPr>
        <p:spPr>
          <a:xfrm>
            <a:off x="539750" y="4707150"/>
            <a:ext cx="3848400" cy="15438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Interrogative 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           he 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Was + she + verb (ing) ?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            It 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I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g30b88c536e5_0_0"/>
          <p:cNvSpPr>
            <a:spLocks noGrp="1"/>
          </p:cNvSpPr>
          <p:nvPr>
            <p:ph type="title"/>
          </p:nvPr>
        </p:nvSpPr>
        <p:spPr>
          <a:xfrm>
            <a:off x="4300925" y="4748100"/>
            <a:ext cx="5068500" cy="1461900"/>
          </a:xfrm>
          <a:prstGeom prst="roundRect">
            <a:avLst>
              <a:gd name="adj" fmla="val 9641"/>
            </a:avLst>
          </a:prstGeom>
          <a:noFill/>
          <a:ln>
            <a:noFill/>
          </a:ln>
        </p:spPr>
        <p:txBody>
          <a:bodyPr spcFirstLastPara="1" wrap="square" lIns="252000" tIns="252000" rIns="252000" bIns="252000" anchor="ctr" anchorCtr="1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1"/>
                </a:solidFill>
              </a:rPr>
              <a:t>        </a:t>
            </a:r>
            <a:r>
              <a:rPr lang="en-US" sz="1900">
                <a:solidFill>
                  <a:schemeClr val="accent4"/>
                </a:solidFill>
              </a:rPr>
              <a:t>    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            they 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Were + you + verb(ing)?</a:t>
            </a:r>
            <a:endParaRPr sz="19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1900">
                <a:solidFill>
                  <a:schemeClr val="accent4"/>
                </a:solidFill>
              </a:rPr>
              <a:t>             we   </a:t>
            </a:r>
            <a:r>
              <a:rPr lang="en-US" sz="1900">
                <a:solidFill>
                  <a:srgbClr val="FFC000"/>
                </a:solidFill>
              </a:rPr>
              <a:t>            </a:t>
            </a:r>
            <a:endParaRPr sz="1900">
              <a:solidFill>
                <a:srgbClr val="FFC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sz="36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Twinkl Template">
      <a:dk1>
        <a:srgbClr val="1C1C1C"/>
      </a:dk1>
      <a:lt1>
        <a:srgbClr val="FFFFFF"/>
      </a:lt1>
      <a:dk2>
        <a:srgbClr val="4A4A4A"/>
      </a:dk2>
      <a:lt2>
        <a:srgbClr val="F4F2F2"/>
      </a:lt2>
      <a:accent1>
        <a:srgbClr val="E34192"/>
      </a:accent1>
      <a:accent2>
        <a:srgbClr val="EB8634"/>
      </a:accent2>
      <a:accent3>
        <a:srgbClr val="E6C734"/>
      </a:accent3>
      <a:accent4>
        <a:srgbClr val="79AD42"/>
      </a:accent4>
      <a:accent5>
        <a:srgbClr val="23A7F9"/>
      </a:accent5>
      <a:accent6>
        <a:srgbClr val="954EBE"/>
      </a:accent6>
      <a:hlink>
        <a:srgbClr val="23A7F9"/>
      </a:hlink>
      <a:folHlink>
        <a:srgbClr val="75707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1079</Words>
  <Application>Microsoft Office PowerPoint</Application>
  <PresentationFormat>On-screen Show (4:3)</PresentationFormat>
  <Paragraphs>168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Positive Statement  he  she + irregular/regular verbs (ed)  It  I   </vt:lpstr>
      <vt:lpstr>1. Mary visited the British Museum when she was in London. 2. Peter won first prize in the art competition.</vt:lpstr>
      <vt:lpstr>2. John lived in Ireland for 15 years. (He doesn't live there anymore.).</vt:lpstr>
      <vt:lpstr>3. Sue woke up, washed her face and had breakfast.  </vt:lpstr>
      <vt:lpstr>4. When Paul was younger, he often went fishing with his father.  </vt:lpstr>
      <vt:lpstr>Positive Statement  he  she + was+ verb (ing)  It  I   </vt:lpstr>
      <vt:lpstr>1. This time last Friday, I was flying to London.  </vt:lpstr>
      <vt:lpstr>2. While Helen was cooking, Alex was studying.  </vt:lpstr>
      <vt:lpstr>3. She was having dinner when the lights went out.  </vt:lpstr>
      <vt:lpstr>4. He was writing a book in those days.  </vt:lpstr>
      <vt:lpstr>4. My brother was always getting into trouble in the past.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Twinkl-A1</dc:creator>
  <cp:lastModifiedBy>Amjaad Alshaaban</cp:lastModifiedBy>
  <cp:revision>1</cp:revision>
  <dcterms:created xsi:type="dcterms:W3CDTF">2021-01-06T01:50:54Z</dcterms:created>
  <dcterms:modified xsi:type="dcterms:W3CDTF">2025-10-24T11:43:44Z</dcterms:modified>
</cp:coreProperties>
</file>