
<file path=[Content_Types].xml><?xml version="1.0" encoding="utf-8"?>
<Types xmlns="http://schemas.openxmlformats.org/package/2006/content-types">
  <Default Extension="jfif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8"/>
  </p:notesMasterIdLst>
  <p:sldIdLst>
    <p:sldId id="256" r:id="rId2"/>
    <p:sldId id="265" r:id="rId3"/>
    <p:sldId id="259" r:id="rId4"/>
    <p:sldId id="271" r:id="rId5"/>
    <p:sldId id="272" r:id="rId6"/>
    <p:sldId id="273" r:id="rId7"/>
    <p:sldId id="261" r:id="rId8"/>
    <p:sldId id="262" r:id="rId9"/>
    <p:sldId id="263" r:id="rId10"/>
    <p:sldId id="266" r:id="rId11"/>
    <p:sldId id="267" r:id="rId12"/>
    <p:sldId id="268" r:id="rId13"/>
    <p:sldId id="260" r:id="rId14"/>
    <p:sldId id="264" r:id="rId15"/>
    <p:sldId id="269" r:id="rId16"/>
    <p:sldId id="270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9" roundtripDataSignature="AMtx7mj+8qnCMASkJgPvDWq3cYMNXZ9s0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6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91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54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customschemas.google.com/relationships/presentationmetadata" Target="meta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9" name="Google Shape;6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2" name="Google Shape;82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7" name="Google Shape;77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6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2" name="Google Shape;22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7" name="Google Shape;2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3" name="Google Shape;33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20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20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20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20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1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22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22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19370" y="672860"/>
            <a:ext cx="8454776" cy="40199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29715"/>
            <a:ext cx="8520600" cy="572700"/>
          </a:xfrm>
        </p:spPr>
        <p:txBody>
          <a:bodyPr/>
          <a:lstStyle/>
          <a:p>
            <a:pPr algn="ctr"/>
            <a:r>
              <a:rPr lang="ar-JO" b="1" u="sng" dirty="0" smtClean="0">
                <a:solidFill>
                  <a:srgbClr val="0070C0"/>
                </a:solidFill>
              </a:rPr>
              <a:t>أقسامُ الفعلِ من حيثُ الزَّمنُ:</a:t>
            </a:r>
            <a:endParaRPr lang="ar-JO" b="1" dirty="0">
              <a:solidFill>
                <a:srgbClr val="0070C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702414"/>
            <a:ext cx="8520600" cy="4363571"/>
          </a:xfrm>
        </p:spPr>
        <p:txBody>
          <a:bodyPr/>
          <a:lstStyle/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أولًا: الفعل الماضي: ما دلَّ على حدثٍ جرى في الماضي، ويكون مبنيًّا على 1.الفتحِ ، إذا: 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أ.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إذا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لم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يتصلْ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به شيء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: مثال: </a:t>
            </a:r>
            <a:r>
              <a:rPr lang="ar-JO" sz="2000" b="1" u="sng" dirty="0" smtClean="0">
                <a:solidFill>
                  <a:srgbClr val="0070C0"/>
                </a:solidFill>
                <a:cs typeface="+mj-cs"/>
              </a:rPr>
              <a:t>عادَ</a:t>
            </a:r>
            <a:r>
              <a:rPr lang="ar-JO" sz="2000" dirty="0" smtClean="0">
                <a:solidFill>
                  <a:srgbClr val="0070C0"/>
                </a:solidFill>
                <a:cs typeface="+mj-cs"/>
              </a:rPr>
              <a:t> </a:t>
            </a:r>
            <a:r>
              <a:rPr lang="ar-JO" sz="2000" dirty="0" smtClean="0">
                <a:solidFill>
                  <a:schemeClr val="tx1">
                    <a:lumMod val="85000"/>
                    <a:lumOff val="15000"/>
                  </a:schemeClr>
                </a:solidFill>
                <a:cs typeface="+mj-cs"/>
              </a:rPr>
              <a:t>أبي من السَّفرِ البارحةَ.</a:t>
            </a:r>
            <a:endParaRPr lang="ar-JO" sz="2000" dirty="0" smtClean="0">
              <a:solidFill>
                <a:schemeClr val="tx1">
                  <a:lumMod val="85000"/>
                  <a:lumOff val="15000"/>
                </a:schemeClr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ب.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إذا اتَّصلَت به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تاء التأنيث </a:t>
            </a:r>
            <a:r>
              <a:rPr lang="ar-JO" sz="2000" dirty="0" smtClean="0">
                <a:solidFill>
                  <a:srgbClr val="C00000"/>
                </a:solidFill>
                <a:cs typeface="+mj-cs"/>
              </a:rPr>
              <a:t>السَّاكنة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: مثال: </a:t>
            </a:r>
            <a:r>
              <a:rPr lang="ar-JO" sz="2000" b="1" u="sng" dirty="0" smtClean="0">
                <a:solidFill>
                  <a:srgbClr val="0070C0"/>
                </a:solidFill>
                <a:cs typeface="+mj-cs"/>
              </a:rPr>
              <a:t>جاءَتْ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معلمةُ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الصَّفِّ .</a:t>
            </a: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( تُحرَّكُ  تاء التَّأنيث بالكسرِ إذا جاء بعد الفعل كلمة مبدوءة بـ( ال)  منعًا من التقاء السَّاكنينِ.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مثال : </a:t>
            </a:r>
            <a:r>
              <a:rPr lang="ar-JO" sz="2000" b="1" u="sng" dirty="0" smtClean="0">
                <a:solidFill>
                  <a:srgbClr val="0070C0"/>
                </a:solidFill>
                <a:cs typeface="+mj-cs"/>
              </a:rPr>
              <a:t>أطلعتِ الطَّالبةُ 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المعلِّمةَ على مشروعها.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</a:t>
            </a: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>
                <a:solidFill>
                  <a:srgbClr val="C00000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ب-على السُّكونِ:</a:t>
            </a:r>
            <a:endParaRPr lang="ar-JO" sz="2000" b="1" dirty="0" smtClean="0">
              <a:solidFill>
                <a:srgbClr val="C00000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- إذا اتّصلَ بهِ ضمير (يحلّ محلّ الفاعل) / 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تَّاء المتحركة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(ويُعرب : ضمير متصل مبني في محل رفع فاعل). 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مثال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: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 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0070C0"/>
                </a:solidFill>
                <a:cs typeface="+mj-cs"/>
              </a:rPr>
              <a:t>أنا درس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تُ.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0070C0"/>
                </a:solidFill>
                <a:cs typeface="+mj-cs"/>
              </a:rPr>
              <a:t>أنتَ درس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تَ.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rgbClr val="0070C0"/>
                </a:solidFill>
                <a:cs typeface="+mj-cs"/>
              </a:rPr>
              <a:t>أنتِ درس</a:t>
            </a:r>
            <a:r>
              <a:rPr lang="ar-JO" sz="2000" b="1" dirty="0" smtClean="0">
                <a:solidFill>
                  <a:srgbClr val="FF0000"/>
                </a:solidFill>
                <a:cs typeface="+mj-cs"/>
              </a:rPr>
              <a:t>ت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ِ.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97707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11700" y="67112"/>
            <a:ext cx="8520600" cy="1166070"/>
          </a:xfrm>
        </p:spPr>
        <p:txBody>
          <a:bodyPr/>
          <a:lstStyle/>
          <a:p>
            <a:pPr algn="r"/>
            <a:r>
              <a:rPr lang="ar-JO" sz="2400" b="1" dirty="0" smtClean="0">
                <a:solidFill>
                  <a:srgbClr val="FF0000"/>
                </a:solidFill>
              </a:rPr>
              <a:t>الفعل </a:t>
            </a:r>
            <a:r>
              <a:rPr lang="ar-JO" sz="2400" b="1" dirty="0" smtClean="0">
                <a:solidFill>
                  <a:srgbClr val="FF0000"/>
                </a:solidFill>
              </a:rPr>
              <a:t>المضارع:ما دلَّ على حدثٍ يجري في الزمن الحاضر أو المستقبلِ( إذا سُبق بحروفٍ تخصصه للمستقبل : لن ، السين ، سوف ، كي).</a:t>
            </a:r>
            <a:br>
              <a:rPr lang="ar-JO" sz="2400" b="1" dirty="0" smtClean="0">
                <a:solidFill>
                  <a:srgbClr val="FF0000"/>
                </a:solidFill>
              </a:rPr>
            </a:br>
            <a:r>
              <a:rPr lang="ar-JO" sz="2400" b="1" dirty="0" smtClean="0">
                <a:solidFill>
                  <a:srgbClr val="FF0000"/>
                </a:solidFill>
              </a:rPr>
              <a:t>إعرابه:</a:t>
            </a:r>
            <a:br>
              <a:rPr lang="ar-JO" sz="2400" b="1" dirty="0" smtClean="0">
                <a:solidFill>
                  <a:srgbClr val="FF0000"/>
                </a:solidFill>
              </a:rPr>
            </a:br>
            <a:r>
              <a:rPr lang="ar-JO" sz="2400" b="1" dirty="0" smtClean="0">
                <a:solidFill>
                  <a:srgbClr val="FF0000"/>
                </a:solidFill>
              </a:rPr>
              <a:t> </a:t>
            </a:r>
            <a:endParaRPr lang="ar-JO" sz="2400" b="1" dirty="0">
              <a:solidFill>
                <a:srgbClr val="FF0000"/>
              </a:solidFill>
            </a:endParaRPr>
          </a:p>
        </p:txBody>
      </p:sp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311700" y="1017726"/>
            <a:ext cx="8520600" cy="3985198"/>
          </a:xfrm>
        </p:spPr>
        <p:txBody>
          <a:bodyPr/>
          <a:lstStyle/>
          <a:p>
            <a:pPr algn="r" rtl="1">
              <a:buFontTx/>
              <a:buChar char="-"/>
            </a:pPr>
            <a:endParaRPr lang="ar-JO" sz="2000" b="1" dirty="0" smtClean="0">
              <a:solidFill>
                <a:srgbClr val="C00000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الفعل </a:t>
            </a: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المضارع المرفوع: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إذا لم يُسبق بشيء. 	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مثال: </a:t>
            </a:r>
            <a:r>
              <a:rPr lang="ar-JO" sz="2000" b="1" dirty="0" smtClean="0">
                <a:solidFill>
                  <a:srgbClr val="2F6228"/>
                </a:solidFill>
                <a:cs typeface="+mj-cs"/>
              </a:rPr>
              <a:t>يرسمُ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الفنَّانُ اللَّوحةَ. 		</a:t>
            </a:r>
            <a:r>
              <a:rPr lang="ar-JO" sz="2000" b="1" dirty="0">
                <a:solidFill>
                  <a:schemeClr val="tx1"/>
                </a:solidFill>
              </a:rPr>
              <a:t>(حركته </a:t>
            </a:r>
            <a:r>
              <a:rPr lang="ar-JO" sz="2000" b="1" dirty="0">
                <a:solidFill>
                  <a:srgbClr val="2F6228"/>
                </a:solidFill>
              </a:rPr>
              <a:t>الضمة</a:t>
            </a:r>
            <a:r>
              <a:rPr lang="ar-JO" sz="2000" b="1" dirty="0" smtClean="0">
                <a:solidFill>
                  <a:schemeClr val="tx1"/>
                </a:solidFill>
              </a:rPr>
              <a:t>)</a:t>
            </a:r>
            <a:endParaRPr lang="ar-JO" sz="2000" b="1" dirty="0" smtClean="0">
              <a:solidFill>
                <a:srgbClr val="C00000"/>
              </a:solidFill>
              <a:cs typeface="+mj-cs"/>
            </a:endParaRPr>
          </a:p>
          <a:p>
            <a:pPr marL="114300" indent="0" algn="r" rtl="1">
              <a:buNone/>
            </a:pP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الفعل المضارع المنصوب: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إذا سُبِقَ بحرف نصب. 	</a:t>
            </a:r>
          </a:p>
          <a:p>
            <a:pPr algn="r" rtl="1">
              <a:buFontTx/>
              <a:buChar char="-"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 مثال: عليكَ </a:t>
            </a:r>
            <a:r>
              <a:rPr lang="ar-JO" sz="2000" b="1" dirty="0" smtClean="0">
                <a:solidFill>
                  <a:srgbClr val="2F6228"/>
                </a:solidFill>
                <a:cs typeface="+mj-cs"/>
              </a:rPr>
              <a:t>أن تدرسَ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جيِّدًا. 		</a:t>
            </a:r>
            <a:r>
              <a:rPr lang="ar-JO" sz="2000" b="1" dirty="0">
                <a:solidFill>
                  <a:schemeClr val="tx1"/>
                </a:solidFill>
              </a:rPr>
              <a:t>(حركته </a:t>
            </a:r>
            <a:r>
              <a:rPr lang="ar-JO" sz="2000" b="1" dirty="0">
                <a:solidFill>
                  <a:srgbClr val="2F6228"/>
                </a:solidFill>
              </a:rPr>
              <a:t>الفتحة</a:t>
            </a:r>
            <a:r>
              <a:rPr lang="ar-JO" sz="2000" b="1" dirty="0" smtClean="0">
                <a:solidFill>
                  <a:schemeClr val="tx1"/>
                </a:solidFill>
              </a:rPr>
              <a:t>)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- </a:t>
            </a:r>
            <a:r>
              <a:rPr lang="ar-JO" sz="2000" b="1" dirty="0">
                <a:solidFill>
                  <a:srgbClr val="C00000"/>
                </a:solidFill>
              </a:rPr>
              <a:t>الفعل المضارع </a:t>
            </a:r>
            <a:r>
              <a:rPr lang="ar-JO" sz="2000" b="1" dirty="0" smtClean="0">
                <a:solidFill>
                  <a:srgbClr val="C00000"/>
                </a:solidFill>
              </a:rPr>
              <a:t>المجزوم: </a:t>
            </a:r>
            <a:r>
              <a:rPr lang="ar-JO" sz="2000" b="1" dirty="0" smtClean="0">
                <a:solidFill>
                  <a:schemeClr val="tx1"/>
                </a:solidFill>
              </a:rPr>
              <a:t>إذا سٌبِقَ بحرف جزم. 	</a:t>
            </a: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مثال: </a:t>
            </a:r>
            <a:r>
              <a:rPr lang="ar-JO" sz="2000" b="1" dirty="0" smtClean="0">
                <a:solidFill>
                  <a:srgbClr val="2F6228"/>
                </a:solidFill>
                <a:cs typeface="+mj-cs"/>
              </a:rPr>
              <a:t>لا تلعبْ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بالأدواتِ الحادَّةِ. 		</a:t>
            </a:r>
            <a:r>
              <a:rPr lang="ar-JO" sz="2000" b="1" dirty="0">
                <a:solidFill>
                  <a:schemeClr val="tx1"/>
                </a:solidFill>
              </a:rPr>
              <a:t> (حركته </a:t>
            </a:r>
            <a:r>
              <a:rPr lang="ar-JO" sz="2000" b="1" dirty="0">
                <a:solidFill>
                  <a:srgbClr val="2F6228"/>
                </a:solidFill>
              </a:rPr>
              <a:t>السكون</a:t>
            </a:r>
            <a:r>
              <a:rPr lang="ar-JO" sz="2000" b="1" dirty="0">
                <a:solidFill>
                  <a:schemeClr val="tx1"/>
                </a:solidFill>
              </a:rPr>
              <a:t>) 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</p:txBody>
      </p:sp>
      <p:sp>
        <p:nvSpPr>
          <p:cNvPr id="6" name="Explosion 2 5"/>
          <p:cNvSpPr/>
          <p:nvPr/>
        </p:nvSpPr>
        <p:spPr>
          <a:xfrm>
            <a:off x="0" y="1017725"/>
            <a:ext cx="3268716" cy="1992600"/>
          </a:xfrm>
          <a:prstGeom prst="irregularSeal2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cs typeface="+mj-cs"/>
              </a:rPr>
              <a:t>حروف النَّصب :</a:t>
            </a:r>
          </a:p>
          <a:p>
            <a:pPr algn="ctr"/>
            <a:r>
              <a:rPr lang="ar-JO" sz="1800" b="1" dirty="0" smtClean="0">
                <a:cs typeface="+mj-cs"/>
              </a:rPr>
              <a:t>أن، لن، كي.</a:t>
            </a:r>
            <a:endParaRPr lang="ar-JO" sz="1800" b="1" dirty="0">
              <a:cs typeface="+mj-cs"/>
            </a:endParaRPr>
          </a:p>
        </p:txBody>
      </p:sp>
      <p:sp>
        <p:nvSpPr>
          <p:cNvPr id="7" name="Explosion 2 6"/>
          <p:cNvSpPr/>
          <p:nvPr/>
        </p:nvSpPr>
        <p:spPr>
          <a:xfrm>
            <a:off x="0" y="3010325"/>
            <a:ext cx="3268716" cy="1992600"/>
          </a:xfrm>
          <a:prstGeom prst="irregularSeal2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JO" sz="1800" b="1" dirty="0" smtClean="0">
                <a:cs typeface="+mj-cs"/>
              </a:rPr>
              <a:t>حروف الجزم :</a:t>
            </a:r>
          </a:p>
          <a:p>
            <a:pPr algn="ctr"/>
            <a:r>
              <a:rPr lang="ar-JO" sz="1800" b="1" dirty="0" smtClean="0">
                <a:cs typeface="+mj-cs"/>
              </a:rPr>
              <a:t>لم، لا النَّاهية، لام الأمر.</a:t>
            </a:r>
            <a:endParaRPr lang="ar-JO" sz="1800" b="1" dirty="0"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88489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201336"/>
            <a:ext cx="8520600" cy="816389"/>
          </a:xfrm>
        </p:spPr>
        <p:txBody>
          <a:bodyPr/>
          <a:lstStyle/>
          <a:p>
            <a:pPr algn="r" rtl="1"/>
            <a:r>
              <a:rPr lang="ar-JO" sz="2400" b="1" u="sng" dirty="0" smtClean="0">
                <a:solidFill>
                  <a:srgbClr val="FF0000"/>
                </a:solidFill>
                <a:cs typeface="+mj-cs"/>
              </a:rPr>
              <a:t>فعل الأمر: </a:t>
            </a: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(</a:t>
            </a: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طلبُ </a:t>
            </a: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القيام بالفعل في المستقبل القريب أو </a:t>
            </a: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البعيد)ويكون مبنيًّا على السُّكونِ وفاعلهُ مستترٌ.</a:t>
            </a:r>
            <a:endParaRPr lang="ar-JO" sz="2400" dirty="0">
              <a:solidFill>
                <a:srgbClr val="FF0000"/>
              </a:solidFill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699" y="1017725"/>
            <a:ext cx="8740021" cy="3943158"/>
          </a:xfrm>
        </p:spPr>
        <p:txBody>
          <a:bodyPr/>
          <a:lstStyle/>
          <a:p>
            <a:pPr marL="114300" indent="0" algn="r" rtl="1">
              <a:buNone/>
            </a:pPr>
            <a:r>
              <a:rPr lang="ar-JO" sz="2400" dirty="0" smtClean="0">
                <a:solidFill>
                  <a:schemeClr val="tx1"/>
                </a:solidFill>
                <a:latin typeface="+mn-lt"/>
                <a:cs typeface="+mj-cs"/>
              </a:rPr>
              <a:t>مثال</a:t>
            </a:r>
            <a:r>
              <a:rPr lang="ar-JO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j-cs"/>
              </a:rPr>
              <a:t>: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cs typeface="+mj-cs"/>
              </a:rPr>
              <a:t>عاملْ أخاكَ بالحسنى.</a:t>
            </a:r>
            <a:endParaRPr lang="ar-JO" sz="2400" b="1" dirty="0" smtClean="0">
              <a:solidFill>
                <a:schemeClr val="tx1">
                  <a:lumMod val="65000"/>
                  <a:lumOff val="35000"/>
                </a:schemeClr>
              </a:solidFill>
              <a:latin typeface="+mn-lt"/>
              <a:cs typeface="+mj-cs"/>
            </a:endParaRPr>
          </a:p>
          <a:p>
            <a:pPr marL="114300" indent="0" algn="r" rtl="1">
              <a:buNone/>
            </a:pP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عاملْ</a:t>
            </a:r>
            <a:r>
              <a:rPr lang="ar-JO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: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فعل أمر مبني على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السُّكون الظَّاهر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على آخرهِ. والفاعل: ضمير مستتر تقديره (أنتَ).</a:t>
            </a:r>
            <a:endParaRPr lang="ar-JO" sz="2400" b="1" dirty="0">
              <a:solidFill>
                <a:schemeClr val="tx1">
                  <a:lumMod val="65000"/>
                  <a:lumOff val="35000"/>
                </a:schemeClr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ملاحظة:يُحرك آخر فعل الأمر بالكسرِ بدل السُّكونِ إذا جاء بعده كلمة مبدوءة بـ ( ال)</a:t>
            </a:r>
          </a:p>
          <a:p>
            <a:pPr marL="114300" indent="0" algn="r" rtl="1">
              <a:buNone/>
            </a:pPr>
            <a:r>
              <a:rPr lang="ar-JO" sz="2400" b="1" dirty="0" smtClean="0">
                <a:solidFill>
                  <a:srgbClr val="FF0000"/>
                </a:solidFill>
                <a:cs typeface="+mj-cs"/>
              </a:rPr>
              <a:t>مثال: </a:t>
            </a:r>
            <a:r>
              <a:rPr lang="ar-JO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اصعدِ الدَّرجَ بتمهُّلٍ.</a:t>
            </a:r>
            <a:endParaRPr lang="ar-JO" sz="2400" b="1" dirty="0" smtClean="0">
              <a:solidFill>
                <a:schemeClr val="tx1">
                  <a:lumMod val="65000"/>
                  <a:lumOff val="35000"/>
                </a:schemeClr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800" dirty="0" smtClean="0">
                <a:solidFill>
                  <a:schemeClr val="tx1"/>
                </a:solidFill>
                <a:cs typeface="+mj-cs"/>
              </a:rPr>
              <a:t>اصعد: </a:t>
            </a:r>
            <a:r>
              <a:rPr lang="ar-JO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فعل أمر مبني على </a:t>
            </a:r>
            <a:r>
              <a:rPr lang="ar-JO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السُّكون</a:t>
            </a:r>
            <a:r>
              <a:rPr lang="ar-JO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، وحُرِّكَ بالكسر منعًا لالتقاء </a:t>
            </a:r>
            <a:r>
              <a:rPr lang="ar-JO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السَّاكنين</a:t>
            </a:r>
            <a:r>
              <a:rPr lang="ar-JO" sz="2800" dirty="0" smtClean="0">
                <a:solidFill>
                  <a:schemeClr val="tx1">
                    <a:lumMod val="65000"/>
                    <a:lumOff val="35000"/>
                  </a:schemeClr>
                </a:solidFill>
                <a:cs typeface="+mj-cs"/>
              </a:rPr>
              <a:t>. </a:t>
            </a:r>
            <a:r>
              <a:rPr lang="ar-JO" sz="2800" dirty="0" smtClean="0">
                <a:solidFill>
                  <a:schemeClr val="tx1"/>
                </a:solidFill>
                <a:cs typeface="+mj-cs"/>
              </a:rPr>
              <a:t>والفاعل: </a:t>
            </a:r>
            <a:r>
              <a:rPr lang="ar-JO" sz="2800" dirty="0" smtClean="0">
                <a:solidFill>
                  <a:srgbClr val="7030A0"/>
                </a:solidFill>
                <a:cs typeface="+mj-cs"/>
              </a:rPr>
              <a:t>ضمير مستتر </a:t>
            </a:r>
            <a:r>
              <a:rPr lang="ar-JO" sz="2800" dirty="0" smtClean="0">
                <a:solidFill>
                  <a:schemeClr val="tx1"/>
                </a:solidFill>
                <a:cs typeface="+mj-cs"/>
              </a:rPr>
              <a:t>تقديره (أنتَ). </a:t>
            </a:r>
          </a:p>
          <a:p>
            <a:pPr algn="r" rtl="1">
              <a:buFontTx/>
              <a:buChar char="-"/>
            </a:pPr>
            <a:endParaRPr lang="ar-JO" sz="28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73558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7"/>
          <p:cNvSpPr txBox="1">
            <a:spLocks noGrp="1"/>
          </p:cNvSpPr>
          <p:nvPr>
            <p:ph type="body" idx="1"/>
          </p:nvPr>
        </p:nvSpPr>
        <p:spPr>
          <a:xfrm>
            <a:off x="311700" y="204537"/>
            <a:ext cx="8520600" cy="47201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2000" b="1" u="sng" dirty="0">
                <a:solidFill>
                  <a:srgbClr val="980000"/>
                </a:solidFill>
                <a:cs typeface="+mj-cs"/>
              </a:rPr>
              <a:t>تطبيق</a:t>
            </a:r>
            <a:r>
              <a:rPr lang="en" sz="2000" b="1" dirty="0" smtClean="0">
                <a:cs typeface="+mj-cs"/>
              </a:rPr>
              <a:t>: </a:t>
            </a:r>
            <a:r>
              <a:rPr lang="en" sz="2000" b="1" dirty="0">
                <a:solidFill>
                  <a:schemeClr val="dk1"/>
                </a:solidFill>
                <a:cs typeface="+mj-cs"/>
              </a:rPr>
              <a:t>أعرب الجمل الآتية إعرابًا تامًّا.</a:t>
            </a:r>
            <a:endParaRPr sz="2000" b="1" dirty="0">
              <a:solidFill>
                <a:schemeClr val="dk1"/>
              </a:solidFill>
              <a:cs typeface="+mj-cs"/>
            </a:endParaRPr>
          </a:p>
          <a:p>
            <a:pPr marL="457200" lvl="0" indent="-2286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000" dirty="0">
              <a:cs typeface="+mj-cs"/>
            </a:endParaRPr>
          </a:p>
          <a:p>
            <a:pPr marL="11430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en" sz="2000" b="1" dirty="0">
                <a:solidFill>
                  <a:schemeClr val="dk1"/>
                </a:solidFill>
                <a:cs typeface="+mj-cs"/>
              </a:rPr>
              <a:t>أ-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يحصدُ </a:t>
            </a:r>
            <a:r>
              <a:rPr lang="en" sz="2000" b="1" dirty="0">
                <a:solidFill>
                  <a:schemeClr val="dk1"/>
                </a:solidFill>
                <a:cs typeface="+mj-cs"/>
              </a:rPr>
              <a:t>المُزارعُ الثمارَ.</a:t>
            </a:r>
            <a:endParaRPr sz="2000" b="1" dirty="0">
              <a:solidFill>
                <a:schemeClr val="dk1"/>
              </a:solidFill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" sz="2000" b="1" dirty="0">
                <a:solidFill>
                  <a:srgbClr val="7030A0"/>
                </a:solidFill>
                <a:cs typeface="+mj-cs"/>
              </a:rPr>
              <a:t>يحصدُ</a:t>
            </a:r>
            <a:r>
              <a:rPr lang="en" sz="2000" dirty="0">
                <a:solidFill>
                  <a:srgbClr val="7030A0"/>
                </a:solidFill>
                <a:cs typeface="+mj-cs"/>
              </a:rPr>
              <a:t>: فعل مضارع مرفوع وعلامة رفعه الضمة الظاهرة على آخرهِ.</a:t>
            </a:r>
            <a:endParaRPr sz="2000" dirty="0"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" sz="2000" b="1" dirty="0">
                <a:solidFill>
                  <a:srgbClr val="7030A0"/>
                </a:solidFill>
                <a:cs typeface="+mj-cs"/>
              </a:rPr>
              <a:t>المزارعُ</a:t>
            </a:r>
            <a:r>
              <a:rPr lang="en" sz="2000" dirty="0">
                <a:solidFill>
                  <a:srgbClr val="7030A0"/>
                </a:solidFill>
                <a:cs typeface="+mj-cs"/>
              </a:rPr>
              <a:t>: فاعل مرفوع وعلامة رفعه الضمة الظاهرة على آخرهِ.</a:t>
            </a:r>
            <a:endParaRPr sz="2000" dirty="0"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 typeface="Arial"/>
              <a:buChar char="-"/>
            </a:pPr>
            <a:r>
              <a:rPr lang="en" sz="2000" b="1" dirty="0">
                <a:solidFill>
                  <a:srgbClr val="7030A0"/>
                </a:solidFill>
                <a:cs typeface="+mj-cs"/>
              </a:rPr>
              <a:t>الثمارَ</a:t>
            </a:r>
            <a:r>
              <a:rPr lang="en" sz="2000" dirty="0">
                <a:solidFill>
                  <a:srgbClr val="7030A0"/>
                </a:solidFill>
                <a:cs typeface="+mj-cs"/>
              </a:rPr>
              <a:t>: مفعول به منصوب وعلامة نصبهِ الفتحة الظاهرة على آخرهِ</a:t>
            </a:r>
            <a:r>
              <a:rPr lang="en" sz="2000" dirty="0" smtClean="0">
                <a:solidFill>
                  <a:srgbClr val="7030A0"/>
                </a:solidFill>
                <a:cs typeface="+mj-cs"/>
              </a:rPr>
              <a:t>.</a:t>
            </a:r>
            <a:endParaRPr lang="ar-JO" sz="2000" dirty="0">
              <a:cs typeface="+mj-cs"/>
            </a:endParaRPr>
          </a:p>
          <a:p>
            <a:pPr marL="0" lvl="0" indent="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ب- ارسمِ اللّوحةَ. 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ارسمِ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فعل أمر مبني على السكون، وحُرِّكَ بالكسر منعًا لالتقاء الساكنين. </a:t>
            </a: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والفاعل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ضمير مستتر تقديره (أنتَ). 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اللوحةَ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مفعول بهِ منصوب وعلامة نصبهِ الفتحة الظاهرة على آخرهِ. </a:t>
            </a:r>
          </a:p>
          <a:p>
            <a:pPr marL="0" lvl="0" indent="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SzPts val="1800"/>
              <a:buFontTx/>
              <a:buChar char="-"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body" idx="1"/>
          </p:nvPr>
        </p:nvSpPr>
        <p:spPr>
          <a:xfrm>
            <a:off x="216568" y="216567"/>
            <a:ext cx="8746958" cy="47284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00000"/>
              </a:lnSpc>
              <a:spcBef>
                <a:spcPts val="1600"/>
              </a:spcBef>
              <a:buNone/>
            </a:pP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ج- حصلتُ </a:t>
            </a:r>
            <a:r>
              <a:rPr lang="ar-JO" sz="2000" b="1" dirty="0">
                <a:solidFill>
                  <a:schemeClr val="dk1"/>
                </a:solidFill>
                <a:cs typeface="+mj-cs"/>
              </a:rPr>
              <a:t>على العلامةِ التّامةِ.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1600"/>
              </a:spcBef>
              <a:buFont typeface="Arial"/>
              <a:buChar char="-"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حصلتُ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فعل ماضٍ مبني على السكون لاتصاله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بالتاء المتحركة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، والتاء: ضمير متصل مبني في محل رفع فاعل.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3200"/>
              </a:spcBef>
              <a:buFont typeface="Arial"/>
              <a:buChar char="-"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على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حرف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جرمبني. </a:t>
            </a:r>
          </a:p>
          <a:p>
            <a:pPr marL="285750" lvl="0" indent="-285750" algn="r" rtl="1">
              <a:lnSpc>
                <a:spcPct val="100000"/>
              </a:lnSpc>
              <a:spcBef>
                <a:spcPts val="3200"/>
              </a:spcBef>
              <a:buFont typeface="Arial"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العلامةِ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اسم مجرور بحرف الجر (على) وعلامة جرّه الكسرة الظاهرة على آخرهِ.</a:t>
            </a:r>
            <a:endParaRPr lang="ar-JO" sz="2000" dirty="0">
              <a:cs typeface="+mj-cs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000" dirty="0">
              <a:solidFill>
                <a:schemeClr val="dk1"/>
              </a:solidFill>
              <a:cs typeface="+mj-cs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000" dirty="0">
              <a:solidFill>
                <a:schemeClr val="dk1"/>
              </a:solidFill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8964" y="135081"/>
            <a:ext cx="8520600" cy="4831774"/>
          </a:xfrm>
        </p:spPr>
        <p:txBody>
          <a:bodyPr/>
          <a:lstStyle/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د- ادرسْ كي تنجحَ.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ادرسْ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فعل أمر مبني </a:t>
            </a:r>
            <a:r>
              <a:rPr lang="ar-JO" sz="2000" smtClean="0">
                <a:solidFill>
                  <a:srgbClr val="7030A0"/>
                </a:solidFill>
                <a:cs typeface="+mj-cs"/>
              </a:rPr>
              <a:t>على </a:t>
            </a:r>
            <a:r>
              <a:rPr lang="ar-JO" sz="2000" smtClean="0">
                <a:solidFill>
                  <a:srgbClr val="7030A0"/>
                </a:solidFill>
                <a:cs typeface="+mj-cs"/>
              </a:rPr>
              <a:t>السُّكون الظَّاهر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على آخرهِ. والفاعل: ضمير مستتر تقديره (أنتَ).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كي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حرف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مصدري ونصب واستقبال مبني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.</a:t>
            </a:r>
            <a:endParaRPr lang="ar-JO" sz="2000" dirty="0" smtClean="0">
              <a:solidFill>
                <a:srgbClr val="7030A0"/>
              </a:solidFill>
              <a:cs typeface="+mj-cs"/>
            </a:endParaRP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000" b="1" dirty="0" smtClean="0">
                <a:solidFill>
                  <a:srgbClr val="7030A0"/>
                </a:solidFill>
                <a:cs typeface="+mj-cs"/>
              </a:rPr>
              <a:t>تنجحَ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: فعل مضارع منصوب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بـ ( كي) وعلامة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نصبهِ الفتحة الظاهرة على آخرهِ. والفاعل: ضمير مستتر تقديره (أنتَ). </a:t>
            </a:r>
          </a:p>
          <a:p>
            <a:pPr marL="114300" indent="0" algn="r" rtl="1">
              <a:lnSpc>
                <a:spcPct val="150000"/>
              </a:lnSpc>
              <a:buNone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chemeClr val="tx1"/>
                </a:solidFill>
                <a:cs typeface="+mj-cs"/>
              </a:rPr>
              <a:t>هـ- لم تستيقظْ سناءُ على صوتِ المُنبِّهِ. 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لم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حرف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جزم ونفي وقلب مبني. </a:t>
            </a:r>
            <a:endParaRPr lang="ar-JO" sz="2000" dirty="0">
              <a:solidFill>
                <a:srgbClr val="7030A0"/>
              </a:solidFill>
              <a:cs typeface="+mj-cs"/>
            </a:endParaRP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تستيقظْ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فعل مضارع مجزوم بـِ (لم) وعلامة جزمهِ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السُّكون الظَّاهرة 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على آخرهِ. 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سناءُ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فاعل مرفوع وعلامة رفعهِ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الضَّمة الظَّاهرة 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على آخرهِ. </a:t>
            </a:r>
          </a:p>
          <a:p>
            <a:pPr marL="114300" indent="0" algn="r" rtl="1">
              <a:lnSpc>
                <a:spcPct val="150000"/>
              </a:lnSpc>
              <a:buNone/>
            </a:pPr>
            <a:endParaRPr lang="ar-JO" sz="2000" dirty="0" smtClean="0">
              <a:solidFill>
                <a:srgbClr val="7030A0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494610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270164"/>
            <a:ext cx="8520600" cy="4613563"/>
          </a:xfrm>
        </p:spPr>
        <p:txBody>
          <a:bodyPr/>
          <a:lstStyle/>
          <a:p>
            <a:pPr marL="0" indent="0" algn="r" rtl="1">
              <a:lnSpc>
                <a:spcPct val="150000"/>
              </a:lnSpc>
              <a:buNone/>
            </a:pPr>
            <a:endParaRPr lang="ar-JO" dirty="0" smtClean="0">
              <a:solidFill>
                <a:schemeClr val="dk1"/>
              </a:solidFill>
            </a:endParaRP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b="1" dirty="0">
                <a:solidFill>
                  <a:srgbClr val="7030A0"/>
                </a:solidFill>
                <a:cs typeface="+mj-cs"/>
              </a:rPr>
              <a:t>على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حرف جر مبني.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صوتِ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اسم مجرور بحرف الجر (على) وعلامة جرّهِ الكسرة </a:t>
            </a:r>
            <a:r>
              <a:rPr lang="ar-JO" sz="2000" dirty="0" smtClean="0">
                <a:solidFill>
                  <a:srgbClr val="7030A0"/>
                </a:solidFill>
                <a:cs typeface="+mj-cs"/>
              </a:rPr>
              <a:t>الظَّاهرة 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على آخرهِ. وهو مضاف. </a:t>
            </a:r>
          </a:p>
          <a:p>
            <a:pPr marL="114300" indent="0" algn="r" rtl="1">
              <a:lnSpc>
                <a:spcPct val="150000"/>
              </a:lnSpc>
              <a:buNone/>
            </a:pPr>
            <a:r>
              <a:rPr lang="ar-JO" sz="2000" b="1" dirty="0">
                <a:solidFill>
                  <a:srgbClr val="7030A0"/>
                </a:solidFill>
                <a:cs typeface="+mj-cs"/>
              </a:rPr>
              <a:t>المُنبِّهِ</a:t>
            </a:r>
            <a:r>
              <a:rPr lang="ar-JO" sz="2000" dirty="0">
                <a:solidFill>
                  <a:srgbClr val="7030A0"/>
                </a:solidFill>
                <a:cs typeface="+mj-cs"/>
              </a:rPr>
              <a:t>: مضاف إليه مجرور وعلامة جرِّهِ الكسرة الظاهرة على آخرهِ. </a:t>
            </a:r>
          </a:p>
          <a:p>
            <a:pPr marL="0" indent="0" algn="r" rtl="1">
              <a:lnSpc>
                <a:spcPct val="150000"/>
              </a:lnSpc>
              <a:buNone/>
            </a:pPr>
            <a:endParaRPr lang="ar-JO" dirty="0">
              <a:solidFill>
                <a:srgbClr val="7030A0"/>
              </a:solidFill>
            </a:endParaRPr>
          </a:p>
          <a:p>
            <a:pPr marL="0" indent="0" algn="r" rtl="1">
              <a:lnSpc>
                <a:spcPct val="150000"/>
              </a:lnSpc>
              <a:buNone/>
            </a:pPr>
            <a:endParaRPr lang="ar-JO" dirty="0" smtClean="0">
              <a:solidFill>
                <a:schemeClr val="dk1"/>
              </a:solidFill>
            </a:endParaRPr>
          </a:p>
          <a:p>
            <a:pPr marL="0" indent="0" algn="ctr" rtl="1">
              <a:lnSpc>
                <a:spcPct val="150000"/>
              </a:lnSpc>
              <a:buNone/>
            </a:pPr>
            <a:r>
              <a:rPr lang="en" dirty="0" smtClean="0">
                <a:solidFill>
                  <a:schemeClr val="dk1"/>
                </a:solidFill>
              </a:rPr>
              <a:t>*************************************</a:t>
            </a:r>
            <a:endParaRPr lang="en" dirty="0"/>
          </a:p>
          <a:p>
            <a:pPr marL="0" lvl="0" indent="0" algn="ctr" rtl="1">
              <a:lnSpc>
                <a:spcPct val="150000"/>
              </a:lnSpc>
              <a:spcBef>
                <a:spcPts val="1600"/>
              </a:spcBef>
              <a:buNone/>
            </a:pPr>
            <a:r>
              <a:rPr lang="ar-JO" sz="2000" b="1" dirty="0">
                <a:solidFill>
                  <a:schemeClr val="dk1"/>
                </a:solidFill>
              </a:rPr>
              <a:t>مع تمنياتي لكم بالتوفيق الدائم</a:t>
            </a:r>
            <a:endParaRPr lang="ar-JO" sz="2000" b="1" dirty="0"/>
          </a:p>
          <a:p>
            <a:pPr marL="0" lvl="0" indent="0" algn="ctr" rtl="1">
              <a:lnSpc>
                <a:spcPct val="150000"/>
              </a:lnSpc>
              <a:spcBef>
                <a:spcPts val="1600"/>
              </a:spcBef>
              <a:buNone/>
            </a:pPr>
            <a:r>
              <a:rPr lang="ar-JO" sz="2000" b="1" dirty="0">
                <a:solidFill>
                  <a:schemeClr val="dk1"/>
                </a:solidFill>
              </a:rPr>
              <a:t>معلمتا المادة: هناء الياس ، فداء بدر</a:t>
            </a:r>
            <a:endParaRPr lang="ar-JO" sz="2000" b="1" dirty="0"/>
          </a:p>
          <a:p>
            <a:pPr marL="0" lvl="0" indent="0" algn="r" rtl="1">
              <a:lnSpc>
                <a:spcPct val="150000"/>
              </a:lnSpc>
              <a:buNone/>
            </a:pPr>
            <a:endParaRPr lang="ar-JO" dirty="0">
              <a:solidFill>
                <a:schemeClr val="dk1"/>
              </a:solidFill>
            </a:endParaRPr>
          </a:p>
          <a:p>
            <a:pPr marL="114300" lvl="0" indent="0" algn="just" rtl="1">
              <a:lnSpc>
                <a:spcPct val="150000"/>
              </a:lnSpc>
              <a:spcBef>
                <a:spcPts val="1600"/>
              </a:spcBef>
              <a:buNone/>
            </a:pPr>
            <a:endParaRPr lang="ar-JO" dirty="0"/>
          </a:p>
          <a:p>
            <a:pPr>
              <a:lnSpc>
                <a:spcPct val="150000"/>
              </a:lnSpc>
            </a:pPr>
            <a:endParaRPr lang="ar-JO" dirty="0"/>
          </a:p>
        </p:txBody>
      </p:sp>
    </p:spTree>
    <p:extLst>
      <p:ext uri="{BB962C8B-B14F-4D97-AF65-F5344CB8AC3E}">
        <p14:creationId xmlns:p14="http://schemas.microsoft.com/office/powerpoint/2010/main" val="2372890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182266"/>
            <a:ext cx="8520600" cy="572700"/>
          </a:xfrm>
        </p:spPr>
        <p:txBody>
          <a:bodyPr/>
          <a:lstStyle/>
          <a:p>
            <a:pPr algn="r" rtl="1"/>
            <a:r>
              <a:rPr lang="ar-JO" b="1" u="sng" dirty="0" smtClean="0">
                <a:cs typeface="+mj-cs"/>
              </a:rPr>
              <a:t>أمثلة: </a:t>
            </a:r>
            <a:endParaRPr lang="ar-JO" b="1" u="sng" dirty="0">
              <a:cs typeface="+mj-cs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754966"/>
            <a:ext cx="8520600" cy="4163875"/>
          </a:xfrm>
        </p:spPr>
        <p:txBody>
          <a:bodyPr/>
          <a:lstStyle/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أمسكَ </a:t>
            </a: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اللاَّعبُ </a:t>
            </a:r>
            <a:r>
              <a:rPr lang="ar-JO" sz="2400" b="1" dirty="0" smtClean="0">
                <a:solidFill>
                  <a:srgbClr val="C00000"/>
                </a:solidFill>
                <a:cs typeface="+mj-cs"/>
              </a:rPr>
              <a:t>الكرةَ.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>
                <a:solidFill>
                  <a:srgbClr val="C00000"/>
                </a:solidFill>
              </a:rPr>
              <a:t>يشربُ </a:t>
            </a:r>
            <a:r>
              <a:rPr lang="ar-JO" sz="2400" b="1" dirty="0" smtClean="0">
                <a:solidFill>
                  <a:srgbClr val="C00000"/>
                </a:solidFill>
              </a:rPr>
              <a:t>الطِّفلُ </a:t>
            </a:r>
            <a:r>
              <a:rPr lang="ar-JO" sz="2400" b="1" dirty="0">
                <a:solidFill>
                  <a:srgbClr val="C00000"/>
                </a:solidFill>
              </a:rPr>
              <a:t>الحليبَ.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C00000"/>
                </a:solidFill>
              </a:rPr>
              <a:t>ادرسْ للامتحانِ جيِّدًا</a:t>
            </a:r>
            <a:r>
              <a:rPr lang="ar-JO" sz="2400" b="1" dirty="0">
                <a:solidFill>
                  <a:srgbClr val="C00000"/>
                </a:solidFill>
              </a:rPr>
              <a:t>، يا </a:t>
            </a:r>
            <a:r>
              <a:rPr lang="ar-JO" sz="2400" b="1" dirty="0" smtClean="0">
                <a:solidFill>
                  <a:srgbClr val="C00000"/>
                </a:solidFill>
              </a:rPr>
              <a:t>عامرُ.</a:t>
            </a:r>
            <a:endParaRPr lang="ar-JO" sz="2400" b="1" dirty="0" smtClean="0">
              <a:solidFill>
                <a:schemeClr val="tx1"/>
              </a:solidFill>
              <a:cs typeface="+mj-cs"/>
            </a:endParaRP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سافرَ خالدٌ على متنِ </a:t>
            </a: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الطَّائرةِ</a:t>
            </a: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يلعبُ المُتسابقُ بمهارةٍ. </a:t>
            </a:r>
          </a:p>
          <a:p>
            <a:pPr algn="r" rtl="1">
              <a:lnSpc>
                <a:spcPct val="150000"/>
              </a:lnSpc>
              <a:buFontTx/>
              <a:buChar char="-"/>
            </a:pP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اكتبْ </a:t>
            </a: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بقلمِ </a:t>
            </a:r>
            <a:r>
              <a:rPr lang="ar-JO" sz="2400" b="1" dirty="0" smtClean="0">
                <a:solidFill>
                  <a:srgbClr val="002060"/>
                </a:solidFill>
                <a:cs typeface="+mj-cs"/>
              </a:rPr>
              <a:t>حبرٍ،أيُّها الطَّالبُ. </a:t>
            </a:r>
            <a:endParaRPr lang="ar-JO" sz="2400" b="1" dirty="0" smtClean="0">
              <a:solidFill>
                <a:srgbClr val="002060"/>
              </a:solidFill>
              <a:cs typeface="+mj-cs"/>
            </a:endParaRPr>
          </a:p>
          <a:p>
            <a:pPr algn="r" rtl="1">
              <a:lnSpc>
                <a:spcPct val="150000"/>
              </a:lnSpc>
              <a:buFontTx/>
              <a:buChar char="-"/>
            </a:pPr>
            <a:endParaRPr lang="ar-JO" sz="2400" b="1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66497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828704" y="885761"/>
            <a:ext cx="3972321" cy="2708401"/>
          </a:xfrm>
          <a:prstGeom prst="rect">
            <a:avLst/>
          </a:prstGeom>
          <a:solidFill>
            <a:srgbClr val="92D050"/>
          </a:solidFill>
          <a:ln>
            <a:noFill/>
          </a:ln>
        </p:spPr>
      </p:pic>
      <p:sp>
        <p:nvSpPr>
          <p:cNvPr id="72" name="Google Shape;72;p4"/>
          <p:cNvSpPr txBox="1"/>
          <p:nvPr/>
        </p:nvSpPr>
        <p:spPr>
          <a:xfrm>
            <a:off x="4899801" y="3636549"/>
            <a:ext cx="3830129" cy="107721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 أكلَ </a:t>
            </a:r>
            <a:r>
              <a:rPr lang="ar-JO" sz="3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الرَّجلُ طعامَ الغداءِ.</a:t>
            </a:r>
            <a:endParaRPr dirty="0"/>
          </a:p>
          <a:p>
            <a:pPr marL="285750" marR="0" lvl="0" indent="-28575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-"/>
            </a:pPr>
            <a:r>
              <a:rPr lang="en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يقرأُ </a:t>
            </a:r>
            <a:r>
              <a:rPr lang="ar-JO" sz="3200" dirty="0" smtClean="0">
                <a:solidFill>
                  <a:schemeClr val="dk1"/>
                </a:solidFill>
              </a:rPr>
              <a:t>الشَّابُّ</a:t>
            </a:r>
            <a:r>
              <a:rPr lang="en" sz="32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32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روايةً.</a:t>
            </a:r>
            <a:endParaRPr dirty="0"/>
          </a:p>
        </p:txBody>
      </p:sp>
      <p:sp>
        <p:nvSpPr>
          <p:cNvPr id="73" name="Google Shape;73;p4"/>
          <p:cNvSpPr txBox="1"/>
          <p:nvPr/>
        </p:nvSpPr>
        <p:spPr>
          <a:xfrm>
            <a:off x="552091" y="1435947"/>
            <a:ext cx="3761100" cy="2739900"/>
          </a:xfrm>
          <a:prstGeom prst="rect">
            <a:avLst/>
          </a:prstGeom>
          <a:solidFill>
            <a:srgbClr val="D6D6D6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م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َ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الممكن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أن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ْ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تتكو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َّ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َ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الجملة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ُ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الفعلي</a:t>
            </a:r>
            <a:r>
              <a:rPr lang="ar-JO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َّ</a:t>
            </a:r>
            <a:r>
              <a:rPr lang="en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ة</a:t>
            </a:r>
            <a:r>
              <a:rPr lang="ar-JO" sz="32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ُ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م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ن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ْ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800" b="0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فعلٍ وفاعلٍ 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فق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ط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" sz="2800" b="0" i="0" u="none" strike="noStrike" cap="none" dirty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ويكون المعنى </a:t>
            </a:r>
            <a:r>
              <a:rPr lang="ar-JO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تامًّا</a:t>
            </a:r>
            <a:r>
              <a:rPr lang="en" sz="2800" b="0" i="0" u="none" strike="noStrike" cap="none" dirty="0" smtClean="0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dirty="0"/>
          </a:p>
          <a:p>
            <a:pPr marL="457200" marR="0" lvl="0" indent="-2794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endParaRPr sz="2800" b="0" i="0" u="none" strike="noStrike" cap="none" dirty="0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-"/>
            </a:pP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يُغرّ</a:t>
            </a:r>
            <a:r>
              <a:rPr lang="ar-JO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دُ </a:t>
            </a: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العصفورُ.</a:t>
            </a:r>
            <a:endParaRPr dirty="0"/>
          </a:p>
          <a:p>
            <a:pPr marL="457200" marR="0" lvl="0" indent="-45720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-"/>
            </a:pP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فَرِحَ </a:t>
            </a: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الط</a:t>
            </a:r>
            <a:r>
              <a:rPr lang="ar-JO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ِّ</a:t>
            </a:r>
            <a:r>
              <a:rPr lang="en" sz="2800" b="0" i="0" u="none" strike="noStrike" cap="none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فلُ </a:t>
            </a: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ب</a:t>
            </a:r>
            <a:r>
              <a:rPr lang="en" sz="2800" dirty="0">
                <a:solidFill>
                  <a:schemeClr val="dk1"/>
                </a:solidFill>
              </a:rPr>
              <a:t>الهدية</a:t>
            </a:r>
            <a:r>
              <a:rPr lang="en" sz="2800" b="0" i="0" u="none" strike="noStrike" cap="none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 </a:t>
            </a:r>
            <a:endParaRPr sz="2800" b="0" i="0" u="none" strike="noStrike" cap="none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4"/>
          <p:cNvSpPr txBox="1"/>
          <p:nvPr/>
        </p:nvSpPr>
        <p:spPr>
          <a:xfrm>
            <a:off x="2432649" y="300986"/>
            <a:ext cx="3472542" cy="584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/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أركان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ُ</a:t>
            </a:r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الجملة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ِ</a:t>
            </a:r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الفعلي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َّ</a:t>
            </a:r>
            <a:r>
              <a:rPr lang="en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ة</a:t>
            </a:r>
            <a:r>
              <a:rPr lang="ar-JO" sz="3200" b="1" i="0" u="sng" strike="noStrike" cap="none" dirty="0" smtClean="0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ِ:</a:t>
            </a:r>
            <a:endParaRPr sz="3200" b="1" i="0" u="sng" strike="noStrike" cap="none" dirty="0">
              <a:solidFill>
                <a:srgbClr val="0070C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11700" y="592282"/>
            <a:ext cx="8520600" cy="4260274"/>
          </a:xfrm>
        </p:spPr>
        <p:txBody>
          <a:bodyPr/>
          <a:lstStyle/>
          <a:p>
            <a:pPr algn="r" rtl="1"/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الجملةُ الفعليَّةُ: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جملةٌ 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تبدأ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بفعلٍ، وتتكوَّنُ  مِنْ ثلاثةِ أركانٍ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هي: الفعل، الفاعل، والمفعول </a:t>
            </a:r>
            <a:r>
              <a:rPr lang="ar-JO" sz="2000" b="1" dirty="0" smtClean="0">
                <a:solidFill>
                  <a:schemeClr val="tx1"/>
                </a:solidFill>
                <a:cs typeface="+mj-cs"/>
              </a:rPr>
              <a:t>بهِ( إذا كانَ الفعلُ متعدِّيًا؛ أي يحتاجُ إلأة مفعولٍ بهِ لإتمامِ المعنى). ومن ركنين فعلٍ +فاعلٍ( إذا كانَ الفعلُ لازمًا؛ أي لايحتاجُ إلى مفعول به لإتمام المعنى)</a:t>
            </a:r>
            <a:endParaRPr lang="ar-JO" sz="2000" b="1" dirty="0" smtClean="0">
              <a:solidFill>
                <a:schemeClr val="tx1"/>
              </a:solidFill>
              <a:cs typeface="+mj-cs"/>
            </a:endParaRPr>
          </a:p>
          <a:p>
            <a:pPr algn="r" rtl="1"/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b="1" dirty="0" smtClean="0">
                <a:solidFill>
                  <a:srgbClr val="C00000"/>
                </a:solidFill>
                <a:cs typeface="+mj-cs"/>
              </a:rPr>
              <a:t>أولًا: الفعل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: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 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هو ما دلَّ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على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حدثٍ مُعَيَّنٍ، ويُقسمُ حسَبَ زمنهِ إلى: ماضٍ ومضارعٍ وأمرٍ.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مثال:</a:t>
            </a: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algn="r" rtl="1" fontAlgn="ctr">
              <a:buFontTx/>
              <a:buChar char="-"/>
            </a:pP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كتبَ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الطَّالبُ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الواجبَ. 	كتبَ: فعل ماضٍ مبني على الفتح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الظَّاهر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على آخرهِ. </a:t>
            </a:r>
          </a:p>
          <a:p>
            <a:pPr algn="r" rtl="1" fontAlgn="ctr">
              <a:buFontTx/>
              <a:buChar char="-"/>
            </a:pP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يؤلِّفُ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الكاتبُ روايةً. 	يؤلفُ: فعل مضارع مرفوع وعلامة رفعهِ الضمة الظاهرة على آخرهِ. </a:t>
            </a:r>
          </a:p>
          <a:p>
            <a:pPr algn="r" rtl="1" fontAlgn="ctr">
              <a:buFontTx/>
              <a:buChar char="-"/>
            </a:pP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خذْ كتابَكَ.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		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خذْ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: فعل أمر مبني على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السُّكون الظَّاهر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على آخرهِ. </a:t>
            </a:r>
          </a:p>
          <a:p>
            <a:pPr marL="114300" indent="0" algn="r" rtl="1" fontAlgn="ctr">
              <a:buNone/>
            </a:pPr>
            <a:endParaRPr lang="ar-JO" sz="20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86258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6255" y="187037"/>
            <a:ext cx="8821881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r" rtl="1">
              <a:buNone/>
            </a:pPr>
            <a:r>
              <a:rPr lang="ar-JO" sz="2000" b="1" dirty="0">
                <a:solidFill>
                  <a:srgbClr val="C00000"/>
                </a:solidFill>
                <a:cs typeface="+mj-cs"/>
              </a:rPr>
              <a:t>ثانيًا: الفاعل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: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 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هو (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مَن، ما) يقومُ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بالفعل،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ويمكنُ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أن يكون: </a:t>
            </a:r>
            <a:r>
              <a:rPr lang="ar-JO" sz="2000" dirty="0">
                <a:solidFill>
                  <a:srgbClr val="0070C0"/>
                </a:solidFill>
                <a:cs typeface="+mj-cs"/>
              </a:rPr>
              <a:t>اسمًا ظاهرًا أو ضميرًا متّصلًا أو ضميرًا مستترًا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.  </a:t>
            </a:r>
          </a:p>
          <a:p>
            <a:pPr marL="457200" indent="-342900" algn="r" rtl="1">
              <a:buFontTx/>
              <a:buChar char="-"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ركضَ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اللاَّعبُ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بنشاطٍ. 	(</a:t>
            </a:r>
            <a:r>
              <a:rPr lang="ar-JO" sz="2000" dirty="0">
                <a:solidFill>
                  <a:srgbClr val="FF0000"/>
                </a:solidFill>
                <a:cs typeface="+mj-cs"/>
              </a:rPr>
              <a:t>الفاعل: </a:t>
            </a:r>
            <a:r>
              <a:rPr lang="ar-JO" sz="2000" dirty="0" smtClean="0">
                <a:solidFill>
                  <a:srgbClr val="FF0000"/>
                </a:solidFill>
                <a:cs typeface="+mj-cs"/>
              </a:rPr>
              <a:t>اللاعبُ،اسم ظاهر) </a:t>
            </a:r>
            <a:endParaRPr lang="ar-JO" sz="2000" dirty="0" smtClean="0">
              <a:solidFill>
                <a:srgbClr val="FF0000"/>
              </a:solidFill>
              <a:cs typeface="+mj-cs"/>
            </a:endParaRPr>
          </a:p>
          <a:p>
            <a:pPr marL="114300" algn="r" rtl="1"/>
            <a:r>
              <a:rPr lang="ar-JO" sz="2000" dirty="0" smtClean="0">
                <a:solidFill>
                  <a:schemeClr val="tx1"/>
                </a:solidFill>
                <a:cs typeface="+mj-cs"/>
              </a:rPr>
              <a:t> اللاعبُ : فاعل مرفوع وعلامة رفعهِ الضمة الظاهرة على آخرهِ.</a:t>
            </a:r>
          </a:p>
          <a:p>
            <a:pPr marL="114300" algn="r" rtl="1"/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457200" indent="-342900" algn="r" rtl="1">
              <a:buFontTx/>
              <a:buChar char="-"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تأخرتَ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على المدرسة.	(</a:t>
            </a:r>
            <a:r>
              <a:rPr lang="ar-JO" sz="2000" dirty="0">
                <a:solidFill>
                  <a:srgbClr val="FF0000"/>
                </a:solidFill>
                <a:cs typeface="+mj-cs"/>
              </a:rPr>
              <a:t>الفاعل: تاء الفاعل المتحركة / ضمير متصل</a:t>
            </a:r>
            <a:r>
              <a:rPr lang="ar-JO" sz="2000" dirty="0" smtClean="0">
                <a:solidFill>
                  <a:srgbClr val="FF0000"/>
                </a:solidFill>
                <a:cs typeface="+mj-cs"/>
              </a:rPr>
              <a:t>)</a:t>
            </a:r>
          </a:p>
          <a:p>
            <a:pPr marL="114300" algn="r" rtl="1"/>
            <a:r>
              <a:rPr lang="ar-JO" sz="2000" dirty="0" smtClean="0">
                <a:solidFill>
                  <a:schemeClr val="tx1"/>
                </a:solidFill>
                <a:cs typeface="+mj-cs"/>
              </a:rPr>
              <a:t>تأخرتَ: فعل ماضٍ مبني على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السُّكون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؛ لاتصاله بتاء الفاعل المتحركة، والتاء: ضمير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متَّصل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مبني في محل رفع فاعل. </a:t>
            </a:r>
          </a:p>
          <a:p>
            <a:pPr marL="114300" algn="r" rtl="1"/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457200" indent="-342900" algn="r" rtl="1">
              <a:buFontTx/>
              <a:buChar char="-"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انتبهْ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للطَّريقِ.		(</a:t>
            </a:r>
            <a:r>
              <a:rPr lang="ar-JO" sz="2000" dirty="0">
                <a:solidFill>
                  <a:srgbClr val="FF0000"/>
                </a:solidFill>
                <a:cs typeface="+mj-cs"/>
              </a:rPr>
              <a:t>الفاعل: ضمير </a:t>
            </a:r>
            <a:r>
              <a:rPr lang="ar-JO" sz="2000" dirty="0" smtClean="0">
                <a:solidFill>
                  <a:srgbClr val="FF0000"/>
                </a:solidFill>
                <a:cs typeface="+mj-cs"/>
              </a:rPr>
              <a:t>مستتر </a:t>
            </a:r>
            <a:r>
              <a:rPr lang="ar-JO" sz="2000" dirty="0" smtClean="0">
                <a:solidFill>
                  <a:srgbClr val="FF0000"/>
                </a:solidFill>
                <a:cs typeface="+mj-cs"/>
              </a:rPr>
              <a:t>/ أنتَ)</a:t>
            </a:r>
          </a:p>
          <a:p>
            <a:pPr marL="114300" algn="r" rtl="1"/>
            <a:r>
              <a:rPr lang="ar-JO" sz="2000" dirty="0" smtClean="0">
                <a:solidFill>
                  <a:schemeClr val="tx1"/>
                </a:solidFill>
                <a:cs typeface="+mj-cs"/>
              </a:rPr>
              <a:t>انتبه: فعل أمر مبني على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السُّكون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، والفاعل : ضمير مستتر تقديره (أنتَ). </a:t>
            </a: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يُسأل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عنهُ بـِ: </a:t>
            </a:r>
          </a:p>
          <a:p>
            <a:pPr algn="r" rtl="1">
              <a:buFontTx/>
              <a:buChar char="-"/>
            </a:pPr>
            <a:r>
              <a:rPr lang="ar-JO" sz="2000" dirty="0">
                <a:solidFill>
                  <a:srgbClr val="0070C0"/>
                </a:solidFill>
                <a:cs typeface="+mj-cs"/>
              </a:rPr>
              <a:t>مَن ؟ (للعاقل) 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- مثل (درسَ </a:t>
            </a:r>
            <a:r>
              <a:rPr lang="ar-JO" sz="2000" u="sng" dirty="0">
                <a:solidFill>
                  <a:schemeClr val="tx1"/>
                </a:solidFill>
                <a:cs typeface="+mj-cs"/>
              </a:rPr>
              <a:t>الولدُ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)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 - مَن الذي درسَ؟ </a:t>
            </a: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dirty="0">
                <a:solidFill>
                  <a:srgbClr val="0070C0"/>
                </a:solidFill>
                <a:cs typeface="+mj-cs"/>
              </a:rPr>
              <a:t>مَا ؟ (لغير العاقل)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– مثل (سقطَ </a:t>
            </a:r>
            <a:r>
              <a:rPr lang="ar-JO" sz="2000" u="sng" dirty="0">
                <a:solidFill>
                  <a:schemeClr val="tx1"/>
                </a:solidFill>
                <a:cs typeface="+mj-cs"/>
              </a:rPr>
              <a:t>القلمُ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) – ما الذي سقطَ؟ </a:t>
            </a:r>
            <a:endParaRPr lang="ar-JO" sz="2000" dirty="0">
              <a:solidFill>
                <a:schemeClr val="tx1"/>
              </a:solidFill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140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3263" y="509155"/>
            <a:ext cx="8520600" cy="4343399"/>
          </a:xfrm>
        </p:spPr>
        <p:txBody>
          <a:bodyPr/>
          <a:lstStyle/>
          <a:p>
            <a:pPr marL="114300" indent="0" algn="r" rtl="1">
              <a:buNone/>
            </a:pPr>
            <a:endParaRPr lang="ar-JO" sz="2000" b="1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b="1" dirty="0">
                <a:solidFill>
                  <a:srgbClr val="C00000"/>
                </a:solidFill>
                <a:cs typeface="+mj-cs"/>
              </a:rPr>
              <a:t>ثالثًا: المفعول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b="1" dirty="0">
                <a:solidFill>
                  <a:srgbClr val="C00000"/>
                </a:solidFill>
                <a:cs typeface="+mj-cs"/>
              </a:rPr>
              <a:t>به</a:t>
            </a:r>
            <a:r>
              <a:rPr lang="ar-JO" sz="2000" b="1" dirty="0">
                <a:solidFill>
                  <a:schemeClr val="tx1"/>
                </a:solidFill>
                <a:cs typeface="+mj-cs"/>
              </a:rPr>
              <a:t>: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 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وهو (مَن،ما) يقعُ عليه الفعلُ،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ويكون منصوبًا. </a:t>
            </a:r>
          </a:p>
          <a:p>
            <a:pPr marL="114300" indent="0" algn="r" rtl="1">
              <a:buNone/>
            </a:pP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pPr algn="r" rtl="1">
              <a:buFontTx/>
              <a:buChar char="-"/>
            </a:pPr>
            <a:r>
              <a:rPr lang="ar-JO" sz="2000" dirty="0" smtClean="0">
                <a:solidFill>
                  <a:srgbClr val="0070C0"/>
                </a:solidFill>
                <a:cs typeface="+mj-cs"/>
              </a:rPr>
              <a:t>يُسأل </a:t>
            </a:r>
            <a:r>
              <a:rPr lang="ar-JO" sz="2000" dirty="0">
                <a:solidFill>
                  <a:srgbClr val="0070C0"/>
                </a:solidFill>
                <a:cs typeface="+mj-cs"/>
              </a:rPr>
              <a:t>عنهُ بـِ: ماذا ؟  </a:t>
            </a:r>
            <a:endParaRPr lang="ar-JO" sz="2000" dirty="0" smtClean="0">
              <a:solidFill>
                <a:srgbClr val="0070C0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>
                <a:solidFill>
                  <a:schemeClr val="tx1"/>
                </a:solidFill>
                <a:cs typeface="+mj-cs"/>
              </a:rPr>
              <a:t> 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أكلَ </a:t>
            </a:r>
            <a:r>
              <a:rPr lang="ar-JO" sz="2000" dirty="0">
                <a:solidFill>
                  <a:schemeClr val="tx1"/>
                </a:solidFill>
                <a:cs typeface="+mj-cs"/>
              </a:rPr>
              <a:t>الولدُ </a:t>
            </a:r>
            <a:r>
              <a:rPr lang="ar-JO" sz="2000" u="sng" dirty="0" smtClean="0">
                <a:solidFill>
                  <a:schemeClr val="tx1"/>
                </a:solidFill>
                <a:cs typeface="+mj-cs"/>
              </a:rPr>
              <a:t>التفاحةَ</a:t>
            </a:r>
            <a:r>
              <a:rPr lang="ar-JO" sz="2000" dirty="0" smtClean="0">
                <a:solidFill>
                  <a:schemeClr val="tx1"/>
                </a:solidFill>
                <a:cs typeface="+mj-cs"/>
              </a:rPr>
              <a:t>. 	ماذا أكلَ الولدُ؟ </a:t>
            </a: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>التفاحةَ: مفعول بهِ منصوب وعلامة نصبهِ الفتحة الظاهرة على آخرهِ. </a:t>
            </a:r>
            <a:endParaRPr lang="ar-JO" sz="2000" dirty="0">
              <a:solidFill>
                <a:schemeClr val="tx1"/>
              </a:solidFill>
              <a:cs typeface="+mj-cs"/>
            </a:endParaRPr>
          </a:p>
          <a:p>
            <a:pPr marL="114300" indent="0" algn="r" rtl="1">
              <a:buNone/>
            </a:pPr>
            <a:r>
              <a:rPr lang="ar-JO" sz="2000" dirty="0" smtClean="0">
                <a:solidFill>
                  <a:schemeClr val="tx1"/>
                </a:solidFill>
                <a:cs typeface="+mj-cs"/>
              </a:rPr>
              <a:t/>
            </a:r>
            <a:br>
              <a:rPr lang="ar-JO" sz="2000" dirty="0" smtClean="0">
                <a:solidFill>
                  <a:schemeClr val="tx1"/>
                </a:solidFill>
                <a:cs typeface="+mj-cs"/>
              </a:rPr>
            </a:br>
            <a:endParaRPr lang="ar-JO" sz="2000" dirty="0" smtClean="0">
              <a:solidFill>
                <a:schemeClr val="tx1"/>
              </a:solidFill>
              <a:cs typeface="+mj-cs"/>
            </a:endParaRPr>
          </a:p>
          <a:p>
            <a:endParaRPr lang="ar-JO" sz="2000" dirty="0">
              <a:cs typeface="+mj-cs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657" y="2894734"/>
            <a:ext cx="2114385" cy="15837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37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9"/>
          <p:cNvSpPr txBox="1">
            <a:spLocks noGrp="1"/>
          </p:cNvSpPr>
          <p:nvPr>
            <p:ph type="title"/>
          </p:nvPr>
        </p:nvSpPr>
        <p:spPr>
          <a:xfrm>
            <a:off x="4572000" y="262200"/>
            <a:ext cx="42603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ar-JO" sz="2400" b="1" u="sng" dirty="0" smtClean="0">
                <a:solidFill>
                  <a:srgbClr val="0070C0"/>
                </a:solidFill>
              </a:rPr>
              <a:t>تطبيق (1): </a:t>
            </a:r>
            <a:endParaRPr sz="2400" dirty="0">
              <a:solidFill>
                <a:srgbClr val="0070C0"/>
              </a:solidFill>
            </a:endParaRPr>
          </a:p>
        </p:txBody>
      </p:sp>
      <p:sp>
        <p:nvSpPr>
          <p:cNvPr id="85" name="Google Shape;85;p9"/>
          <p:cNvSpPr txBox="1">
            <a:spLocks noGrp="1"/>
          </p:cNvSpPr>
          <p:nvPr>
            <p:ph type="body" idx="1"/>
          </p:nvPr>
        </p:nvSpPr>
        <p:spPr>
          <a:xfrm>
            <a:off x="311700" y="927000"/>
            <a:ext cx="8520600" cy="408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29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AutoNum type="arabicPeriod"/>
            </a:pPr>
            <a:r>
              <a:rPr lang="ar-JO" sz="2000" b="1" dirty="0" smtClean="0">
                <a:solidFill>
                  <a:srgbClr val="000000"/>
                </a:solidFill>
              </a:rPr>
              <a:t>حدِّد أركان الجملة الفعليَّة في ما يأتي:</a:t>
            </a:r>
            <a:endParaRPr sz="2000" b="1" dirty="0">
              <a:solidFill>
                <a:srgbClr val="000000"/>
              </a:solidFill>
            </a:endParaRP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>
                <a:solidFill>
                  <a:srgbClr val="000000"/>
                </a:solidFill>
              </a:rPr>
              <a:t>أ- </a:t>
            </a:r>
            <a:r>
              <a:rPr lang="ar-JO" sz="2000" b="1" dirty="0" smtClean="0">
                <a:solidFill>
                  <a:srgbClr val="000000"/>
                </a:solidFill>
              </a:rPr>
              <a:t>يلعبُ الأصدقاءُ </a:t>
            </a:r>
            <a:r>
              <a:rPr lang="ar-JO" sz="2000" b="1" dirty="0">
                <a:solidFill>
                  <a:srgbClr val="000000"/>
                </a:solidFill>
              </a:rPr>
              <a:t>معًا</a:t>
            </a:r>
            <a:r>
              <a:rPr lang="ar-JO" sz="2000" b="1" dirty="0" smtClean="0">
                <a:solidFill>
                  <a:srgbClr val="000000"/>
                </a:solidFill>
              </a:rPr>
              <a:t>. </a:t>
            </a:r>
          </a:p>
          <a:p>
            <a:pPr lvl="0" indent="0" algn="r" rtl="1">
              <a:spcBef>
                <a:spcPts val="1600"/>
              </a:spcBef>
              <a:buNone/>
            </a:pPr>
            <a:r>
              <a:rPr lang="en" sz="2000" b="1" dirty="0" smtClean="0">
                <a:solidFill>
                  <a:srgbClr val="000000"/>
                </a:solidFill>
              </a:rPr>
              <a:t>ب- </a:t>
            </a:r>
            <a:r>
              <a:rPr lang="ar-JO" sz="2000" b="1" dirty="0" smtClean="0">
                <a:solidFill>
                  <a:srgbClr val="000000"/>
                </a:solidFill>
              </a:rPr>
              <a:t>يَجلُبُ التَّفاؤلُ </a:t>
            </a:r>
            <a:r>
              <a:rPr lang="ar-JO" sz="2000" b="1" dirty="0">
                <a:solidFill>
                  <a:srgbClr val="000000"/>
                </a:solidFill>
              </a:rPr>
              <a:t>السَّعادة</a:t>
            </a:r>
            <a:r>
              <a:rPr lang="en" sz="2000" b="1" dirty="0" smtClean="0">
                <a:solidFill>
                  <a:srgbClr val="000000"/>
                </a:solidFill>
              </a:rPr>
              <a:t>.</a:t>
            </a:r>
            <a:endParaRPr lang="ar-JO" sz="2000" b="1" dirty="0" smtClean="0">
              <a:solidFill>
                <a:srgbClr val="000000"/>
              </a:solidFill>
            </a:endParaRPr>
          </a:p>
          <a:p>
            <a:pPr lvl="0" indent="0" algn="r" rtl="1">
              <a:spcBef>
                <a:spcPts val="1600"/>
              </a:spcBef>
              <a:buNone/>
            </a:pPr>
            <a:r>
              <a:rPr lang="en" sz="2000" b="1" dirty="0" smtClean="0">
                <a:solidFill>
                  <a:srgbClr val="000000"/>
                </a:solidFill>
              </a:rPr>
              <a:t>جـ- </a:t>
            </a:r>
            <a:r>
              <a:rPr lang="ar-JO" sz="2000" b="1" dirty="0" smtClean="0">
                <a:solidFill>
                  <a:srgbClr val="000000"/>
                </a:solidFill>
              </a:rPr>
              <a:t> </a:t>
            </a:r>
            <a:r>
              <a:rPr lang="ar-JO" sz="2000" b="1" dirty="0" smtClean="0">
                <a:solidFill>
                  <a:srgbClr val="000000"/>
                </a:solidFill>
              </a:rPr>
              <a:t>يساعدُ المؤمنُ النَّاسَ .</a:t>
            </a: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 smtClean="0"/>
              <a:t>د-شَجُعَ الجنديُّ .</a:t>
            </a: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 smtClean="0"/>
              <a:t>هـ-حزنتِ الأمُّ على فراقِ ولها.</a:t>
            </a:r>
          </a:p>
          <a:p>
            <a:pPr lvl="0" indent="0" algn="r" rtl="1">
              <a:spcBef>
                <a:spcPts val="1600"/>
              </a:spcBef>
              <a:buNone/>
            </a:pPr>
            <a:r>
              <a:rPr lang="ar-JO" sz="2000" b="1" dirty="0" smtClean="0"/>
              <a:t>و-صامَ الرَّجلُ شهرَ رمضانَ.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0"/>
          <p:cNvSpPr txBox="1">
            <a:spLocks noGrp="1"/>
          </p:cNvSpPr>
          <p:nvPr>
            <p:ph type="body" idx="1"/>
          </p:nvPr>
        </p:nvSpPr>
        <p:spPr>
          <a:xfrm>
            <a:off x="311700" y="281025"/>
            <a:ext cx="8520600" cy="471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400" b="1" u="sng" dirty="0" smtClean="0">
                <a:solidFill>
                  <a:srgbClr val="0070C0"/>
                </a:solidFill>
                <a:cs typeface="+mj-cs"/>
              </a:rPr>
              <a:t>تطبيق (2):  </a:t>
            </a:r>
            <a:r>
              <a:rPr lang="ar-JO" sz="2400" b="1" dirty="0" smtClean="0">
                <a:solidFill>
                  <a:srgbClr val="000000"/>
                </a:solidFill>
                <a:cs typeface="+mj-cs"/>
              </a:rPr>
              <a:t>املأ الجدولَ بالمطلوب.</a:t>
            </a:r>
            <a:endParaRPr lang="ar-JO" sz="2400" b="1" dirty="0" smtClean="0">
              <a:solidFill>
                <a:srgbClr val="000000"/>
              </a:solidFill>
              <a:cs typeface="+mj-cs"/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rgbClr val="000000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r>
              <a:rPr lang="en" sz="2400" b="1" dirty="0">
                <a:solidFill>
                  <a:schemeClr val="dk1"/>
                </a:solidFill>
                <a:cs typeface="+mj-cs"/>
              </a:rPr>
              <a:t>أ- </a:t>
            </a:r>
            <a:r>
              <a:rPr lang="ar-JO" sz="24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يُحقّقُ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الطُّ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موحُ </a:t>
            </a:r>
            <a:r>
              <a:rPr lang="en" sz="2000" b="1" dirty="0">
                <a:solidFill>
                  <a:schemeClr val="dk1"/>
                </a:solidFill>
                <a:cs typeface="+mj-cs"/>
              </a:rPr>
              <a:t>النّجاحَ.</a:t>
            </a:r>
            <a:endParaRPr sz="2000" b="1" dirty="0"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lang="ar-JO" sz="2000" b="1" dirty="0" smtClean="0">
              <a:solidFill>
                <a:schemeClr val="dk1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ب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 -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فهِمْتُ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الدَّرسَ</a:t>
            </a: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.</a:t>
            </a:r>
            <a:endParaRPr sz="2000" b="1" dirty="0"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lang="ar-JO" sz="2000" b="1" dirty="0" smtClean="0">
              <a:solidFill>
                <a:schemeClr val="dk1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r>
              <a:rPr lang="en" sz="2000" b="1" dirty="0" smtClean="0">
                <a:solidFill>
                  <a:schemeClr val="dk1"/>
                </a:solidFill>
                <a:cs typeface="+mj-cs"/>
              </a:rPr>
              <a:t>جـ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 -</a:t>
            </a:r>
            <a:r>
              <a:rPr lang="ar-JO" sz="2000" b="1" dirty="0">
                <a:solidFill>
                  <a:schemeClr val="dk1"/>
                </a:solidFill>
                <a:cs typeface="+mj-cs"/>
              </a:rPr>
              <a:t> </a:t>
            </a:r>
            <a:r>
              <a:rPr lang="ar-JO" sz="2000" b="1" dirty="0" smtClean="0">
                <a:solidFill>
                  <a:schemeClr val="dk1"/>
                </a:solidFill>
                <a:cs typeface="+mj-cs"/>
              </a:rPr>
              <a:t>العبْ كرةَ القدمِ خارجًا</a:t>
            </a:r>
            <a:r>
              <a:rPr lang="ar-JO" sz="2400" b="1" dirty="0" smtClean="0">
                <a:solidFill>
                  <a:schemeClr val="dk1"/>
                </a:solidFill>
                <a:cs typeface="+mj-cs"/>
              </a:rPr>
              <a:t>. </a:t>
            </a:r>
            <a:endParaRPr sz="2400" b="1" dirty="0"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sz="2400" b="1" dirty="0">
              <a:solidFill>
                <a:srgbClr val="0070C0"/>
              </a:solidFill>
              <a:cs typeface="+mj-cs"/>
            </a:endParaRPr>
          </a:p>
          <a:p>
            <a:pPr marL="107950" lvl="0" indent="0" algn="r" rtl="1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rgbClr val="0000FF"/>
              </a:buClr>
              <a:buSzPts val="1900"/>
              <a:buNone/>
            </a:pPr>
            <a:endParaRPr sz="2400" b="1" dirty="0">
              <a:solidFill>
                <a:srgbClr val="0070C0"/>
              </a:solidFill>
              <a:cs typeface="+mj-cs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6918235"/>
              </p:ext>
            </p:extLst>
          </p:nvPr>
        </p:nvGraphicFramePr>
        <p:xfrm>
          <a:off x="483476" y="1355812"/>
          <a:ext cx="4740165" cy="3079556"/>
        </p:xfrm>
        <a:graphic>
          <a:graphicData uri="http://schemas.openxmlformats.org/drawingml/2006/table">
            <a:tbl>
              <a:tblPr rtl="1" firstRow="1" bandRow="1">
                <a:tableStyleId>{5DA37D80-6434-44D0-A028-1B22A696006F}</a:tableStyleId>
              </a:tblPr>
              <a:tblGrid>
                <a:gridCol w="1744717">
                  <a:extLst>
                    <a:ext uri="{9D8B030D-6E8A-4147-A177-3AD203B41FA5}">
                      <a16:colId xmlns:a16="http://schemas.microsoft.com/office/drawing/2014/main" val="845767564"/>
                    </a:ext>
                  </a:extLst>
                </a:gridCol>
                <a:gridCol w="1415393">
                  <a:extLst>
                    <a:ext uri="{9D8B030D-6E8A-4147-A177-3AD203B41FA5}">
                      <a16:colId xmlns:a16="http://schemas.microsoft.com/office/drawing/2014/main" val="2566688914"/>
                    </a:ext>
                  </a:extLst>
                </a:gridCol>
                <a:gridCol w="1580055">
                  <a:extLst>
                    <a:ext uri="{9D8B030D-6E8A-4147-A177-3AD203B41FA5}">
                      <a16:colId xmlns:a16="http://schemas.microsoft.com/office/drawing/2014/main" val="2246961933"/>
                    </a:ext>
                  </a:extLst>
                </a:gridCol>
              </a:tblGrid>
              <a:tr h="769889"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solidFill>
                            <a:srgbClr val="FF0000"/>
                          </a:solidFill>
                          <a:cs typeface="+mj-cs"/>
                        </a:rPr>
                        <a:t>الفعل</a:t>
                      </a:r>
                      <a:r>
                        <a:rPr lang="ar-JO" sz="2400" baseline="0" dirty="0" smtClean="0">
                          <a:solidFill>
                            <a:srgbClr val="FF0000"/>
                          </a:solidFill>
                          <a:cs typeface="+mj-cs"/>
                        </a:rPr>
                        <a:t> (نوعه)</a:t>
                      </a:r>
                      <a:endParaRPr lang="ar-JO" sz="2400" dirty="0">
                        <a:solidFill>
                          <a:srgbClr val="FF0000"/>
                        </a:solidFill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solidFill>
                            <a:srgbClr val="FF0000"/>
                          </a:solidFill>
                          <a:cs typeface="+mj-cs"/>
                        </a:rPr>
                        <a:t>الفاعل</a:t>
                      </a:r>
                      <a:endParaRPr lang="ar-JO" sz="2400" dirty="0">
                        <a:solidFill>
                          <a:srgbClr val="FF0000"/>
                        </a:solidFill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JO" sz="2400" dirty="0" smtClean="0">
                          <a:solidFill>
                            <a:srgbClr val="FF0000"/>
                          </a:solidFill>
                          <a:cs typeface="+mj-cs"/>
                        </a:rPr>
                        <a:t>المفعول بهِ</a:t>
                      </a:r>
                      <a:endParaRPr lang="ar-JO" sz="2400" dirty="0">
                        <a:solidFill>
                          <a:srgbClr val="FF0000"/>
                        </a:solidFill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343835909"/>
                  </a:ext>
                </a:extLst>
              </a:tr>
              <a:tr h="769889"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4858124"/>
                  </a:ext>
                </a:extLst>
              </a:tr>
              <a:tr h="769889"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8309050"/>
                  </a:ext>
                </a:extLst>
              </a:tr>
              <a:tr h="769889"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>
                        <a:cs typeface="+mj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rtl="1"/>
                      <a:endParaRPr lang="ar-JO" sz="2400" dirty="0">
                        <a:cs typeface="+mj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83721059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1"/>
          <p:cNvSpPr txBox="1">
            <a:spLocks noGrp="1"/>
          </p:cNvSpPr>
          <p:nvPr>
            <p:ph type="body" idx="1"/>
          </p:nvPr>
        </p:nvSpPr>
        <p:spPr>
          <a:xfrm>
            <a:off x="311700" y="240632"/>
            <a:ext cx="8520600" cy="46962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ar-JO" sz="2400" b="1" dirty="0" smtClean="0">
                <a:solidFill>
                  <a:srgbClr val="0070C0"/>
                </a:solidFill>
              </a:rPr>
              <a:t>تطبيق (3): </a:t>
            </a:r>
            <a:r>
              <a:rPr lang="en" sz="2400" b="1" dirty="0" smtClean="0">
                <a:solidFill>
                  <a:schemeClr val="dk1"/>
                </a:solidFill>
              </a:rPr>
              <a:t>وظّف </a:t>
            </a:r>
            <a:r>
              <a:rPr lang="en" sz="2400" b="1" dirty="0">
                <a:solidFill>
                  <a:schemeClr val="dk1"/>
                </a:solidFill>
              </a:rPr>
              <a:t>الأفعال الآتية في جملٍ فعليّةٍ مُفيدةٍ من إنشائك</a:t>
            </a:r>
            <a:r>
              <a:rPr lang="en" sz="2400" b="1" dirty="0" smtClean="0">
                <a:solidFill>
                  <a:schemeClr val="dk1"/>
                </a:solidFill>
              </a:rPr>
              <a:t>:</a:t>
            </a:r>
            <a:endParaRPr lang="ar-JO" sz="2400" b="1" dirty="0" smtClean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/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ar-JO" sz="2400" b="1" dirty="0" smtClean="0">
                <a:solidFill>
                  <a:schemeClr val="dk1"/>
                </a:solidFill>
              </a:rPr>
              <a:t>لعِبَ</a:t>
            </a:r>
            <a:r>
              <a:rPr lang="en" sz="2400" b="1" dirty="0" smtClean="0">
                <a:solidFill>
                  <a:schemeClr val="dk1"/>
                </a:solidFill>
              </a:rPr>
              <a:t>:</a:t>
            </a:r>
            <a:r>
              <a:rPr lang="ar-JO" sz="2400" b="1" dirty="0" smtClean="0">
                <a:solidFill>
                  <a:schemeClr val="dk1"/>
                </a:solidFill>
              </a:rPr>
              <a:t> </a:t>
            </a:r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endParaRPr sz="2400" b="1" dirty="0">
              <a:solidFill>
                <a:schemeClr val="dk1"/>
              </a:solidFill>
            </a:endParaRPr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ar-JO" sz="2400" b="1" dirty="0" smtClean="0">
                <a:solidFill>
                  <a:schemeClr val="dk1"/>
                </a:solidFill>
              </a:rPr>
              <a:t>يكرّمُ</a:t>
            </a:r>
            <a:r>
              <a:rPr lang="en" sz="2400" b="1" dirty="0" smtClean="0">
                <a:solidFill>
                  <a:schemeClr val="dk1"/>
                </a:solidFill>
              </a:rPr>
              <a:t>:</a:t>
            </a:r>
            <a:r>
              <a:rPr lang="ar-JO" sz="2400" b="1" dirty="0" smtClean="0">
                <a:solidFill>
                  <a:schemeClr val="dk1"/>
                </a:solidFill>
              </a:rPr>
              <a:t> 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lang="ar-JO" sz="2400" b="1" dirty="0">
              <a:solidFill>
                <a:schemeClr val="dk1"/>
              </a:solidFill>
            </a:endParaRPr>
          </a:p>
          <a:p>
            <a:pPr lvl="0" indent="-45720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Font typeface="+mj-lt"/>
              <a:buAutoNum type="arabicPeriod"/>
            </a:pPr>
            <a:r>
              <a:rPr lang="ar-JO" sz="2400" b="1" dirty="0">
                <a:solidFill>
                  <a:schemeClr val="dk1"/>
                </a:solidFill>
              </a:rPr>
              <a:t> </a:t>
            </a:r>
            <a:r>
              <a:rPr lang="ar-JO" sz="2400" b="1" dirty="0" smtClean="0">
                <a:solidFill>
                  <a:schemeClr val="dk1"/>
                </a:solidFill>
              </a:rPr>
              <a:t>اقرأ: </a:t>
            </a: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chemeClr val="dk1"/>
              </a:solidFill>
            </a:endParaRPr>
          </a:p>
          <a:p>
            <a:pPr marL="0" lvl="0" indent="0" algn="r" rtl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 sz="2400" b="1" dirty="0">
              <a:solidFill>
                <a:schemeClr val="dk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1132</Words>
  <Application>Microsoft Office PowerPoint</Application>
  <PresentationFormat>On-screen Show (16:9)</PresentationFormat>
  <Paragraphs>131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Arial</vt:lpstr>
      <vt:lpstr>Times New Roman</vt:lpstr>
      <vt:lpstr>Simple Light</vt:lpstr>
      <vt:lpstr>PowerPoint Presentation</vt:lpstr>
      <vt:lpstr>أمثلة: </vt:lpstr>
      <vt:lpstr>PowerPoint Presentation</vt:lpstr>
      <vt:lpstr>PowerPoint Presentation</vt:lpstr>
      <vt:lpstr>PowerPoint Presentation</vt:lpstr>
      <vt:lpstr>PowerPoint Presentation</vt:lpstr>
      <vt:lpstr>تطبيق (1): </vt:lpstr>
      <vt:lpstr>PowerPoint Presentation</vt:lpstr>
      <vt:lpstr>PowerPoint Presentation</vt:lpstr>
      <vt:lpstr>أقسامُ الفعلِ من حيثُ الزَّمنُ:</vt:lpstr>
      <vt:lpstr>الفعل المضارع:ما دلَّ على حدثٍ يجري في الزمن الحاضر أو المستقبلِ( إذا سُبق بحروفٍ تخصصه للمستقبل : لن ، السين ، سوف ، كي). إعرابه:  </vt:lpstr>
      <vt:lpstr>فعل الأمر: (طلبُ القيام بالفعل في المستقبل القريب أو البعيد)ويكون مبنيًّا على السُّكونِ وفاعلهُ مستترٌ.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zaher yacoub</dc:creator>
  <cp:lastModifiedBy>Zaher Yacoub</cp:lastModifiedBy>
  <cp:revision>30</cp:revision>
  <dcterms:modified xsi:type="dcterms:W3CDTF">2025-10-21T05:52:38Z</dcterms:modified>
</cp:coreProperties>
</file>