
<file path=[Content_Types].xml><?xml version="1.0" encoding="utf-8"?>
<Types xmlns="http://schemas.openxmlformats.org/package/2006/content-types"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75" r:id="rId2"/>
    <p:sldId id="256" r:id="rId3"/>
    <p:sldId id="265" r:id="rId4"/>
    <p:sldId id="259" r:id="rId5"/>
    <p:sldId id="271" r:id="rId6"/>
    <p:sldId id="272" r:id="rId7"/>
    <p:sldId id="273" r:id="rId8"/>
    <p:sldId id="261" r:id="rId9"/>
    <p:sldId id="262" r:id="rId10"/>
    <p:sldId id="263" r:id="rId11"/>
    <p:sldId id="266" r:id="rId12"/>
    <p:sldId id="267" r:id="rId13"/>
    <p:sldId id="268" r:id="rId14"/>
    <p:sldId id="260" r:id="rId15"/>
    <p:sldId id="264" r:id="rId16"/>
    <p:sldId id="269" r:id="rId17"/>
    <p:sldId id="270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+8qnCMASkJgPvDWq3cYMNXZ9s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9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49093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JO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604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"/>
          <p:cNvSpPr txBox="1">
            <a:spLocks noGrp="1"/>
          </p:cNvSpPr>
          <p:nvPr>
            <p:ph type="title"/>
          </p:nvPr>
        </p:nvSpPr>
        <p:spPr>
          <a:xfrm>
            <a:off x="490249" y="483576"/>
            <a:ext cx="8293265" cy="4057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endParaRPr dirty="0"/>
          </a:p>
        </p:txBody>
      </p:sp>
      <p:pic>
        <p:nvPicPr>
          <p:cNvPr id="43" name="Google Shape;43;p1" descr="C:\Users\hanae\Desktop\شعار الوردية - عربي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4593" y="650632"/>
            <a:ext cx="7482254" cy="25849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837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body" idx="1"/>
          </p:nvPr>
        </p:nvSpPr>
        <p:spPr>
          <a:xfrm>
            <a:off x="311700" y="240632"/>
            <a:ext cx="8520600" cy="4696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400" b="1" dirty="0" smtClean="0">
                <a:solidFill>
                  <a:srgbClr val="0070C0"/>
                </a:solidFill>
              </a:rPr>
              <a:t>تطبيق (3): </a:t>
            </a:r>
            <a:r>
              <a:rPr lang="en" sz="2400" b="1" dirty="0" smtClean="0">
                <a:solidFill>
                  <a:schemeClr val="dk1"/>
                </a:solidFill>
              </a:rPr>
              <a:t>وظّف </a:t>
            </a:r>
            <a:r>
              <a:rPr lang="en" sz="2400" b="1" dirty="0">
                <a:solidFill>
                  <a:schemeClr val="dk1"/>
                </a:solidFill>
              </a:rPr>
              <a:t>الأفعال الآتية في جملٍ فعليّةٍ مُفيدةٍ من إنشائك</a:t>
            </a:r>
            <a:r>
              <a:rPr lang="en" sz="2400" b="1" dirty="0" smtClean="0">
                <a:solidFill>
                  <a:schemeClr val="dk1"/>
                </a:solidFill>
              </a:rPr>
              <a:t>:</a:t>
            </a:r>
            <a:endParaRPr lang="ar-JO" sz="2400" b="1" dirty="0" smtClean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/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ar-JO" sz="2400" b="1" dirty="0" smtClean="0">
                <a:solidFill>
                  <a:schemeClr val="dk1"/>
                </a:solidFill>
              </a:rPr>
              <a:t>لعِبَ</a:t>
            </a:r>
            <a:r>
              <a:rPr lang="en" sz="2400" b="1" dirty="0" smtClean="0">
                <a:solidFill>
                  <a:schemeClr val="dk1"/>
                </a:solidFill>
              </a:rPr>
              <a:t>:</a:t>
            </a:r>
            <a:r>
              <a:rPr lang="ar-JO" sz="2400" b="1" dirty="0" smtClean="0">
                <a:solidFill>
                  <a:schemeClr val="dk1"/>
                </a:solidFill>
              </a:rPr>
              <a:t> </a:t>
            </a:r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endParaRPr sz="2400" b="1" dirty="0">
              <a:solidFill>
                <a:schemeClr val="dk1"/>
              </a:solidFill>
            </a:endParaRPr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ar-JO" sz="2400" b="1" dirty="0" smtClean="0">
                <a:solidFill>
                  <a:schemeClr val="dk1"/>
                </a:solidFill>
              </a:rPr>
              <a:t>يكرّمُ</a:t>
            </a:r>
            <a:r>
              <a:rPr lang="en" sz="2400" b="1" dirty="0" smtClean="0">
                <a:solidFill>
                  <a:schemeClr val="dk1"/>
                </a:solidFill>
              </a:rPr>
              <a:t>:</a:t>
            </a:r>
            <a:r>
              <a:rPr lang="ar-JO" sz="2400" b="1" dirty="0" smtClean="0">
                <a:solidFill>
                  <a:schemeClr val="dk1"/>
                </a:solidFill>
              </a:rPr>
              <a:t> 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400" b="1" dirty="0">
              <a:solidFill>
                <a:schemeClr val="dk1"/>
              </a:solidFill>
            </a:endParaRPr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ar-JO" sz="2400" b="1" dirty="0">
                <a:solidFill>
                  <a:schemeClr val="dk1"/>
                </a:solidFill>
              </a:rPr>
              <a:t> </a:t>
            </a:r>
            <a:r>
              <a:rPr lang="ar-JO" sz="2400" b="1" dirty="0" smtClean="0">
                <a:solidFill>
                  <a:schemeClr val="dk1"/>
                </a:solidFill>
              </a:rPr>
              <a:t>اقرأ: 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29715"/>
            <a:ext cx="8520600" cy="572700"/>
          </a:xfrm>
        </p:spPr>
        <p:txBody>
          <a:bodyPr/>
          <a:lstStyle/>
          <a:p>
            <a:pPr algn="ctr"/>
            <a:r>
              <a:rPr lang="ar-JO" b="1" u="sng" dirty="0" smtClean="0">
                <a:solidFill>
                  <a:srgbClr val="0070C0"/>
                </a:solidFill>
              </a:rPr>
              <a:t>أقسامُ الفعلِ من حيثُ الزَّمنُ: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702414"/>
            <a:ext cx="8520600" cy="4363571"/>
          </a:xfrm>
        </p:spPr>
        <p:txBody>
          <a:bodyPr/>
          <a:lstStyle/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أولًا: الفعل الماضي: ما دلَّ على حدثٍ جرى في الماضي، ويكون مبنيًّا على 1.الفتحِ ، إذا: 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أ.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لم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يتصلْ به شيء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: مثال: </a:t>
            </a:r>
            <a:r>
              <a:rPr lang="ar-JO" sz="2000" b="1" u="sng" dirty="0" smtClean="0">
                <a:solidFill>
                  <a:srgbClr val="0070C0"/>
                </a:solidFill>
                <a:cs typeface="+mj-cs"/>
              </a:rPr>
              <a:t>عادَ</a:t>
            </a:r>
            <a:r>
              <a:rPr lang="ar-JO" sz="2000" dirty="0" smtClean="0">
                <a:solidFill>
                  <a:srgbClr val="0070C0"/>
                </a:solidFill>
                <a:cs typeface="+mj-cs"/>
              </a:rPr>
              <a:t> </a:t>
            </a:r>
            <a:r>
              <a:rPr lang="ar-JO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+mj-cs"/>
              </a:rPr>
              <a:t>أبي من السَّفرِ البارحةَ.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ب.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اتَّصلَت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به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تاء التأنيث السَّاكنة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: مثال: </a:t>
            </a:r>
            <a:r>
              <a:rPr lang="ar-JO" sz="2000" b="1" u="sng" dirty="0" smtClean="0">
                <a:solidFill>
                  <a:srgbClr val="0070C0"/>
                </a:solidFill>
                <a:cs typeface="+mj-cs"/>
              </a:rPr>
              <a:t>جاءَتْ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معلمةُ الصَّفِّ .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( تُحرَّكُ  تاء التَّأنيث بالكسرِ إذا جاء بعد الفعل كلمة مبدوءة بـ( ال)  منعًا من التقاء السَّاكنينِ.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مثال : </a:t>
            </a:r>
            <a:r>
              <a:rPr lang="ar-JO" sz="2000" b="1" u="sng" dirty="0" smtClean="0">
                <a:solidFill>
                  <a:srgbClr val="0070C0"/>
                </a:solidFill>
                <a:cs typeface="+mj-cs"/>
              </a:rPr>
              <a:t>أطلعتِ الطَّالبةُ 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المعلِّمةَ على مشروعها. </a:t>
            </a:r>
          </a:p>
          <a:p>
            <a:pPr algn="r" rtl="1">
              <a:buFontTx/>
              <a:buChar char="-"/>
            </a:pPr>
            <a:r>
              <a:rPr lang="ar-JO" sz="2000" b="1" dirty="0">
                <a:solidFill>
                  <a:srgbClr val="C00000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2-على 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السُّكونِ:</a:t>
            </a: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- إذا اتّصلَ بهِ ضمير (يحلّ محلّ الفاعل) / 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التَّاء المتحركة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(ويُعرب : ضمير متصل مبني في محل رفع فاعل). 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مثال: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 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0070C0"/>
                </a:solidFill>
                <a:cs typeface="+mj-cs"/>
              </a:rPr>
              <a:t>أنا درس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تُ.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0070C0"/>
                </a:solidFill>
                <a:cs typeface="+mj-cs"/>
              </a:rPr>
              <a:t>أنتَ درس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تَ.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rgbClr val="0070C0"/>
                </a:solidFill>
                <a:cs typeface="+mj-cs"/>
              </a:rPr>
              <a:t>أنتِ درس</a:t>
            </a:r>
            <a:r>
              <a:rPr lang="ar-JO" sz="2000" b="1" dirty="0" smtClean="0">
                <a:solidFill>
                  <a:srgbClr val="FF0000"/>
                </a:solidFill>
                <a:cs typeface="+mj-cs"/>
              </a:rPr>
              <a:t>ت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ِ.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77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11700" y="67112"/>
            <a:ext cx="8520600" cy="1166070"/>
          </a:xfrm>
        </p:spPr>
        <p:txBody>
          <a:bodyPr/>
          <a:lstStyle/>
          <a:p>
            <a:pPr algn="r"/>
            <a:r>
              <a:rPr lang="ar-JO" sz="2400" b="1" dirty="0" smtClean="0">
                <a:solidFill>
                  <a:srgbClr val="FF0000"/>
                </a:solidFill>
              </a:rPr>
              <a:t>الفعل المضارع:ما دلَّ على حدثٍ يجري في الزمن الحاضر أو المستقبلِ( إذا سُبق بحروفٍ تخصصه للمستقبل : لن ، السين ، سوف ، كي).</a:t>
            </a:r>
            <a:br>
              <a:rPr lang="ar-JO" sz="2400" b="1" dirty="0" smtClean="0">
                <a:solidFill>
                  <a:srgbClr val="FF0000"/>
                </a:solidFill>
              </a:rPr>
            </a:br>
            <a:r>
              <a:rPr lang="ar-JO" sz="2400" b="1" dirty="0" smtClean="0">
                <a:solidFill>
                  <a:srgbClr val="FF0000"/>
                </a:solidFill>
              </a:rPr>
              <a:t>إعرابه:</a:t>
            </a:r>
            <a:br>
              <a:rPr lang="ar-JO" sz="2400" b="1" dirty="0" smtClean="0">
                <a:solidFill>
                  <a:srgbClr val="FF0000"/>
                </a:solidFill>
              </a:rPr>
            </a:br>
            <a:r>
              <a:rPr lang="ar-JO" sz="2400" b="1" dirty="0" smtClean="0">
                <a:solidFill>
                  <a:srgbClr val="FF0000"/>
                </a:solidFill>
              </a:rPr>
              <a:t> 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311700" y="1017726"/>
            <a:ext cx="8520600" cy="3985198"/>
          </a:xfrm>
        </p:spPr>
        <p:txBody>
          <a:bodyPr/>
          <a:lstStyle/>
          <a:p>
            <a:pPr algn="r" rtl="1">
              <a:buFontTx/>
              <a:buChar char="-"/>
            </a:pPr>
            <a:endParaRPr lang="ar-JO" sz="2000" b="1" dirty="0" smtClean="0">
              <a:solidFill>
                <a:srgbClr val="C00000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الفعل المضارع المرفوع: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إذا لم يُسبق بشيء. 	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مثال: </a:t>
            </a:r>
            <a:r>
              <a:rPr lang="ar-JO" sz="2000" b="1" dirty="0" smtClean="0">
                <a:solidFill>
                  <a:srgbClr val="2F6228"/>
                </a:solidFill>
                <a:cs typeface="+mj-cs"/>
              </a:rPr>
              <a:t>يرسمُ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الفنَّانُ اللَّوحةَ. 		</a:t>
            </a:r>
            <a:r>
              <a:rPr lang="ar-JO" sz="2000" b="1" dirty="0">
                <a:solidFill>
                  <a:schemeClr val="tx1"/>
                </a:solidFill>
              </a:rPr>
              <a:t>(حركته </a:t>
            </a:r>
            <a:r>
              <a:rPr lang="ar-JO" sz="2000" b="1" dirty="0">
                <a:solidFill>
                  <a:srgbClr val="2F6228"/>
                </a:solidFill>
              </a:rPr>
              <a:t>الضمة</a:t>
            </a:r>
            <a:r>
              <a:rPr lang="ar-JO" sz="2000" b="1" dirty="0" smtClean="0">
                <a:solidFill>
                  <a:schemeClr val="tx1"/>
                </a:solidFill>
              </a:rPr>
              <a:t>)</a:t>
            </a:r>
            <a:endParaRPr lang="ar-JO" sz="2000" b="1" dirty="0" smtClean="0">
              <a:solidFill>
                <a:srgbClr val="C00000"/>
              </a:solidFill>
              <a:cs typeface="+mj-cs"/>
            </a:endParaRPr>
          </a:p>
          <a:p>
            <a:pPr marL="114300" indent="0" algn="r" rtl="1">
              <a:buNone/>
            </a:pP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الفعل المضارع المنصوب: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إذا سُبِقَ بحرف نصب. 	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مثال: عليكَ </a:t>
            </a:r>
            <a:r>
              <a:rPr lang="ar-JO" sz="2000" b="1" dirty="0" smtClean="0">
                <a:solidFill>
                  <a:srgbClr val="2F6228"/>
                </a:solidFill>
                <a:cs typeface="+mj-cs"/>
              </a:rPr>
              <a:t>أن تدرسَ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جيِّدًا. 		</a:t>
            </a:r>
            <a:r>
              <a:rPr lang="ar-JO" sz="2000" b="1" dirty="0">
                <a:solidFill>
                  <a:schemeClr val="tx1"/>
                </a:solidFill>
              </a:rPr>
              <a:t>(حركته </a:t>
            </a:r>
            <a:r>
              <a:rPr lang="ar-JO" sz="2000" b="1" dirty="0">
                <a:solidFill>
                  <a:srgbClr val="2F6228"/>
                </a:solidFill>
              </a:rPr>
              <a:t>الفتحة</a:t>
            </a:r>
            <a:r>
              <a:rPr lang="ar-JO" sz="2000" b="1" dirty="0" smtClean="0">
                <a:solidFill>
                  <a:schemeClr val="tx1"/>
                </a:solidFill>
              </a:rPr>
              <a:t>)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- </a:t>
            </a:r>
            <a:r>
              <a:rPr lang="ar-JO" sz="2000" b="1" dirty="0">
                <a:solidFill>
                  <a:srgbClr val="C00000"/>
                </a:solidFill>
              </a:rPr>
              <a:t>الفعل المضارع </a:t>
            </a:r>
            <a:r>
              <a:rPr lang="ar-JO" sz="2000" b="1" dirty="0" smtClean="0">
                <a:solidFill>
                  <a:srgbClr val="C00000"/>
                </a:solidFill>
              </a:rPr>
              <a:t>المجزوم: </a:t>
            </a:r>
            <a:r>
              <a:rPr lang="ar-JO" sz="2000" b="1" dirty="0" smtClean="0">
                <a:solidFill>
                  <a:schemeClr val="tx1"/>
                </a:solidFill>
              </a:rPr>
              <a:t>إذا سٌبِقَ بحرف جزم. 	</a:t>
            </a: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مثال: </a:t>
            </a:r>
            <a:r>
              <a:rPr lang="ar-JO" sz="2000" b="1" dirty="0" smtClean="0">
                <a:solidFill>
                  <a:srgbClr val="2F6228"/>
                </a:solidFill>
                <a:cs typeface="+mj-cs"/>
              </a:rPr>
              <a:t>لا تلعبْ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بالأدواتِ الحادَّةِ. 		</a:t>
            </a:r>
            <a:r>
              <a:rPr lang="ar-JO" sz="2000" b="1" dirty="0">
                <a:solidFill>
                  <a:schemeClr val="tx1"/>
                </a:solidFill>
              </a:rPr>
              <a:t> (حركته </a:t>
            </a:r>
            <a:r>
              <a:rPr lang="ar-JO" sz="2000" b="1" dirty="0">
                <a:solidFill>
                  <a:srgbClr val="2F6228"/>
                </a:solidFill>
              </a:rPr>
              <a:t>السكون</a:t>
            </a:r>
            <a:r>
              <a:rPr lang="ar-JO" sz="2000" b="1" dirty="0">
                <a:solidFill>
                  <a:schemeClr val="tx1"/>
                </a:solidFill>
              </a:rPr>
              <a:t>) 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</p:txBody>
      </p:sp>
      <p:sp>
        <p:nvSpPr>
          <p:cNvPr id="6" name="Explosion 2 5"/>
          <p:cNvSpPr/>
          <p:nvPr/>
        </p:nvSpPr>
        <p:spPr>
          <a:xfrm>
            <a:off x="0" y="1017725"/>
            <a:ext cx="3268716" cy="1992600"/>
          </a:xfrm>
          <a:prstGeom prst="irregularSeal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cs typeface="+mj-cs"/>
              </a:rPr>
              <a:t>حروف النَّصب :</a:t>
            </a:r>
          </a:p>
          <a:p>
            <a:pPr algn="ctr"/>
            <a:r>
              <a:rPr lang="ar-JO" sz="1800" b="1" dirty="0" smtClean="0">
                <a:cs typeface="+mj-cs"/>
              </a:rPr>
              <a:t>أن، لن، كي.</a:t>
            </a:r>
            <a:endParaRPr lang="ar-JO" sz="1800" b="1" dirty="0">
              <a:cs typeface="+mj-cs"/>
            </a:endParaRPr>
          </a:p>
        </p:txBody>
      </p:sp>
      <p:sp>
        <p:nvSpPr>
          <p:cNvPr id="7" name="Explosion 2 6"/>
          <p:cNvSpPr/>
          <p:nvPr/>
        </p:nvSpPr>
        <p:spPr>
          <a:xfrm>
            <a:off x="0" y="3010325"/>
            <a:ext cx="3268716" cy="1992600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cs typeface="+mj-cs"/>
              </a:rPr>
              <a:t>حروف الجزم :</a:t>
            </a:r>
          </a:p>
          <a:p>
            <a:pPr algn="ctr"/>
            <a:r>
              <a:rPr lang="ar-JO" sz="1800" b="1" dirty="0" smtClean="0">
                <a:cs typeface="+mj-cs"/>
              </a:rPr>
              <a:t>لم، لا النَّاهية، لام الأمر.</a:t>
            </a:r>
            <a:endParaRPr lang="ar-JO" sz="18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848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01336"/>
            <a:ext cx="8520600" cy="816389"/>
          </a:xfrm>
        </p:spPr>
        <p:txBody>
          <a:bodyPr/>
          <a:lstStyle/>
          <a:p>
            <a:pPr algn="r" rtl="1"/>
            <a:r>
              <a:rPr lang="ar-JO" sz="2400" b="1" u="sng" dirty="0" smtClean="0">
                <a:solidFill>
                  <a:srgbClr val="FF0000"/>
                </a:solidFill>
                <a:cs typeface="+mj-cs"/>
              </a:rPr>
              <a:t>فعل الأمر: 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(طلبُ القيام بالفعل في المستقبل القريب أو البعيد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) ويكون 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مبنيًّا على السُّكونِ وفاعلهُ مستترٌ.</a:t>
            </a:r>
            <a:endParaRPr lang="ar-JO" sz="24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699" y="1017725"/>
            <a:ext cx="8740021" cy="3943158"/>
          </a:xfrm>
        </p:spPr>
        <p:txBody>
          <a:bodyPr/>
          <a:lstStyle/>
          <a:p>
            <a:pPr marL="114300" indent="0" algn="r" rtl="1">
              <a:buNone/>
            </a:pPr>
            <a:r>
              <a:rPr lang="ar-JO" sz="2400" dirty="0" smtClean="0">
                <a:solidFill>
                  <a:schemeClr val="tx1"/>
                </a:solidFill>
                <a:latin typeface="+mn-lt"/>
                <a:cs typeface="+mj-cs"/>
              </a:rPr>
              <a:t>مثال</a:t>
            </a:r>
            <a:r>
              <a:rPr lang="ar-JO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j-cs"/>
              </a:rPr>
              <a:t>: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j-cs"/>
              </a:rPr>
              <a:t>عاملْ أخاكَ بالحسنى.</a:t>
            </a:r>
          </a:p>
          <a:p>
            <a:pPr marL="114300" indent="0" algn="r" rtl="1">
              <a:buNone/>
            </a:pP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عاملْ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: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فعل أمر مبني على السُّكون الظَّاهر على آخرهِ. والفاعل: ضمير مستتر تقديره (أنتَ).</a:t>
            </a:r>
            <a:endParaRPr lang="ar-JO" sz="2400" b="1" dirty="0">
              <a:solidFill>
                <a:schemeClr val="tx1">
                  <a:lumMod val="65000"/>
                  <a:lumOff val="35000"/>
                </a:schemeClr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ملاحظة:يُحرك آخر فعل الأمر بالكسرِ بدل السُّكونِ إذا جاء بعده كلمة مبدوءة بـ ( ال)</a:t>
            </a:r>
          </a:p>
          <a:p>
            <a:pPr marL="114300" indent="0" algn="r" rtl="1">
              <a:buNone/>
            </a:pP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مثال: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اصعدِ الدَّرجَ بتمهُّلٍ.</a:t>
            </a:r>
          </a:p>
          <a:p>
            <a:pPr marL="114300" indent="0" algn="r" rtl="1">
              <a:buNone/>
            </a:pPr>
            <a:r>
              <a:rPr lang="ar-JO" sz="2800" dirty="0" smtClean="0">
                <a:solidFill>
                  <a:schemeClr val="tx1"/>
                </a:solidFill>
                <a:cs typeface="+mj-cs"/>
              </a:rPr>
              <a:t>اصعد: 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فعل أمر مبني على السُّكون، وحُرِّكَ بالكسر منعًا لالتقاء السَّاكنين</a:t>
            </a:r>
            <a:r>
              <a:rPr lang="ar-JO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. </a:t>
            </a:r>
            <a:r>
              <a:rPr lang="ar-JO" sz="2800" dirty="0" smtClean="0">
                <a:solidFill>
                  <a:schemeClr val="tx1"/>
                </a:solidFill>
                <a:cs typeface="+mj-cs"/>
              </a:rPr>
              <a:t>والفاعل: </a:t>
            </a:r>
            <a:r>
              <a:rPr lang="ar-JO" sz="2800" dirty="0" smtClean="0">
                <a:solidFill>
                  <a:srgbClr val="7030A0"/>
                </a:solidFill>
                <a:cs typeface="+mj-cs"/>
              </a:rPr>
              <a:t>ضمير مستتر </a:t>
            </a:r>
            <a:r>
              <a:rPr lang="ar-JO" sz="2800" dirty="0" smtClean="0">
                <a:solidFill>
                  <a:schemeClr val="tx1"/>
                </a:solidFill>
                <a:cs typeface="+mj-cs"/>
              </a:rPr>
              <a:t>تقديره (أنتَ). </a:t>
            </a:r>
          </a:p>
          <a:p>
            <a:pPr algn="r" rtl="1">
              <a:buFontTx/>
              <a:buChar char="-"/>
            </a:pPr>
            <a:endParaRPr lang="ar-JO" sz="28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355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>
            <a:spLocks noGrp="1"/>
          </p:cNvSpPr>
          <p:nvPr>
            <p:ph type="body" idx="1"/>
          </p:nvPr>
        </p:nvSpPr>
        <p:spPr>
          <a:xfrm>
            <a:off x="311700" y="204537"/>
            <a:ext cx="8520600" cy="472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000" b="1" u="sng" dirty="0">
                <a:solidFill>
                  <a:srgbClr val="980000"/>
                </a:solidFill>
                <a:cs typeface="+mj-cs"/>
              </a:rPr>
              <a:t>تطبيق</a:t>
            </a:r>
            <a:r>
              <a:rPr lang="en" sz="2000" b="1" dirty="0" smtClean="0">
                <a:cs typeface="+mj-cs"/>
              </a:rPr>
              <a:t>: </a:t>
            </a:r>
            <a:r>
              <a:rPr lang="en" sz="2000" b="1" dirty="0">
                <a:solidFill>
                  <a:schemeClr val="dk1"/>
                </a:solidFill>
                <a:cs typeface="+mj-cs"/>
              </a:rPr>
              <a:t>أعرب الجمل الآتية إعرابًا تامًّا.</a:t>
            </a:r>
            <a:endParaRPr sz="2000" b="1" dirty="0">
              <a:solidFill>
                <a:schemeClr val="dk1"/>
              </a:solidFill>
              <a:cs typeface="+mj-cs"/>
            </a:endParaRPr>
          </a:p>
          <a:p>
            <a:pPr marL="45720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000" dirty="0">
              <a:cs typeface="+mj-cs"/>
            </a:endParaRPr>
          </a:p>
          <a:p>
            <a:pPr marL="11430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000" b="1" dirty="0">
                <a:solidFill>
                  <a:schemeClr val="dk1"/>
                </a:solidFill>
                <a:cs typeface="+mj-cs"/>
              </a:rPr>
              <a:t>أ-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يحصدُ </a:t>
            </a:r>
            <a:r>
              <a:rPr lang="en" sz="2000" b="1" dirty="0">
                <a:solidFill>
                  <a:schemeClr val="dk1"/>
                </a:solidFill>
                <a:cs typeface="+mj-cs"/>
              </a:rPr>
              <a:t>المُزارعُ الثمارَ.</a:t>
            </a:r>
            <a:endParaRPr sz="2000" b="1" dirty="0">
              <a:solidFill>
                <a:schemeClr val="dk1"/>
              </a:solidFill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" sz="2000" b="1" dirty="0">
                <a:solidFill>
                  <a:srgbClr val="7030A0"/>
                </a:solidFill>
                <a:cs typeface="+mj-cs"/>
              </a:rPr>
              <a:t>يحصدُ</a:t>
            </a:r>
            <a:r>
              <a:rPr lang="en" sz="2000" dirty="0">
                <a:solidFill>
                  <a:srgbClr val="7030A0"/>
                </a:solidFill>
                <a:cs typeface="+mj-cs"/>
              </a:rPr>
              <a:t>: فعل مضارع مرفوع وعلامة رفعه الضمة الظاهرة على آخرهِ.</a:t>
            </a:r>
            <a:endParaRPr sz="2000" dirty="0"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" sz="2000" b="1" dirty="0">
                <a:solidFill>
                  <a:srgbClr val="7030A0"/>
                </a:solidFill>
                <a:cs typeface="+mj-cs"/>
              </a:rPr>
              <a:t>المزارعُ</a:t>
            </a:r>
            <a:r>
              <a:rPr lang="en" sz="2000" dirty="0">
                <a:solidFill>
                  <a:srgbClr val="7030A0"/>
                </a:solidFill>
                <a:cs typeface="+mj-cs"/>
              </a:rPr>
              <a:t>: فاعل مرفوع وعلامة رفعه الضمة الظاهرة على آخرهِ.</a:t>
            </a:r>
            <a:endParaRPr sz="2000" dirty="0"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" sz="2000" b="1" dirty="0">
                <a:solidFill>
                  <a:srgbClr val="7030A0"/>
                </a:solidFill>
                <a:cs typeface="+mj-cs"/>
              </a:rPr>
              <a:t>الثمارَ</a:t>
            </a:r>
            <a:r>
              <a:rPr lang="en" sz="2000" dirty="0">
                <a:solidFill>
                  <a:srgbClr val="7030A0"/>
                </a:solidFill>
                <a:cs typeface="+mj-cs"/>
              </a:rPr>
              <a:t>: مفعول به منصوب وعلامة نصبهِ الفتحة الظاهرة على آخرهِ</a:t>
            </a:r>
            <a:r>
              <a:rPr lang="en" sz="2000" dirty="0" smtClean="0">
                <a:solidFill>
                  <a:srgbClr val="7030A0"/>
                </a:solidFill>
                <a:cs typeface="+mj-cs"/>
              </a:rPr>
              <a:t>.</a:t>
            </a:r>
            <a:endParaRPr lang="ar-JO" sz="2000" dirty="0">
              <a:cs typeface="+mj-cs"/>
            </a:endParaRPr>
          </a:p>
          <a:p>
            <a:pPr marL="0" lvl="0" indent="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ب- ارسمِ اللّوحةَ. 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ارسمِ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فعل أمر مبني على السكون، وحُرِّكَ بالكسر منعًا لالتقاء الساكنين. </a:t>
            </a: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والفاعل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ضمير مستتر تقديره (أنتَ). 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اللوحةَ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مفعول بهِ منصوب وعلامة نصبهِ الفتحة الظاهرة على آخرهِ. </a:t>
            </a:r>
          </a:p>
          <a:p>
            <a:pPr marL="0" lvl="0" indent="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Tx/>
              <a:buChar char="-"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body" idx="1"/>
          </p:nvPr>
        </p:nvSpPr>
        <p:spPr>
          <a:xfrm>
            <a:off x="216568" y="216567"/>
            <a:ext cx="8746958" cy="472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00000"/>
              </a:lnSpc>
              <a:spcBef>
                <a:spcPts val="1600"/>
              </a:spcBef>
              <a:buNone/>
            </a:pP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ج- حصلتُ </a:t>
            </a:r>
            <a:r>
              <a:rPr lang="ar-JO" sz="2000" b="1" dirty="0">
                <a:solidFill>
                  <a:schemeClr val="dk1"/>
                </a:solidFill>
                <a:cs typeface="+mj-cs"/>
              </a:rPr>
              <a:t>على العلامةِ التّامةِ.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buFont typeface="Arial"/>
              <a:buChar char="-"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حصلتُ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فعل ماضٍ مبني على السكون لاتصاله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بالتاء المتحركة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، والتاء: ضمير متصل مبني في محل رفع فاعل.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3200"/>
              </a:spcBef>
              <a:buFont typeface="Arial"/>
              <a:buChar char="-"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على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حرف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جرمبني. 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3200"/>
              </a:spcBef>
              <a:buFont typeface="Arial"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العلامةِ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اسم مجرور بحرف الجر (على) وعلامة جرّه الكسرة الظاهرة على آخرهِ.</a:t>
            </a:r>
            <a:endParaRPr lang="ar-JO" sz="2000" dirty="0">
              <a:cs typeface="+mj-cs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000" dirty="0">
              <a:solidFill>
                <a:schemeClr val="dk1"/>
              </a:solidFill>
              <a:cs typeface="+mj-cs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000" dirty="0">
              <a:solidFill>
                <a:schemeClr val="dk1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64" y="135081"/>
            <a:ext cx="8520600" cy="4831774"/>
          </a:xfrm>
        </p:spPr>
        <p:txBody>
          <a:bodyPr/>
          <a:lstStyle/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د- ادرسْ كي تنجحَ.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ادرسْ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فعل أمر مبني </a:t>
            </a:r>
            <a:r>
              <a:rPr lang="ar-JO" sz="2000" smtClean="0">
                <a:solidFill>
                  <a:srgbClr val="7030A0"/>
                </a:solidFill>
                <a:cs typeface="+mj-cs"/>
              </a:rPr>
              <a:t>على السُّكون الظَّاهر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على آخرهِ. والفاعل: ضمير مستتر تقديره (أنتَ).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كي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حرف مصدري ونصب واستقبال مبني.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تنجحَ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فعل مضارع منصوب بـ ( كي) وعلامة نصبهِ الفتحة الظاهرة على آخرهِ. والفاعل: ضمير مستتر تقديره (أنتَ). </a:t>
            </a:r>
          </a:p>
          <a:p>
            <a:pPr marL="114300" indent="0" algn="r" rtl="1">
              <a:lnSpc>
                <a:spcPct val="150000"/>
              </a:lnSpc>
              <a:buNone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chemeClr val="tx1"/>
                </a:solidFill>
                <a:cs typeface="+mj-cs"/>
              </a:rPr>
              <a:t>هـ- لم تستيقظْ سناءُ على صوتِ المُنبِّهِ. 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لم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حرف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جزم ونفي وقلب مبني. </a:t>
            </a:r>
            <a:endParaRPr lang="ar-JO" sz="2000" dirty="0">
              <a:solidFill>
                <a:srgbClr val="7030A0"/>
              </a:solidFill>
              <a:cs typeface="+mj-cs"/>
            </a:endParaRP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تستيقظْ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فعل مضارع مجزوم بـِ (لم) وعلامة جزمهِ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السُّكون الظَّاهرة 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على آخرهِ. 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سناءُ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فاعل مرفوع وعلامة رفعهِ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الضَّمة الظَّاهرة 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على آخرهِ. </a:t>
            </a:r>
          </a:p>
          <a:p>
            <a:pPr marL="114300" indent="0" algn="r" rtl="1">
              <a:lnSpc>
                <a:spcPct val="150000"/>
              </a:lnSpc>
              <a:buNone/>
            </a:pPr>
            <a:endParaRPr lang="ar-JO" sz="2000" dirty="0" smtClean="0">
              <a:solidFill>
                <a:srgbClr val="7030A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9461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270164"/>
            <a:ext cx="8520600" cy="4613563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None/>
            </a:pPr>
            <a:endParaRPr lang="ar-JO" dirty="0" smtClean="0">
              <a:solidFill>
                <a:schemeClr val="dk1"/>
              </a:solidFill>
            </a:endParaRP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b="1" dirty="0">
                <a:solidFill>
                  <a:srgbClr val="7030A0"/>
                </a:solidFill>
                <a:cs typeface="+mj-cs"/>
              </a:rPr>
              <a:t>على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حرف جر مبني.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صوتِ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اسم مجرور بحرف الجر (على) وعلامة جرّهِ الكسرة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الظَّاهرة 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على آخرهِ. وهو مضاف. 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المُنبِّهِ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مضاف إليه مجرور وعلامة جرِّهِ الكسرة الظاهرة على آخرهِ. 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ar-JO" dirty="0">
              <a:solidFill>
                <a:srgbClr val="7030A0"/>
              </a:solidFill>
            </a:endParaRPr>
          </a:p>
          <a:p>
            <a:pPr marL="0" indent="0" algn="r" rtl="1">
              <a:lnSpc>
                <a:spcPct val="150000"/>
              </a:lnSpc>
              <a:buNone/>
            </a:pPr>
            <a:endParaRPr lang="ar-JO" dirty="0" smtClean="0">
              <a:solidFill>
                <a:schemeClr val="dk1"/>
              </a:solidFill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en" dirty="0" smtClean="0">
                <a:solidFill>
                  <a:schemeClr val="dk1"/>
                </a:solidFill>
              </a:rPr>
              <a:t>*************************************</a:t>
            </a:r>
            <a:endParaRPr lang="en" dirty="0"/>
          </a:p>
          <a:p>
            <a:pPr marL="0" lvl="0" indent="0" algn="ctr" rtl="1">
              <a:lnSpc>
                <a:spcPct val="150000"/>
              </a:lnSpc>
              <a:spcBef>
                <a:spcPts val="1600"/>
              </a:spcBef>
              <a:buNone/>
            </a:pPr>
            <a:r>
              <a:rPr lang="ar-JO" sz="2000" b="1" dirty="0">
                <a:solidFill>
                  <a:schemeClr val="dk1"/>
                </a:solidFill>
              </a:rPr>
              <a:t>مع </a:t>
            </a:r>
            <a:r>
              <a:rPr lang="ar-JO" sz="2000" b="1" dirty="0" smtClean="0">
                <a:solidFill>
                  <a:schemeClr val="dk1"/>
                </a:solidFill>
              </a:rPr>
              <a:t>تمنياتنا </a:t>
            </a:r>
            <a:r>
              <a:rPr lang="ar-JO" sz="2000" b="1" dirty="0">
                <a:solidFill>
                  <a:schemeClr val="dk1"/>
                </a:solidFill>
              </a:rPr>
              <a:t>لكم بالتوفيق الدائم</a:t>
            </a:r>
            <a:endParaRPr lang="ar-JO" sz="2000" b="1" dirty="0"/>
          </a:p>
          <a:p>
            <a:pPr marL="0" lvl="0" indent="0" algn="ctr" rtl="1">
              <a:lnSpc>
                <a:spcPct val="150000"/>
              </a:lnSpc>
              <a:spcBef>
                <a:spcPts val="1600"/>
              </a:spcBef>
              <a:buNone/>
            </a:pPr>
            <a:r>
              <a:rPr lang="ar-JO" sz="2000" b="1" dirty="0">
                <a:solidFill>
                  <a:schemeClr val="dk1"/>
                </a:solidFill>
              </a:rPr>
              <a:t>معلمتا المادة: هناء الياس ، فداء بدر</a:t>
            </a:r>
            <a:endParaRPr lang="ar-JO" sz="2000" b="1" dirty="0"/>
          </a:p>
          <a:p>
            <a:pPr marL="0" lvl="0" indent="0" algn="r" rtl="1">
              <a:lnSpc>
                <a:spcPct val="150000"/>
              </a:lnSpc>
              <a:buNone/>
            </a:pPr>
            <a:endParaRPr lang="ar-JO" dirty="0">
              <a:solidFill>
                <a:schemeClr val="dk1"/>
              </a:solidFill>
            </a:endParaRPr>
          </a:p>
          <a:p>
            <a:pPr marL="114300" lvl="0" indent="0" algn="just" rtl="1">
              <a:lnSpc>
                <a:spcPct val="150000"/>
              </a:lnSpc>
              <a:spcBef>
                <a:spcPts val="1600"/>
              </a:spcBef>
              <a:buNone/>
            </a:pPr>
            <a:endParaRPr lang="ar-JO" dirty="0"/>
          </a:p>
          <a:p>
            <a:pPr>
              <a:lnSpc>
                <a:spcPct val="150000"/>
              </a:lnSpc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37289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5992" y="426677"/>
            <a:ext cx="8285061" cy="170985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327639" y="2347546"/>
            <a:ext cx="69547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1800" b="1" dirty="0" smtClean="0">
                <a:cs typeface="+mj-cs"/>
              </a:rPr>
              <a:t>الأهداف</a:t>
            </a:r>
            <a:r>
              <a:rPr lang="ar-JO" sz="1800" dirty="0" smtClean="0">
                <a:cs typeface="+mj-cs"/>
              </a:rPr>
              <a:t>: يجب أن يكون الطالب قادرًا على أن: </a:t>
            </a:r>
          </a:p>
          <a:p>
            <a:pPr algn="r" rtl="1"/>
            <a:endParaRPr lang="ar-JO" sz="1800" dirty="0" smtClean="0">
              <a:cs typeface="+mj-cs"/>
            </a:endParaRPr>
          </a:p>
          <a:p>
            <a:pPr algn="r" rtl="1"/>
            <a:r>
              <a:rPr lang="ar-JO" sz="1800" dirty="0" smtClean="0">
                <a:cs typeface="+mj-cs"/>
              </a:rPr>
              <a:t>1- يتعرف إالى الجملة الفعلية.</a:t>
            </a:r>
            <a:endParaRPr lang="ar-JO" sz="1800" dirty="0">
              <a:cs typeface="+mj-cs"/>
            </a:endParaRPr>
          </a:p>
          <a:p>
            <a:pPr algn="r" rtl="1"/>
            <a:r>
              <a:rPr lang="ar-JO" sz="1800" dirty="0">
                <a:cs typeface="+mj-cs"/>
              </a:rPr>
              <a:t>2- يحدد </a:t>
            </a:r>
            <a:r>
              <a:rPr lang="ar-JO" sz="1800" dirty="0" smtClean="0">
                <a:cs typeface="+mj-cs"/>
              </a:rPr>
              <a:t>أركان </a:t>
            </a:r>
            <a:r>
              <a:rPr lang="ar-JO" sz="1800" dirty="0">
                <a:cs typeface="+mj-cs"/>
              </a:rPr>
              <a:t>الجملة الفعلية ( الفعل / الفاعل / المفعول به ) .</a:t>
            </a:r>
            <a:endParaRPr lang="ar-JO" sz="1800" dirty="0">
              <a:cs typeface="+mj-cs"/>
            </a:endParaRPr>
          </a:p>
          <a:p>
            <a:pPr algn="r" rtl="1"/>
            <a:r>
              <a:rPr lang="ar-JO" sz="1800" dirty="0">
                <a:cs typeface="+mj-cs"/>
              </a:rPr>
              <a:t>3- يكوّن جملة فعلية صحيحة من إنشائه .</a:t>
            </a:r>
            <a:endParaRPr lang="ar-JO" sz="1800" dirty="0">
              <a:cs typeface="+mj-cs"/>
            </a:endParaRPr>
          </a:p>
          <a:p>
            <a:pPr algn="r" rtl="1"/>
            <a:r>
              <a:rPr lang="ar-JO" sz="1800" dirty="0">
                <a:cs typeface="+mj-cs"/>
              </a:rPr>
              <a:t>4- يعرب أركان الجملة الفعلية إعرابًا تامًّا . </a:t>
            </a:r>
            <a:endParaRPr lang="ar-JO" sz="1800" dirty="0">
              <a:cs typeface="+mj-cs"/>
            </a:endParaRPr>
          </a:p>
          <a:p>
            <a:pPr algn="r" rtl="1"/>
            <a:r>
              <a:rPr lang="ar-JO" sz="1800" dirty="0">
                <a:cs typeface="+mj-cs"/>
              </a:rPr>
              <a:t>5- يميز بين أقسام الفعل من حيث الزمن ( الماضي / المضارع / الأمر </a:t>
            </a:r>
            <a:r>
              <a:rPr lang="ar-JO" sz="1800" dirty="0" smtClean="0">
                <a:cs typeface="+mj-cs"/>
              </a:rPr>
              <a:t>). </a:t>
            </a:r>
            <a:endParaRPr lang="ar-JO" sz="1800" dirty="0">
              <a:cs typeface="+mj-cs"/>
            </a:endParaRPr>
          </a:p>
          <a:p>
            <a:pPr algn="r" rtl="1"/>
            <a:r>
              <a:rPr lang="ar-JO" sz="1800" dirty="0">
                <a:cs typeface="+mj-cs"/>
              </a:rPr>
              <a:t/>
            </a:r>
            <a:br>
              <a:rPr lang="ar-JO" sz="1800" dirty="0">
                <a:cs typeface="+mj-cs"/>
              </a:rPr>
            </a:br>
            <a:endParaRPr lang="en-US" sz="1800" dirty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82266"/>
            <a:ext cx="8520600" cy="572700"/>
          </a:xfrm>
        </p:spPr>
        <p:txBody>
          <a:bodyPr/>
          <a:lstStyle/>
          <a:p>
            <a:pPr algn="r" rtl="1"/>
            <a:r>
              <a:rPr lang="ar-JO" b="1" u="sng" dirty="0" smtClean="0">
                <a:cs typeface="+mj-cs"/>
              </a:rPr>
              <a:t>أمثلة: </a:t>
            </a:r>
            <a:endParaRPr lang="ar-JO" b="1" u="sng" dirty="0"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754966"/>
            <a:ext cx="8520600" cy="4163875"/>
          </a:xfrm>
        </p:spPr>
        <p:txBody>
          <a:bodyPr/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أمسكَ اللاَّعبُ الكرةَ.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>
                <a:solidFill>
                  <a:srgbClr val="C00000"/>
                </a:solidFill>
              </a:rPr>
              <a:t>يشربُ </a:t>
            </a:r>
            <a:r>
              <a:rPr lang="ar-JO" sz="2400" b="1" dirty="0" smtClean="0">
                <a:solidFill>
                  <a:srgbClr val="C00000"/>
                </a:solidFill>
              </a:rPr>
              <a:t>الطِّفلُ </a:t>
            </a:r>
            <a:r>
              <a:rPr lang="ar-JO" sz="2400" b="1" dirty="0">
                <a:solidFill>
                  <a:srgbClr val="C00000"/>
                </a:solidFill>
              </a:rPr>
              <a:t>الحليبَ.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C00000"/>
                </a:solidFill>
              </a:rPr>
              <a:t>ادرسْ للامتحانِ جيِّدًا</a:t>
            </a:r>
            <a:r>
              <a:rPr lang="ar-JO" sz="2400" b="1" dirty="0">
                <a:solidFill>
                  <a:srgbClr val="C00000"/>
                </a:solidFill>
              </a:rPr>
              <a:t>، يا </a:t>
            </a:r>
            <a:r>
              <a:rPr lang="ar-JO" sz="2400" b="1" dirty="0" smtClean="0">
                <a:solidFill>
                  <a:srgbClr val="C00000"/>
                </a:solidFill>
              </a:rPr>
              <a:t>عامرُ.</a:t>
            </a:r>
            <a:endParaRPr lang="ar-JO" sz="2400" b="1" dirty="0" smtClean="0">
              <a:solidFill>
                <a:schemeClr val="tx1"/>
              </a:solidFill>
              <a:cs typeface="+mj-cs"/>
            </a:endParaRP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سافرَ خالدٌ على متنِ الطَّائرةِ.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يلعبُ المُتسابقُ بمهارةٍ.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اكتبْ بقلمِ حبرٍ،أيُّها الطَّالبُ.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endParaRPr lang="ar-JO" sz="24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64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8704" y="885761"/>
            <a:ext cx="3972321" cy="2708401"/>
          </a:xfrm>
          <a:prstGeom prst="rect">
            <a:avLst/>
          </a:prstGeom>
          <a:solidFill>
            <a:srgbClr val="92D050"/>
          </a:solidFill>
          <a:ln>
            <a:noFill/>
          </a:ln>
        </p:spPr>
      </p:pic>
      <p:sp>
        <p:nvSpPr>
          <p:cNvPr id="72" name="Google Shape;72;p4"/>
          <p:cNvSpPr txBox="1"/>
          <p:nvPr/>
        </p:nvSpPr>
        <p:spPr>
          <a:xfrm>
            <a:off x="4899801" y="3636549"/>
            <a:ext cx="3830129" cy="107721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أكلَ </a:t>
            </a:r>
            <a:r>
              <a:rPr lang="ar-JO" sz="3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الرَّجلُ طعامَ الغداءِ.</a:t>
            </a:r>
            <a:endParaRPr dirty="0"/>
          </a:p>
          <a:p>
            <a:pPr marL="285750" marR="0" lvl="0" indent="-2857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-"/>
            </a:pPr>
            <a:r>
              <a:rPr lang="en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يقرأُ </a:t>
            </a:r>
            <a:r>
              <a:rPr lang="ar-JO" sz="3200" dirty="0" smtClean="0">
                <a:solidFill>
                  <a:schemeClr val="dk1"/>
                </a:solidFill>
              </a:rPr>
              <a:t>الشَّابُّ</a:t>
            </a:r>
            <a:r>
              <a:rPr lang="en" sz="3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روايةً.</a:t>
            </a:r>
            <a:endParaRPr dirty="0"/>
          </a:p>
        </p:txBody>
      </p:sp>
      <p:sp>
        <p:nvSpPr>
          <p:cNvPr id="73" name="Google Shape;73;p4"/>
          <p:cNvSpPr txBox="1"/>
          <p:nvPr/>
        </p:nvSpPr>
        <p:spPr>
          <a:xfrm>
            <a:off x="552091" y="1435947"/>
            <a:ext cx="3761100" cy="273990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م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َ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الممكن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أن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ْ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تتكو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َّ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َ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الجملة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ُ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الفعلي</a:t>
            </a:r>
            <a:r>
              <a:rPr lang="ar-JO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َّ</a:t>
            </a:r>
            <a:r>
              <a:rPr lang="en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ة</a:t>
            </a:r>
            <a:r>
              <a:rPr lang="ar-JO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ُ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م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ْ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800" b="0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فعلٍ وفاعلٍ 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فق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ط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800" b="0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ويكون المعنى 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تامًّا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dirty="0"/>
          </a:p>
          <a:p>
            <a:pPr marL="457200" marR="0" lvl="0" indent="-2794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-"/>
            </a:pP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يُغرّ</a:t>
            </a:r>
            <a:r>
              <a:rPr lang="ar-JO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دُ </a:t>
            </a: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العصفورُ.</a:t>
            </a:r>
            <a:endParaRPr dirty="0"/>
          </a:p>
          <a:p>
            <a:pPr marL="45720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-"/>
            </a:pP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فَرِحَ </a:t>
            </a: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الط</a:t>
            </a:r>
            <a:r>
              <a:rPr lang="ar-JO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ِّ</a:t>
            </a: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فلُ </a:t>
            </a: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ب</a:t>
            </a:r>
            <a:r>
              <a:rPr lang="en" sz="2800" dirty="0">
                <a:solidFill>
                  <a:schemeClr val="dk1"/>
                </a:solidFill>
              </a:rPr>
              <a:t>الهدية</a:t>
            </a: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4"/>
          <p:cNvSpPr txBox="1"/>
          <p:nvPr/>
        </p:nvSpPr>
        <p:spPr>
          <a:xfrm>
            <a:off x="2432649" y="300986"/>
            <a:ext cx="347254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أركان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ُ</a:t>
            </a:r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الجملة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الفعلي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َّ</a:t>
            </a:r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ة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ِ:</a:t>
            </a:r>
            <a:endParaRPr sz="3200" b="1" i="0" u="sng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592282"/>
            <a:ext cx="8520600" cy="4260274"/>
          </a:xfrm>
        </p:spPr>
        <p:txBody>
          <a:bodyPr/>
          <a:lstStyle/>
          <a:p>
            <a:pPr algn="r" rtl="1"/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الجملةُ الفعليَّةُ: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جملةٌ 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تبدأ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بفعلٍ، وتتكوَّنُ  مِنْ ثلاثةِ أركانٍ هي: الفعل، الفاعل، والمفعول بهِ( إذا كانَ الفعلُ متعدِّيًا؛ أي يحتاجُ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إل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ى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مفعولٍ بهِ لإتمامِ المعنى). ومن ركنين فعلٍ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+ فاعلٍ (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إذا كانَ الفعلُ لازمًا؛ أي لايحتاجُ إلى مفعول به لإتمام المعنى)</a:t>
            </a:r>
          </a:p>
          <a:p>
            <a:pPr algn="r" rtl="1"/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أولًا: الفعل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 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هو ما دلَّ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على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حدثٍ مُعَيَّنٍ، ويُقسمُ حسَبَ زمنهِ إلى: ماضٍ ومضارعٍ وأمرٍ.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مثال:</a:t>
            </a:r>
          </a:p>
          <a:p>
            <a:pPr algn="r" rtl="1" fontAlgn="ctr">
              <a:buFontTx/>
              <a:buChar char="-"/>
            </a:pP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كتبَ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الطَّالبُ الواجبَ. 	كتبَ: فعل ماضٍ مبني على الفتح الظَّاهر على آخرهِ. </a:t>
            </a:r>
          </a:p>
          <a:p>
            <a:pPr algn="r" rtl="1" fontAlgn="ctr">
              <a:buFontTx/>
              <a:buChar char="-"/>
            </a:pP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يؤلِّفُ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الكاتبُ روايةً. 	يؤلفُ: فعل مضارع مرفوع وعلامة رفعهِ الضمة الظاهرة على آخرهِ. </a:t>
            </a:r>
          </a:p>
          <a:p>
            <a:pPr algn="r" rtl="1" fontAlgn="ctr">
              <a:buFontTx/>
              <a:buChar char="-"/>
            </a:pP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خذْ كتابَكَ.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		خذْ: فعل أمر مبني على السُّكون الظَّاهر على آخرهِ. </a:t>
            </a:r>
          </a:p>
          <a:p>
            <a:pPr marL="114300" indent="0" algn="r" rtl="1" fontAlgn="ctr">
              <a:buNone/>
            </a:pPr>
            <a:endParaRPr lang="ar-JO" sz="20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62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6255" y="187037"/>
            <a:ext cx="882188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r" rtl="1">
              <a:buNone/>
            </a:pPr>
            <a:r>
              <a:rPr lang="ar-JO" sz="2000" b="1" dirty="0">
                <a:solidFill>
                  <a:srgbClr val="C00000"/>
                </a:solidFill>
                <a:cs typeface="+mj-cs"/>
              </a:rPr>
              <a:t>ثانيًا: الفاعل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 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هو (مَن، ما) يقومُ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بالفعل،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ويمكنُ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أن يكون: </a:t>
            </a:r>
            <a:r>
              <a:rPr lang="ar-JO" sz="2000" dirty="0">
                <a:solidFill>
                  <a:srgbClr val="0070C0"/>
                </a:solidFill>
                <a:cs typeface="+mj-cs"/>
              </a:rPr>
              <a:t>اسمًا ظاهرًا أو ضميرًا متّصلًا أو ضميرًا مستترًا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.  </a:t>
            </a:r>
          </a:p>
          <a:p>
            <a:pPr marL="457200" indent="-342900" algn="r" rtl="1">
              <a:buFontTx/>
              <a:buChar char="-"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ركضَ اللاَّعبُ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بنشاطٍ. 	(</a:t>
            </a:r>
            <a:r>
              <a:rPr lang="ar-JO" sz="2000" dirty="0">
                <a:solidFill>
                  <a:srgbClr val="FF0000"/>
                </a:solidFill>
                <a:cs typeface="+mj-cs"/>
              </a:rPr>
              <a:t>الفاعل: 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اللاعبُ،اسم ظاهر) </a:t>
            </a:r>
          </a:p>
          <a:p>
            <a:pPr marL="114300" algn="r" rtl="1"/>
            <a:r>
              <a:rPr lang="ar-JO" sz="2000" dirty="0" smtClean="0">
                <a:solidFill>
                  <a:schemeClr val="tx1"/>
                </a:solidFill>
                <a:cs typeface="+mj-cs"/>
              </a:rPr>
              <a:t> اللاعبُ : فاعل مرفوع وعلامة رفعهِ الضمة الظاهرة على آخرهِ.</a:t>
            </a:r>
          </a:p>
          <a:p>
            <a:pPr marL="114300" algn="r" rtl="1"/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457200" indent="-342900" algn="r" rtl="1">
              <a:buFontTx/>
              <a:buChar char="-"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تأخرتَ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على المدرسة.	(</a:t>
            </a:r>
            <a:r>
              <a:rPr lang="ar-JO" sz="2000" dirty="0">
                <a:solidFill>
                  <a:srgbClr val="FF0000"/>
                </a:solidFill>
                <a:cs typeface="+mj-cs"/>
              </a:rPr>
              <a:t>الفاعل: تاء الفاعل المتحركة / ضمير متصل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)</a:t>
            </a:r>
          </a:p>
          <a:p>
            <a:pPr marL="114300" algn="r" rtl="1"/>
            <a:r>
              <a:rPr lang="ar-JO" sz="2000" dirty="0" smtClean="0">
                <a:solidFill>
                  <a:schemeClr val="tx1"/>
                </a:solidFill>
                <a:cs typeface="+mj-cs"/>
              </a:rPr>
              <a:t>تأخرتَ: فعل ماضٍ مبني على السُّكون؛ لاتصاله بتاء الفاعل المتحركة، والتاء: ضمير متَّصل مبني في محل رفع فاعل. </a:t>
            </a:r>
          </a:p>
          <a:p>
            <a:pPr marL="114300" algn="r" rtl="1"/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457200" indent="-342900" algn="r" rtl="1">
              <a:buFontTx/>
              <a:buChar char="-"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انتبهْ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للطَّريقِ.		(</a:t>
            </a:r>
            <a:r>
              <a:rPr lang="ar-JO" sz="2000" dirty="0">
                <a:solidFill>
                  <a:srgbClr val="FF0000"/>
                </a:solidFill>
                <a:cs typeface="+mj-cs"/>
              </a:rPr>
              <a:t>الفاعل: ضمير 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مستتر / أنتَ)</a:t>
            </a:r>
          </a:p>
          <a:p>
            <a:pPr marL="114300" algn="r" rtl="1"/>
            <a:r>
              <a:rPr lang="ar-JO" sz="2000" dirty="0" smtClean="0">
                <a:solidFill>
                  <a:schemeClr val="tx1"/>
                </a:solidFill>
                <a:cs typeface="+mj-cs"/>
              </a:rPr>
              <a:t>انتبه: فعل أمر مبني على السُّكون، والفاعل : ضمير مستتر تقديره (أنتَ). </a:t>
            </a: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يُسأل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عنهُ بـِ: </a:t>
            </a:r>
          </a:p>
          <a:p>
            <a:pPr algn="r" rtl="1">
              <a:buFontTx/>
              <a:buChar char="-"/>
            </a:pPr>
            <a:r>
              <a:rPr lang="ar-JO" sz="2000" dirty="0">
                <a:solidFill>
                  <a:srgbClr val="0070C0"/>
                </a:solidFill>
                <a:cs typeface="+mj-cs"/>
              </a:rPr>
              <a:t>مَن ؟ (للعاقل) 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- مثل (درسَ </a:t>
            </a:r>
            <a:r>
              <a:rPr lang="ar-JO" sz="2000" u="sng" dirty="0">
                <a:solidFill>
                  <a:schemeClr val="tx1"/>
                </a:solidFill>
                <a:cs typeface="+mj-cs"/>
              </a:rPr>
              <a:t>الولدُ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)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- مَن الذي درسَ؟ </a:t>
            </a: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dirty="0">
                <a:solidFill>
                  <a:srgbClr val="0070C0"/>
                </a:solidFill>
                <a:cs typeface="+mj-cs"/>
              </a:rPr>
              <a:t>مَا ؟ (لغير العاقل)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– مثل (سقطَ </a:t>
            </a:r>
            <a:r>
              <a:rPr lang="ar-JO" sz="2000" u="sng" dirty="0">
                <a:solidFill>
                  <a:schemeClr val="tx1"/>
                </a:solidFill>
                <a:cs typeface="+mj-cs"/>
              </a:rPr>
              <a:t>القلمُ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) – ما الذي سقطَ؟ </a:t>
            </a:r>
            <a:endParaRPr lang="ar-JO" sz="20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40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263" y="509155"/>
            <a:ext cx="8520600" cy="4343399"/>
          </a:xfrm>
        </p:spPr>
        <p:txBody>
          <a:bodyPr/>
          <a:lstStyle/>
          <a:p>
            <a:pPr marL="114300" indent="0" algn="r" rtl="1">
              <a:buNone/>
            </a:pPr>
            <a:endParaRPr lang="ar-JO" sz="2000" b="1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>
                <a:solidFill>
                  <a:srgbClr val="C00000"/>
                </a:solidFill>
                <a:cs typeface="+mj-cs"/>
              </a:rPr>
              <a:t>ثالثًا: المفعول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>
                <a:solidFill>
                  <a:srgbClr val="C00000"/>
                </a:solidFill>
                <a:cs typeface="+mj-cs"/>
              </a:rPr>
              <a:t>به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 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وهو (مَن،ما) يقعُ عليه الفعلُ، ويكون منصوبًا. </a:t>
            </a:r>
          </a:p>
          <a:p>
            <a:pPr marL="114300" indent="0" algn="r" rtl="1">
              <a:buNone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dirty="0" smtClean="0">
                <a:solidFill>
                  <a:srgbClr val="0070C0"/>
                </a:solidFill>
                <a:cs typeface="+mj-cs"/>
              </a:rPr>
              <a:t>يُسأل </a:t>
            </a:r>
            <a:r>
              <a:rPr lang="ar-JO" sz="2000" dirty="0">
                <a:solidFill>
                  <a:srgbClr val="0070C0"/>
                </a:solidFill>
                <a:cs typeface="+mj-cs"/>
              </a:rPr>
              <a:t>عنهُ بـِ: ماذا ؟  </a:t>
            </a:r>
            <a:endParaRPr lang="ar-JO" sz="2000" dirty="0" smtClean="0">
              <a:solidFill>
                <a:srgbClr val="0070C0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أكلَ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الولدُ </a:t>
            </a: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التفاحةَ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. 	ماذا أكلَ الولدُ؟ 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التفاحةَ: مفعول بهِ منصوب وعلامة نصبهِ الفتحة الظاهرة على آخرهِ. </a:t>
            </a: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/>
            </a:r>
            <a:br>
              <a:rPr lang="ar-JO" sz="2000" dirty="0" smtClean="0">
                <a:solidFill>
                  <a:schemeClr val="tx1"/>
                </a:solidFill>
                <a:cs typeface="+mj-cs"/>
              </a:rPr>
            </a:b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endParaRPr lang="ar-JO" sz="2000" dirty="0"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57" y="2894734"/>
            <a:ext cx="2114385" cy="158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"/>
          <p:cNvSpPr txBox="1">
            <a:spLocks noGrp="1"/>
          </p:cNvSpPr>
          <p:nvPr>
            <p:ph type="title"/>
          </p:nvPr>
        </p:nvSpPr>
        <p:spPr>
          <a:xfrm>
            <a:off x="4572000" y="262200"/>
            <a:ext cx="426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ar-JO" sz="2400" b="1" u="sng" dirty="0" smtClean="0">
                <a:solidFill>
                  <a:srgbClr val="0070C0"/>
                </a:solidFill>
              </a:rPr>
              <a:t>تطبيق (1): 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85" name="Google Shape;85;p9"/>
          <p:cNvSpPr txBox="1">
            <a:spLocks noGrp="1"/>
          </p:cNvSpPr>
          <p:nvPr>
            <p:ph type="body" idx="1"/>
          </p:nvPr>
        </p:nvSpPr>
        <p:spPr>
          <a:xfrm>
            <a:off x="311700" y="927000"/>
            <a:ext cx="8520600" cy="40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ar-JO" sz="2000" b="1" dirty="0" smtClean="0">
                <a:solidFill>
                  <a:schemeClr val="tx1"/>
                </a:solidFill>
              </a:rPr>
              <a:t>حدِّد أركان الجملة الفعليَّة في ما يأتي:</a:t>
            </a:r>
            <a:endParaRPr sz="2000" b="1" dirty="0">
              <a:solidFill>
                <a:schemeClr val="tx1"/>
              </a:solidFill>
            </a:endParaRP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>
                <a:solidFill>
                  <a:schemeClr val="tx1"/>
                </a:solidFill>
              </a:rPr>
              <a:t>أ- </a:t>
            </a:r>
            <a:r>
              <a:rPr lang="ar-JO" sz="2000" b="1" dirty="0" smtClean="0">
                <a:solidFill>
                  <a:schemeClr val="tx1"/>
                </a:solidFill>
              </a:rPr>
              <a:t>يلعبُ الأصدقاءُ </a:t>
            </a:r>
            <a:r>
              <a:rPr lang="ar-JO" sz="2000" b="1" dirty="0">
                <a:solidFill>
                  <a:schemeClr val="tx1"/>
                </a:solidFill>
              </a:rPr>
              <a:t>معًا</a:t>
            </a:r>
            <a:r>
              <a:rPr lang="ar-JO" sz="2000" b="1" dirty="0" smtClean="0">
                <a:solidFill>
                  <a:schemeClr val="tx1"/>
                </a:solidFill>
              </a:rPr>
              <a:t>. 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en" sz="2000" b="1" dirty="0" smtClean="0">
                <a:solidFill>
                  <a:schemeClr val="tx1"/>
                </a:solidFill>
              </a:rPr>
              <a:t>ب- </a:t>
            </a:r>
            <a:r>
              <a:rPr lang="ar-JO" sz="2000" b="1" dirty="0" smtClean="0">
                <a:solidFill>
                  <a:schemeClr val="tx1"/>
                </a:solidFill>
              </a:rPr>
              <a:t>يَجلُبُ التَّفاؤلُ </a:t>
            </a:r>
            <a:r>
              <a:rPr lang="ar-JO" sz="2000" b="1" dirty="0">
                <a:solidFill>
                  <a:schemeClr val="tx1"/>
                </a:solidFill>
              </a:rPr>
              <a:t>السَّعادة</a:t>
            </a:r>
            <a:r>
              <a:rPr lang="en" sz="2000" b="1" dirty="0" smtClean="0">
                <a:solidFill>
                  <a:schemeClr val="tx1"/>
                </a:solidFill>
              </a:rPr>
              <a:t>.</a:t>
            </a:r>
            <a:endParaRPr lang="ar-JO" sz="2000" b="1" dirty="0" smtClean="0">
              <a:solidFill>
                <a:schemeClr val="tx1"/>
              </a:solidFill>
            </a:endParaRPr>
          </a:p>
          <a:p>
            <a:pPr lvl="0" indent="0" algn="r" rtl="1">
              <a:spcBef>
                <a:spcPts val="1600"/>
              </a:spcBef>
              <a:buNone/>
            </a:pPr>
            <a:r>
              <a:rPr lang="en" sz="2000" b="1" dirty="0" smtClean="0">
                <a:solidFill>
                  <a:schemeClr val="tx1"/>
                </a:solidFill>
              </a:rPr>
              <a:t>جـ- </a:t>
            </a:r>
            <a:r>
              <a:rPr lang="ar-JO" sz="2000" b="1" dirty="0" smtClean="0">
                <a:solidFill>
                  <a:schemeClr val="tx1"/>
                </a:solidFill>
              </a:rPr>
              <a:t> يساعدُ المؤمنُ النَّاسَ .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 smtClean="0">
                <a:solidFill>
                  <a:schemeClr val="tx1"/>
                </a:solidFill>
              </a:rPr>
              <a:t>د- دافعَ </a:t>
            </a:r>
            <a:r>
              <a:rPr lang="ar-JO" sz="2000" b="1" dirty="0" smtClean="0">
                <a:solidFill>
                  <a:schemeClr val="tx1"/>
                </a:solidFill>
              </a:rPr>
              <a:t>الجنديُّ </a:t>
            </a:r>
            <a:r>
              <a:rPr lang="ar-JO" sz="2000" b="1" dirty="0" smtClean="0">
                <a:solidFill>
                  <a:schemeClr val="tx1"/>
                </a:solidFill>
              </a:rPr>
              <a:t>عن الوطنِ.</a:t>
            </a:r>
            <a:endParaRPr lang="ar-JO" sz="2000" b="1" dirty="0" smtClean="0">
              <a:solidFill>
                <a:schemeClr val="tx1"/>
              </a:solidFill>
            </a:endParaRP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 smtClean="0">
                <a:solidFill>
                  <a:schemeClr val="tx1"/>
                </a:solidFill>
              </a:rPr>
              <a:t>هـ-حزنتِ الأمُّ على فراقِ </a:t>
            </a:r>
            <a:r>
              <a:rPr lang="ar-JO" sz="2000" b="1" dirty="0" smtClean="0">
                <a:solidFill>
                  <a:schemeClr val="tx1"/>
                </a:solidFill>
              </a:rPr>
              <a:t>ولدها</a:t>
            </a:r>
            <a:r>
              <a:rPr lang="ar-JO" sz="2000" b="1" dirty="0" smtClean="0">
                <a:solidFill>
                  <a:schemeClr val="tx1"/>
                </a:solidFill>
              </a:rPr>
              <a:t>.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 smtClean="0">
                <a:solidFill>
                  <a:schemeClr val="tx1"/>
                </a:solidFill>
              </a:rPr>
              <a:t>و-صامَ الرَّجلُ شهرَ رمضانَ.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"/>
          <p:cNvSpPr txBox="1">
            <a:spLocks noGrp="1"/>
          </p:cNvSpPr>
          <p:nvPr>
            <p:ph type="body" idx="1"/>
          </p:nvPr>
        </p:nvSpPr>
        <p:spPr>
          <a:xfrm>
            <a:off x="311700" y="281025"/>
            <a:ext cx="8520600" cy="47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400" b="1" u="sng" dirty="0" smtClean="0">
                <a:solidFill>
                  <a:srgbClr val="0070C0"/>
                </a:solidFill>
                <a:cs typeface="+mj-cs"/>
              </a:rPr>
              <a:t>تطبيق (2):  </a:t>
            </a:r>
            <a:r>
              <a:rPr lang="ar-JO" sz="2400" b="1" dirty="0" smtClean="0">
                <a:solidFill>
                  <a:srgbClr val="000000"/>
                </a:solidFill>
                <a:cs typeface="+mj-cs"/>
              </a:rPr>
              <a:t>املأ الجدولَ بالمطلوب.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rgbClr val="000000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r>
              <a:rPr lang="en" sz="2400" b="1" dirty="0">
                <a:solidFill>
                  <a:schemeClr val="dk1"/>
                </a:solidFill>
                <a:cs typeface="+mj-cs"/>
              </a:rPr>
              <a:t>أ- </a:t>
            </a:r>
            <a:r>
              <a:rPr lang="ar-JO" sz="24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يُحقّقُ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الطُّ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موحُ </a:t>
            </a:r>
            <a:r>
              <a:rPr lang="en" sz="2000" b="1" dirty="0">
                <a:solidFill>
                  <a:schemeClr val="dk1"/>
                </a:solidFill>
                <a:cs typeface="+mj-cs"/>
              </a:rPr>
              <a:t>النّجاحَ.</a:t>
            </a:r>
            <a:endParaRPr sz="2000" b="1" dirty="0"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lang="ar-JO" sz="2000" b="1" dirty="0" smtClean="0">
              <a:solidFill>
                <a:schemeClr val="dk1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ب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 -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فهِمْتُ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الدَّرسَ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.</a:t>
            </a:r>
            <a:endParaRPr sz="2000" b="1" dirty="0"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lang="ar-JO" sz="2000" b="1" dirty="0" smtClean="0">
              <a:solidFill>
                <a:schemeClr val="dk1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جـ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 -</a:t>
            </a:r>
            <a:r>
              <a:rPr lang="ar-JO" sz="2000" b="1" dirty="0">
                <a:solidFill>
                  <a:schemeClr val="dk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العبْ كرةَ القدمِ خارجًا</a:t>
            </a:r>
            <a:r>
              <a:rPr lang="ar-JO" sz="2400" b="1" dirty="0" smtClean="0">
                <a:solidFill>
                  <a:schemeClr val="dk1"/>
                </a:solidFill>
                <a:cs typeface="+mj-cs"/>
              </a:rPr>
              <a:t>. </a:t>
            </a:r>
            <a:endParaRPr sz="2400" b="1" dirty="0"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sz="2400" b="1" dirty="0">
              <a:solidFill>
                <a:srgbClr val="0070C0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sz="2400" b="1" dirty="0">
              <a:solidFill>
                <a:srgbClr val="0070C0"/>
              </a:solidFill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918235"/>
              </p:ext>
            </p:extLst>
          </p:nvPr>
        </p:nvGraphicFramePr>
        <p:xfrm>
          <a:off x="483476" y="1355812"/>
          <a:ext cx="4740165" cy="3079556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1744717">
                  <a:extLst>
                    <a:ext uri="{9D8B030D-6E8A-4147-A177-3AD203B41FA5}">
                      <a16:colId xmlns:a16="http://schemas.microsoft.com/office/drawing/2014/main" val="845767564"/>
                    </a:ext>
                  </a:extLst>
                </a:gridCol>
                <a:gridCol w="1415393">
                  <a:extLst>
                    <a:ext uri="{9D8B030D-6E8A-4147-A177-3AD203B41FA5}">
                      <a16:colId xmlns:a16="http://schemas.microsoft.com/office/drawing/2014/main" val="2566688914"/>
                    </a:ext>
                  </a:extLst>
                </a:gridCol>
                <a:gridCol w="1580055">
                  <a:extLst>
                    <a:ext uri="{9D8B030D-6E8A-4147-A177-3AD203B41FA5}">
                      <a16:colId xmlns:a16="http://schemas.microsoft.com/office/drawing/2014/main" val="2246961933"/>
                    </a:ext>
                  </a:extLst>
                </a:gridCol>
              </a:tblGrid>
              <a:tr h="769889"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solidFill>
                            <a:srgbClr val="FF0000"/>
                          </a:solidFill>
                          <a:cs typeface="+mj-cs"/>
                        </a:rPr>
                        <a:t>الفعل</a:t>
                      </a:r>
                      <a:r>
                        <a:rPr lang="ar-JO" sz="2400" baseline="0" dirty="0" smtClean="0">
                          <a:solidFill>
                            <a:srgbClr val="FF0000"/>
                          </a:solidFill>
                          <a:cs typeface="+mj-cs"/>
                        </a:rPr>
                        <a:t> (نوعه)</a:t>
                      </a:r>
                      <a:endParaRPr lang="ar-JO" sz="2400" dirty="0">
                        <a:solidFill>
                          <a:srgbClr val="FF0000"/>
                        </a:solidFill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solidFill>
                            <a:srgbClr val="FF0000"/>
                          </a:solidFill>
                          <a:cs typeface="+mj-cs"/>
                        </a:rPr>
                        <a:t>الفاعل</a:t>
                      </a:r>
                      <a:endParaRPr lang="ar-JO" sz="2400" dirty="0">
                        <a:solidFill>
                          <a:srgbClr val="FF0000"/>
                        </a:solidFill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solidFill>
                            <a:srgbClr val="FF0000"/>
                          </a:solidFill>
                          <a:cs typeface="+mj-cs"/>
                        </a:rPr>
                        <a:t>المفعول بهِ</a:t>
                      </a:r>
                      <a:endParaRPr lang="ar-JO" sz="2400" dirty="0">
                        <a:solidFill>
                          <a:srgbClr val="FF0000"/>
                        </a:solidFill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3835909"/>
                  </a:ext>
                </a:extLst>
              </a:tr>
              <a:tr h="769889"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58124"/>
                  </a:ext>
                </a:extLst>
              </a:tr>
              <a:tr h="769889"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8309050"/>
                  </a:ext>
                </a:extLst>
              </a:tr>
              <a:tr h="769889"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372105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1198</Words>
  <Application>Microsoft Office PowerPoint</Application>
  <PresentationFormat>On-screen Show (16:9)</PresentationFormat>
  <Paragraphs>139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Times New Roman</vt:lpstr>
      <vt:lpstr>Simple Light</vt:lpstr>
      <vt:lpstr>PowerPoint Presentation</vt:lpstr>
      <vt:lpstr>PowerPoint Presentation</vt:lpstr>
      <vt:lpstr>أمثلة: </vt:lpstr>
      <vt:lpstr>PowerPoint Presentation</vt:lpstr>
      <vt:lpstr>PowerPoint Presentation</vt:lpstr>
      <vt:lpstr>PowerPoint Presentation</vt:lpstr>
      <vt:lpstr>PowerPoint Presentation</vt:lpstr>
      <vt:lpstr>تطبيق (1): </vt:lpstr>
      <vt:lpstr>PowerPoint Presentation</vt:lpstr>
      <vt:lpstr>PowerPoint Presentation</vt:lpstr>
      <vt:lpstr>أقسامُ الفعلِ من حيثُ الزَّمنُ:</vt:lpstr>
      <vt:lpstr>الفعل المضارع:ما دلَّ على حدثٍ يجري في الزمن الحاضر أو المستقبلِ( إذا سُبق بحروفٍ تخصصه للمستقبل : لن ، السين ، سوف ، كي). إعرابه:  </vt:lpstr>
      <vt:lpstr>فعل الأمر: (طلبُ القيام بالفعل في المستقبل القريب أو البعيد) ويكون مبنيًّا على السُّكونِ وفاعلهُ مستترٌ.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zaher yacoub</dc:creator>
  <cp:lastModifiedBy>Teachers</cp:lastModifiedBy>
  <cp:revision>33</cp:revision>
  <dcterms:modified xsi:type="dcterms:W3CDTF">2025-10-21T07:06:09Z</dcterms:modified>
</cp:coreProperties>
</file>