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71" r:id="rId13"/>
    <p:sldId id="272" r:id="rId14"/>
    <p:sldId id="273" r:id="rId15"/>
    <p:sldId id="274" r:id="rId16"/>
    <p:sldId id="275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66" r:id="rId25"/>
    <p:sldId id="283" r:id="rId26"/>
    <p:sldId id="282" r:id="rId27"/>
  </p:sldIdLst>
  <p:sldSz cx="12192000" cy="6858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4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280" autoAdjust="0"/>
  </p:normalViewPr>
  <p:slideViewPr>
    <p:cSldViewPr>
      <p:cViewPr varScale="1">
        <p:scale>
          <a:sx n="69" d="100"/>
          <a:sy n="69" d="100"/>
        </p:scale>
        <p:origin x="66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39D9-FA01-417C-8B9D-CC7A8940BD9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DE19B-E513-42AE-8DFD-9E5C3994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8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E19B-E513-42AE-8DFD-9E5C399432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E19B-E513-42AE-8DFD-9E5C399432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288" y="-121792"/>
            <a:ext cx="11097133" cy="1467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750" y="1413205"/>
            <a:ext cx="6339840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95119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6323709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stomguide.com/access/modify-a-form-in-layout-view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Layout+View&amp;sca_esv=50bc830c1331a679&amp;rlz=1C1BNSD_enJO1126JO1126&amp;ei=DDr-aIOsAumghbIPtdHu8AQ&amp;ved=2ahUKEwjQs6m2lcKQAxV5VqQEHXwPIv0QgK4QegQIARAD&amp;uact=5&amp;oq=formatting+form+in+access&amp;gs_lp=Egxnd3Mtd2l6LXNlcnAiGWZvcm1hdHRpbmcgZm9ybSBpbiBhY2Nlc3MyBhAAGBYYHjIGEAAYFhgeMgYQABgWGB4yBRAAGO8FMgUQABjvBTIFEAAY7wVIgq8BUABYkqEBcAB4AZABAJgBqgGgAdkbqgEEMC4yNbgBA8gBAPgBAZgCGaACqR7CAgsQABiABBiRAhiKBcICERAuGIAEGLEDGNEDGIMBGMcBwgILEC4YgAQYsQMYgwHCAgsQABiABBixAxiDAcICCxAuGIAEGNEDGMcBwgIKEAAYgAQYQxiKBcICCxAuGIAEGLEDGNQCwgIaEC4YgAQYsQMYxwEYmAUYmQUYigUYngUYrwHCAggQABiABBixA8ICCxAuGIAEGMcBGK8BwgIFEC4YgATCAhoQLhiABBixAxjUAhiXBRjcBBjeBBjgBNgBAcICExAuGIAEGLEDGEMYgwEYyQMYigXCAgsQABiABBiSAxiKBcICBRAAGIAEwgIiEC4YgAQYsQMYQxiDARjJAxiKBRiXBRjcBBjeBBjgBNgBAcICCxAAGIAEGIYDGIoFwgIIEAAYogQYiQXCAgUQIRigAcICBRAhGJ8FwgIIEAAYCBgNGB7CAgQQIRgVmAMAugYGCAEQARgUkgcEMC4yNaAH168BsgcEMC4yNbgHqR7CBwowLjEuNi4xNy4xyAf9AQ&amp;sclient=gws-wiz-serp&amp;safe=active&amp;ssui=on&amp;mstk=AUtExfCcajyVEG02xAr5aONkBD_Modra9rxyWH2q3mtVGs5hE4HpFodpiCafXfK07Q1jaD6FbRQITxSZRGhLR7ou1tdfeHe532_3YjmTTqnEo-XLJHjgrgWrB19e09jc4tUaKpU&amp;csui=3" TargetMode="External"/><Relationship Id="rId2" Type="http://schemas.openxmlformats.org/officeDocument/2006/relationships/hyperlink" Target="https://www.google.com/search?q=Design+View&amp;sca_esv=50bc830c1331a679&amp;rlz=1C1BNSD_enJO1126JO1126&amp;ei=DDr-aIOsAumghbIPtdHu8AQ&amp;ved=2ahUKEwjQs6m2lcKQAxV5VqQEHXwPIv0QgK4QegQIARAC&amp;uact=5&amp;oq=formatting+form+in+access&amp;gs_lp=Egxnd3Mtd2l6LXNlcnAiGWZvcm1hdHRpbmcgZm9ybSBpbiBhY2Nlc3MyBhAAGBYYHjIGEAAYFhgeMgYQABgWGB4yBRAAGO8FMgUQABjvBTIFEAAY7wVIgq8BUABYkqEBcAB4AZABAJgBqgGgAdkbqgEEMC4yNbgBA8gBAPgBAZgCGaACqR7CAgsQABiABBiRAhiKBcICERAuGIAEGLEDGNEDGIMBGMcBwgILEC4YgAQYsQMYgwHCAgsQABiABBixAxiDAcICCxAuGIAEGNEDGMcBwgIKEAAYgAQYQxiKBcICCxAuGIAEGLEDGNQCwgIaEC4YgAQYsQMYxwEYmAUYmQUYigUYngUYrwHCAggQABiABBixA8ICCxAuGIAEGMcBGK8BwgIFEC4YgATCAhoQLhiABBixAxjUAhiXBRjcBBjeBBjgBNgBAcICExAuGIAEGLEDGEMYgwEYyQMYigXCAgsQABiABBiSAxiKBcICBRAAGIAEwgIiEC4YgAQYsQMYQxiDARjJAxiKBRiXBRjcBBjeBBjgBNgBAcICCxAAGIAEGIYDGIoFwgIIEAAYogQYiQXCAgUQIRigAcICBRAhGJ8FwgIIEAAYCBgNGB7CAgQQIRgVmAMAugYGCAEQARgUkgcEMC4yNaAH168BsgcEMC4yNbgHqR7CBwowLjEuNi4xNy4xyAf9AQ&amp;sclient=gws-wiz-serp&amp;safe=active&amp;ssui=on&amp;mstk=AUtExfCcajyVEG02xAr5aONkBD_Modra9rxyWH2q3mtVGs5hE4HpFodpiCafXfK07Q1jaD6FbRQITxSZRGhLR7ou1tdfeHe532_3YjmTTqnEo-XLJHjgrgWrB19e09jc4tUaKpU&amp;csui=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hyperlink" Target="https://www.google.com/search?q=Format+tab&amp;sca_esv=50bc830c1331a679&amp;rlz=1C1BNSD_enJO1126JO1126&amp;ei=DDr-aIOsAumghbIPtdHu8AQ&amp;ved=2ahUKEwjQs6m2lcKQAxV5VqQEHXwPIv0QgK4QegQIARAE&amp;uact=5&amp;oq=formatting+form+in+access&amp;gs_lp=Egxnd3Mtd2l6LXNlcnAiGWZvcm1hdHRpbmcgZm9ybSBpbiBhY2Nlc3MyBhAAGBYYHjIGEAAYFhgeMgYQABgWGB4yBRAAGO8FMgUQABjvBTIFEAAY7wVIgq8BUABYkqEBcAB4AZABAJgBqgGgAdkbqgEEMC4yNbgBA8gBAPgBAZgCGaACqR7CAgsQABiABBiRAhiKBcICERAuGIAEGLEDGNEDGIMBGMcBwgILEC4YgAQYsQMYgwHCAgsQABiABBixAxiDAcICCxAuGIAEGNEDGMcBwgIKEAAYgAQYQxiKBcICCxAuGIAEGLEDGNQCwgIaEC4YgAQYsQMYxwEYmAUYmQUYigUYngUYrwHCAggQABiABBixA8ICCxAuGIAEGMcBGK8BwgIFEC4YgATCAhoQLhiABBixAxjUAhiXBRjcBBjeBBjgBNgBAcICExAuGIAEGLEDGEMYgwEYyQMYigXCAgsQABiABBiSAxiKBcICBRAAGIAEwgIiEC4YgAQYsQMYQxiDARjJAxiKBRiXBRjcBBjeBBjgBNgBAcICCxAAGIAEGIYDGIoFwgIIEAAYogQYiQXCAgUQIRigAcICBRAhGJ8FwgIIEAAYCBgNGB7CAgQQIRgVmAMAugYGCAEQARgUkgcEMC4yNaAH168BsgcEMC4yNbgHqR7CBwowLjEuNi4xNy4xyAf9AQ&amp;sclient=gws-wiz-serp&amp;safe=active&amp;ssui=on&amp;mstk=AUtExfCcajyVEG02xAr5aONkBD_Modra9rxyWH2q3mtVGs5hE4HpFodpiCafXfK07Q1jaD6FbRQITxSZRGhLR7ou1tdfeHe532_3YjmTTqnEo-XLJHjgrgWrB19e09jc4tUaKpU&amp;csui=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89040297-4c6e-43aa-af68-327ecb29313d?drawer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12192000" cy="6847840"/>
          </a:xfrm>
          <a:prstGeom prst="rect">
            <a:avLst/>
          </a:prstGeom>
          <a:ln>
            <a:solidFill>
              <a:srgbClr val="F3D4D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052" y="2072749"/>
            <a:ext cx="4469483" cy="1584851"/>
          </a:xfrm>
        </p:spPr>
        <p:txBody>
          <a:bodyPr/>
          <a:lstStyle/>
          <a:p>
            <a:pPr algn="ctr"/>
            <a:r>
              <a:rPr lang="en-US" sz="2800" b="1" u="none" dirty="0" smtClean="0"/>
              <a:t>Q&amp;A Activity:</a:t>
            </a:r>
            <a:r>
              <a:rPr lang="en-US" sz="2800" dirty="0" smtClean="0">
                <a:hlinkClick r:id="rId3"/>
              </a:rPr>
              <a:t/>
            </a:r>
            <a:br>
              <a:rPr lang="en-US" sz="2800" dirty="0" smtClean="0">
                <a:hlinkClick r:id="rId3"/>
              </a:rPr>
            </a:br>
            <a:r>
              <a:rPr lang="en-US" sz="2800" b="1" dirty="0">
                <a:hlinkClick r:id="rId3"/>
              </a:rPr>
              <a:t>https://</a:t>
            </a:r>
            <a:r>
              <a:rPr lang="en-US" sz="2800" b="1" dirty="0" smtClean="0">
                <a:hlinkClick r:id="rId3"/>
              </a:rPr>
              <a:t>wordwall.net/resource/99511907</a:t>
            </a:r>
            <a:r>
              <a:rPr lang="ar-JO" sz="2800" dirty="0" smtClean="0"/>
              <a:t/>
            </a:r>
            <a:br>
              <a:rPr lang="ar-JO" sz="2800" dirty="0" smtClean="0"/>
            </a:br>
            <a:r>
              <a:rPr lang="ar-JO" sz="2800" b="1" dirty="0" smtClean="0"/>
              <a:t/>
            </a:r>
            <a:br>
              <a:rPr lang="ar-JO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7166" y="121060"/>
            <a:ext cx="7166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u="none" dirty="0" smtClean="0">
                <a:latin typeface="Bernard MT Condensed" panose="02050806060905020404" pitchFamily="18" charset="0"/>
              </a:rPr>
              <a:t> </a:t>
            </a:r>
            <a:r>
              <a:rPr lang="en-US" sz="8800" u="none" dirty="0" smtClean="0">
                <a:latin typeface="Bernard MT Condensed" panose="02050806060905020404" pitchFamily="18" charset="0"/>
              </a:rPr>
              <a:t>Creating Forms </a:t>
            </a:r>
            <a:endParaRPr lang="en-US" sz="8000" u="none" dirty="0" smtClean="0">
              <a:latin typeface="Bernard MT Condensed" panose="02050806060905020404" pitchFamily="18" charset="0"/>
            </a:endParaRPr>
          </a:p>
          <a:p>
            <a:pPr algn="ctr"/>
            <a:r>
              <a:rPr lang="en-US" sz="8000" u="none" dirty="0" smtClean="0">
                <a:latin typeface="Bernard MT Condensed" panose="02050806060905020404" pitchFamily="18" charset="0"/>
              </a:rPr>
              <a:t>Using MS Access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15600" y="6172200"/>
            <a:ext cx="1482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none" dirty="0" smtClean="0">
                <a:latin typeface="Bodoni MT Black" panose="02070A03080606020203" pitchFamily="18" charset="0"/>
              </a:rPr>
              <a:t>5-7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794" rIns="0" bIns="0" rtlCol="0">
            <a:spAutoFit/>
          </a:bodyPr>
          <a:lstStyle/>
          <a:p>
            <a:pPr marL="1641475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Record</a:t>
            </a:r>
            <a:r>
              <a:rPr sz="4000" spc="-175" dirty="0"/>
              <a:t> </a:t>
            </a:r>
            <a:r>
              <a:rPr sz="4000" spc="-55" dirty="0"/>
              <a:t>Navigator</a:t>
            </a:r>
            <a:r>
              <a:rPr sz="4000" spc="-170" dirty="0"/>
              <a:t> </a:t>
            </a:r>
            <a:r>
              <a:rPr sz="4000" dirty="0"/>
              <a:t>Bar</a:t>
            </a:r>
            <a:r>
              <a:rPr sz="4000" spc="-180" dirty="0"/>
              <a:t> </a:t>
            </a:r>
            <a:r>
              <a:rPr sz="4000" dirty="0"/>
              <a:t>parts</a:t>
            </a:r>
            <a:r>
              <a:rPr sz="4000" spc="-165" dirty="0"/>
              <a:t> </a:t>
            </a:r>
            <a:r>
              <a:rPr sz="4000" spc="-25" dirty="0"/>
              <a:t>(</a:t>
            </a:r>
            <a:r>
              <a:rPr sz="40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let</a:t>
            </a:r>
            <a:r>
              <a:rPr sz="4000" i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’</a:t>
            </a:r>
            <a:r>
              <a:rPr sz="40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</a:t>
            </a:r>
            <a:r>
              <a:rPr sz="4000" u="sng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play</a:t>
            </a:r>
            <a:r>
              <a:rPr sz="4000" spc="-10" dirty="0"/>
              <a:t>)</a:t>
            </a:r>
            <a:endParaRPr sz="40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51432" y="1927860"/>
            <a:ext cx="9281160" cy="3400425"/>
            <a:chOff x="1551432" y="1927860"/>
            <a:chExt cx="9281160" cy="34004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7528" y="1927860"/>
              <a:ext cx="9275064" cy="33329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7528" y="1941576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1307592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307592" y="885444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7528" y="1941576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0" y="885444"/>
                  </a:moveTo>
                  <a:lnTo>
                    <a:pt x="1307592" y="885444"/>
                  </a:lnTo>
                  <a:lnTo>
                    <a:pt x="1307592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4276" y="4375404"/>
              <a:ext cx="1309370" cy="885825"/>
            </a:xfrm>
            <a:custGeom>
              <a:avLst/>
              <a:gdLst/>
              <a:ahLst/>
              <a:cxnLst/>
              <a:rect l="l" t="t" r="r" b="b"/>
              <a:pathLst>
                <a:path w="1309370" h="885825">
                  <a:moveTo>
                    <a:pt x="1309115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309115" y="885444"/>
                  </a:lnTo>
                  <a:lnTo>
                    <a:pt x="1309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4276" y="4375404"/>
              <a:ext cx="1309370" cy="885825"/>
            </a:xfrm>
            <a:custGeom>
              <a:avLst/>
              <a:gdLst/>
              <a:ahLst/>
              <a:cxnLst/>
              <a:rect l="l" t="t" r="r" b="b"/>
              <a:pathLst>
                <a:path w="1309370" h="885825">
                  <a:moveTo>
                    <a:pt x="0" y="885444"/>
                  </a:moveTo>
                  <a:lnTo>
                    <a:pt x="1309115" y="885444"/>
                  </a:lnTo>
                  <a:lnTo>
                    <a:pt x="1309115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9968" y="4358639"/>
              <a:ext cx="1609725" cy="887094"/>
            </a:xfrm>
            <a:custGeom>
              <a:avLst/>
              <a:gdLst/>
              <a:ahLst/>
              <a:cxnLst/>
              <a:rect l="l" t="t" r="r" b="b"/>
              <a:pathLst>
                <a:path w="1609725" h="887095">
                  <a:moveTo>
                    <a:pt x="1609344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1609344" y="886968"/>
                  </a:lnTo>
                  <a:lnTo>
                    <a:pt x="1609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9968" y="4358639"/>
              <a:ext cx="1609725" cy="887094"/>
            </a:xfrm>
            <a:custGeom>
              <a:avLst/>
              <a:gdLst/>
              <a:ahLst/>
              <a:cxnLst/>
              <a:rect l="l" t="t" r="r" b="b"/>
              <a:pathLst>
                <a:path w="1609725" h="887095">
                  <a:moveTo>
                    <a:pt x="0" y="886968"/>
                  </a:moveTo>
                  <a:lnTo>
                    <a:pt x="1609344" y="886968"/>
                  </a:lnTo>
                  <a:lnTo>
                    <a:pt x="1609344" y="0"/>
                  </a:lnTo>
                  <a:lnTo>
                    <a:pt x="0" y="0"/>
                  </a:lnTo>
                  <a:lnTo>
                    <a:pt x="0" y="886968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3700" y="2093976"/>
              <a:ext cx="2098675" cy="885825"/>
            </a:xfrm>
            <a:custGeom>
              <a:avLst/>
              <a:gdLst/>
              <a:ahLst/>
              <a:cxnLst/>
              <a:rect l="l" t="t" r="r" b="b"/>
              <a:pathLst>
                <a:path w="2098675" h="885825">
                  <a:moveTo>
                    <a:pt x="2098548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2098548" y="885444"/>
                  </a:lnTo>
                  <a:lnTo>
                    <a:pt x="209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3700" y="2093976"/>
              <a:ext cx="2098675" cy="885825"/>
            </a:xfrm>
            <a:custGeom>
              <a:avLst/>
              <a:gdLst/>
              <a:ahLst/>
              <a:cxnLst/>
              <a:rect l="l" t="t" r="r" b="b"/>
              <a:pathLst>
                <a:path w="2098675" h="885825">
                  <a:moveTo>
                    <a:pt x="0" y="885444"/>
                  </a:moveTo>
                  <a:lnTo>
                    <a:pt x="2098548" y="885444"/>
                  </a:lnTo>
                  <a:lnTo>
                    <a:pt x="2098548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18432" y="1941576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1307591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307591" y="885444"/>
                  </a:lnTo>
                  <a:lnTo>
                    <a:pt x="1307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18432" y="1941576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0" y="885444"/>
                  </a:moveTo>
                  <a:lnTo>
                    <a:pt x="1307591" y="885444"/>
                  </a:lnTo>
                  <a:lnTo>
                    <a:pt x="1307591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10755" y="4436364"/>
              <a:ext cx="1309370" cy="885825"/>
            </a:xfrm>
            <a:custGeom>
              <a:avLst/>
              <a:gdLst/>
              <a:ahLst/>
              <a:cxnLst/>
              <a:rect l="l" t="t" r="r" b="b"/>
              <a:pathLst>
                <a:path w="1309370" h="885825">
                  <a:moveTo>
                    <a:pt x="1309116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309116" y="885444"/>
                  </a:lnTo>
                  <a:lnTo>
                    <a:pt x="1309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10755" y="4436364"/>
              <a:ext cx="1309370" cy="885825"/>
            </a:xfrm>
            <a:custGeom>
              <a:avLst/>
              <a:gdLst/>
              <a:ahLst/>
              <a:cxnLst/>
              <a:rect l="l" t="t" r="r" b="b"/>
              <a:pathLst>
                <a:path w="1309370" h="885825">
                  <a:moveTo>
                    <a:pt x="0" y="885444"/>
                  </a:moveTo>
                  <a:lnTo>
                    <a:pt x="1309116" y="885444"/>
                  </a:lnTo>
                  <a:lnTo>
                    <a:pt x="1309116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3439" y="4259580"/>
              <a:ext cx="2086610" cy="887094"/>
            </a:xfrm>
            <a:custGeom>
              <a:avLst/>
              <a:gdLst/>
              <a:ahLst/>
              <a:cxnLst/>
              <a:rect l="l" t="t" r="r" b="b"/>
              <a:pathLst>
                <a:path w="2086609" h="887095">
                  <a:moveTo>
                    <a:pt x="2086355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2086355" y="886968"/>
                  </a:lnTo>
                  <a:lnTo>
                    <a:pt x="2086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73439" y="4259580"/>
              <a:ext cx="2086610" cy="887094"/>
            </a:xfrm>
            <a:custGeom>
              <a:avLst/>
              <a:gdLst/>
              <a:ahLst/>
              <a:cxnLst/>
              <a:rect l="l" t="t" r="r" b="b"/>
              <a:pathLst>
                <a:path w="2086609" h="887095">
                  <a:moveTo>
                    <a:pt x="0" y="886968"/>
                  </a:moveTo>
                  <a:lnTo>
                    <a:pt x="2086355" y="886968"/>
                  </a:lnTo>
                  <a:lnTo>
                    <a:pt x="2086355" y="0"/>
                  </a:lnTo>
                  <a:lnTo>
                    <a:pt x="0" y="0"/>
                  </a:lnTo>
                  <a:lnTo>
                    <a:pt x="0" y="886968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08630" y="5789472"/>
            <a:ext cx="7056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https://wordwall.net/resource/63237090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3766"/>
            <a:ext cx="585724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u="none" spc="-10" dirty="0"/>
              <a:t>Apply</a:t>
            </a:r>
            <a:r>
              <a:rPr sz="6600" u="none" spc="-345" dirty="0"/>
              <a:t> </a:t>
            </a:r>
            <a:r>
              <a:rPr sz="6600" u="none" dirty="0"/>
              <a:t>these</a:t>
            </a:r>
            <a:r>
              <a:rPr sz="6600" u="none" spc="-340" dirty="0"/>
              <a:t> </a:t>
            </a:r>
            <a:r>
              <a:rPr sz="6600" u="none" spc="-10" dirty="0"/>
              <a:t>skills: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40155" y="1160605"/>
            <a:ext cx="10291445" cy="14001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469265" algn="l"/>
              </a:tabLst>
            </a:pPr>
            <a:r>
              <a:rPr sz="2000" spc="-25" dirty="0">
                <a:latin typeface="Arial MT"/>
                <a:cs typeface="Arial MT"/>
              </a:rPr>
              <a:t>1.</a:t>
            </a:r>
            <a:r>
              <a:rPr sz="2000" dirty="0">
                <a:latin typeface="Arial MT"/>
                <a:cs typeface="Arial MT"/>
              </a:rPr>
              <a:t>	Open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fruit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market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Database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your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folder.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Create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simple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name</a:t>
            </a:r>
            <a:endParaRPr sz="2000" dirty="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Arial"/>
                <a:cs typeface="Arial"/>
              </a:rPr>
              <a:t>Staff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2023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Staff</a:t>
            </a:r>
            <a:r>
              <a:rPr sz="20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table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all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fields.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Accept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default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settings.</a:t>
            </a:r>
            <a:endParaRPr sz="20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100"/>
              </a:spcBef>
            </a:pPr>
            <a:r>
              <a:rPr sz="2100" b="1" i="1" spc="-10" dirty="0">
                <a:latin typeface="Arial"/>
                <a:cs typeface="Arial"/>
              </a:rPr>
              <a:t>(1minute)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155" y="2683891"/>
            <a:ext cx="7080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5780" algn="l"/>
              </a:tabLst>
            </a:pPr>
            <a:r>
              <a:rPr sz="2000" spc="-25" dirty="0">
                <a:latin typeface="Arial MT"/>
                <a:cs typeface="Arial MT"/>
              </a:rPr>
              <a:t>2.</a:t>
            </a:r>
            <a:r>
              <a:rPr sz="2000" dirty="0">
                <a:latin typeface="Arial MT"/>
                <a:cs typeface="Arial MT"/>
              </a:rPr>
              <a:t>	Add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following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new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record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Staff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from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data: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8301" y="2670126"/>
            <a:ext cx="123888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dirty="0">
                <a:latin typeface="Arial"/>
                <a:cs typeface="Arial"/>
              </a:rPr>
              <a:t>(1</a:t>
            </a:r>
            <a:r>
              <a:rPr sz="2100" b="1" i="1" spc="-140" dirty="0">
                <a:latin typeface="Arial"/>
                <a:cs typeface="Arial"/>
              </a:rPr>
              <a:t> </a:t>
            </a:r>
            <a:r>
              <a:rPr sz="2100" b="1" i="1" spc="-50" dirty="0">
                <a:latin typeface="Arial"/>
                <a:cs typeface="Arial"/>
              </a:rPr>
              <a:t>minute)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155" y="4727832"/>
            <a:ext cx="6614795" cy="13970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AutoNum type="arabicPeriod" startAt="3"/>
              <a:tabLst>
                <a:tab pos="469265" algn="l"/>
                <a:tab pos="5699125" algn="l"/>
              </a:tabLst>
            </a:pPr>
            <a:r>
              <a:rPr sz="2000" dirty="0">
                <a:latin typeface="Arial MT"/>
                <a:cs typeface="Arial MT"/>
              </a:rPr>
              <a:t>Change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Last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Jean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record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to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b="1" spc="-10" dirty="0">
                <a:latin typeface="Arial"/>
                <a:cs typeface="Arial"/>
              </a:rPr>
              <a:t>Wilson.</a:t>
            </a: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469265" algn="l"/>
                <a:tab pos="5359400" algn="l"/>
              </a:tabLst>
            </a:pPr>
            <a:r>
              <a:rPr sz="2000" dirty="0">
                <a:latin typeface="Arial MT"/>
                <a:cs typeface="Arial MT"/>
              </a:rPr>
              <a:t>Change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record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spc="-25" dirty="0">
                <a:latin typeface="Arial MT"/>
                <a:cs typeface="Arial MT"/>
              </a:rPr>
              <a:t>to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b="1" spc="-10" dirty="0">
                <a:latin typeface="Arial"/>
                <a:cs typeface="Arial"/>
              </a:rPr>
              <a:t>Sara</a:t>
            </a:r>
            <a:r>
              <a:rPr sz="2000" spc="-1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469265" algn="l"/>
                <a:tab pos="3587750" algn="l"/>
                <a:tab pos="6289040" algn="l"/>
              </a:tabLst>
            </a:pPr>
            <a:r>
              <a:rPr sz="2000" dirty="0">
                <a:latin typeface="Arial MT"/>
                <a:cs typeface="Arial MT"/>
              </a:rPr>
              <a:t>Delete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second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record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Staff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2023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 MT"/>
                <a:cs typeface="Arial MT"/>
              </a:rPr>
              <a:t>from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b="1" spc="-5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20681" y="4730581"/>
            <a:ext cx="1278890" cy="139700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170"/>
              </a:spcBef>
            </a:pPr>
            <a:r>
              <a:rPr sz="2100" b="1" i="1" dirty="0">
                <a:latin typeface="Arial"/>
                <a:cs typeface="Arial"/>
              </a:rPr>
              <a:t>(1</a:t>
            </a:r>
            <a:r>
              <a:rPr sz="2100" b="1" i="1" spc="-140" dirty="0">
                <a:latin typeface="Arial"/>
                <a:cs typeface="Arial"/>
              </a:rPr>
              <a:t> </a:t>
            </a:r>
            <a:r>
              <a:rPr sz="2100" b="1" i="1" spc="-40" dirty="0">
                <a:latin typeface="Arial"/>
                <a:cs typeface="Arial"/>
              </a:rPr>
              <a:t>minute)</a:t>
            </a:r>
            <a:endParaRPr sz="21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Arial"/>
                <a:cs typeface="Arial"/>
              </a:rPr>
              <a:t>(</a:t>
            </a:r>
            <a:r>
              <a:rPr sz="2100" b="1" i="1" dirty="0">
                <a:latin typeface="Arial"/>
                <a:cs typeface="Arial"/>
              </a:rPr>
              <a:t>1</a:t>
            </a:r>
            <a:r>
              <a:rPr sz="2100" b="1" i="1" spc="-114" dirty="0">
                <a:latin typeface="Arial"/>
                <a:cs typeface="Arial"/>
              </a:rPr>
              <a:t> </a:t>
            </a:r>
            <a:r>
              <a:rPr sz="2100" b="1" i="1" spc="-50" dirty="0">
                <a:latin typeface="Arial"/>
                <a:cs typeface="Arial"/>
              </a:rPr>
              <a:t>minute)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100" b="1" i="1" spc="-10" dirty="0">
                <a:latin typeface="Arial"/>
                <a:cs typeface="Arial"/>
              </a:rPr>
              <a:t>(1</a:t>
            </a:r>
            <a:r>
              <a:rPr sz="2100" b="1" i="1" spc="-130" dirty="0">
                <a:latin typeface="Arial"/>
                <a:cs typeface="Arial"/>
              </a:rPr>
              <a:t> </a:t>
            </a:r>
            <a:r>
              <a:rPr sz="2100" b="1" i="1" spc="-10" dirty="0">
                <a:latin typeface="Arial"/>
                <a:cs typeface="Arial"/>
              </a:rPr>
              <a:t>minute)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3365582"/>
            <a:ext cx="9957816" cy="908304"/>
            <a:chOff x="838200" y="3365582"/>
            <a:chExt cx="9957816" cy="90830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3365582"/>
              <a:ext cx="9957816" cy="908304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1516254" y="3794199"/>
              <a:ext cx="541146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spc="-25" dirty="0">
                  <a:latin typeface="Calibri"/>
                  <a:cs typeface="Calibri"/>
                </a:rPr>
                <a:t>New</a:t>
              </a:r>
              <a:endParaRPr sz="2000" dirty="0">
                <a:latin typeface="Calibri"/>
                <a:cs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9800" y="3819528"/>
              <a:ext cx="152400" cy="219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387907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https://www.customguide.com/access/modify-a-form-in-layout-view</a:t>
            </a:r>
            <a:endParaRPr lang="ar-JO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586318"/>
            <a:ext cx="11963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endParaRPr lang="en-US" sz="2800" dirty="0">
              <a:latin typeface="Calibri"/>
              <a:cs typeface="Calibri"/>
            </a:endParaRPr>
          </a:p>
          <a:p>
            <a:pPr algn="l" fontAlgn="base"/>
            <a:r>
              <a:rPr lang="en-US" sz="2800" dirty="0">
                <a:latin typeface="Calibri"/>
                <a:cs typeface="Calibri"/>
              </a:rPr>
              <a:t>Before modifying a form, you need to know that forms can be viewed several different ways: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Calibri"/>
                <a:cs typeface="Calibri"/>
              </a:rPr>
              <a:t>Form View:</a:t>
            </a:r>
            <a:r>
              <a:rPr lang="en-US" sz="2800" dirty="0">
                <a:latin typeface="Calibri"/>
                <a:cs typeface="Calibri"/>
              </a:rPr>
              <a:t> The normal view where you can 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view, add, and edit records</a:t>
            </a:r>
            <a:r>
              <a:rPr lang="en-US" sz="2800" dirty="0">
                <a:latin typeface="Calibri"/>
                <a:cs typeface="Calibri"/>
              </a:rPr>
              <a:t>. You can't modify the form's structure in this view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lang="ar-JO" sz="2800" dirty="0" smtClean="0">
              <a:latin typeface="Calibri"/>
              <a:cs typeface="Calibri"/>
            </a:endParaRPr>
          </a:p>
          <a:p>
            <a:pPr algn="l" fontAlgn="base"/>
            <a:endParaRPr lang="en-US" sz="2800" dirty="0">
              <a:latin typeface="Calibri"/>
              <a:cs typeface="Calibri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Calibri"/>
                <a:cs typeface="Calibri"/>
              </a:rPr>
              <a:t>Layout View:</a:t>
            </a:r>
            <a:r>
              <a:rPr lang="en-US" sz="2800" dirty="0">
                <a:latin typeface="Calibri"/>
                <a:cs typeface="Calibri"/>
              </a:rPr>
              <a:t> Layout View allows you to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apply formatting and rearrange fields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while also displaying data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lang="ar-JO" sz="2800" dirty="0" smtClean="0">
              <a:latin typeface="Calibri"/>
              <a:cs typeface="Calibri"/>
            </a:endParaRPr>
          </a:p>
          <a:p>
            <a:pPr algn="l" fontAlgn="base"/>
            <a:endParaRPr lang="en-US" sz="2800" dirty="0">
              <a:latin typeface="Calibri"/>
              <a:cs typeface="Calibri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Calibri"/>
                <a:cs typeface="Calibri"/>
              </a:rPr>
              <a:t>Design View:</a:t>
            </a:r>
            <a:r>
              <a:rPr lang="en-US" sz="2800" dirty="0">
                <a:latin typeface="Calibri"/>
                <a:cs typeface="Calibri"/>
              </a:rPr>
              <a:t> Use for in-depth modification and customization of your form. Live data is not visible—you're only 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working with the structure of the form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Source Sans Pro"/>
              </a:rPr>
              <a:t>.</a:t>
            </a:r>
            <a:endParaRPr lang="ar-JO" b="0" i="0" dirty="0" smtClean="0">
              <a:solidFill>
                <a:srgbClr val="666666"/>
              </a:solidFill>
              <a:effectLst/>
              <a:latin typeface="Source Sans Pr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ar-JO" dirty="0">
              <a:solidFill>
                <a:srgbClr val="666666"/>
              </a:solidFill>
              <a:latin typeface="Source Sans Pr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Any </a:t>
            </a:r>
            <a:r>
              <a:rPr lang="en-US" sz="2400" b="1" dirty="0" smtClean="0">
                <a:latin typeface="Calibri"/>
                <a:cs typeface="Calibri"/>
              </a:rPr>
              <a:t>graphic object </a:t>
            </a:r>
            <a:r>
              <a:rPr lang="en-US" sz="2400" dirty="0" smtClean="0">
                <a:latin typeface="Calibri"/>
                <a:cs typeface="Calibri"/>
              </a:rPr>
              <a:t>that appears on forms and reports is called a </a:t>
            </a:r>
            <a:r>
              <a:rPr lang="en-US" sz="2400" b="1" u="sng" dirty="0" smtClean="0">
                <a:solidFill>
                  <a:srgbClr val="FF0000"/>
                </a:solidFill>
                <a:latin typeface="Calibri"/>
                <a:cs typeface="Calibri"/>
              </a:rPr>
              <a:t>control</a:t>
            </a:r>
            <a:r>
              <a:rPr lang="en-US" sz="2400" dirty="0" smtClean="0">
                <a:latin typeface="Calibri"/>
                <a:cs typeface="Calibri"/>
              </a:rPr>
              <a:t>. They can be moved anywhere on the form.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666666"/>
              </a:solidFill>
              <a:effectLst/>
              <a:latin typeface="Source Sans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63153"/>
            <a:ext cx="5891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b="1" i="0" u="none" strike="noStrike" dirty="0" smtClean="0">
                <a:solidFill>
                  <a:srgbClr val="424242"/>
                </a:solidFill>
                <a:effectLst/>
                <a:latin typeface="Source Sans Pro"/>
              </a:rPr>
              <a:t>Change Form Views</a:t>
            </a:r>
            <a:endParaRPr lang="en-US" sz="3600" b="1" i="0" dirty="0" smtClean="0">
              <a:solidFill>
                <a:srgbClr val="424242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25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24" t="11789" b="18197"/>
          <a:stretch/>
        </p:blipFill>
        <p:spPr>
          <a:xfrm>
            <a:off x="381000" y="1371600"/>
            <a:ext cx="10557091" cy="518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9665"/>
            <a:ext cx="10008312" cy="1231106"/>
          </a:xfrm>
        </p:spPr>
        <p:txBody>
          <a:bodyPr/>
          <a:lstStyle/>
          <a:p>
            <a:r>
              <a:rPr lang="en-US" sz="4000" b="1" dirty="0">
                <a:solidFill>
                  <a:srgbClr val="424242"/>
                </a:solidFill>
                <a:latin typeface="Source Sans Pro"/>
              </a:rPr>
              <a:t>Change Form Views</a:t>
            </a:r>
            <a:br>
              <a:rPr lang="en-US" sz="4000" b="1" dirty="0">
                <a:solidFill>
                  <a:srgbClr val="424242"/>
                </a:solidFill>
                <a:latin typeface="Source Sans Pro"/>
              </a:rPr>
            </a:b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09600" y="859701"/>
            <a:ext cx="9679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Click the View list arrow on the ribbon and select a view option.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1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9497"/>
            <a:ext cx="11097133" cy="1354217"/>
          </a:xfrm>
        </p:spPr>
        <p:txBody>
          <a:bodyPr/>
          <a:lstStyle/>
          <a:p>
            <a:r>
              <a:rPr lang="en-US" b="1" dirty="0">
                <a:solidFill>
                  <a:srgbClr val="424242"/>
                </a:solidFill>
                <a:latin typeface="Source Sans Pro"/>
              </a:rPr>
              <a:t>Move a Control</a:t>
            </a:r>
            <a:br>
              <a:rPr lang="en-US" b="1" dirty="0">
                <a:solidFill>
                  <a:srgbClr val="424242"/>
                </a:solidFill>
                <a:latin typeface="Source Sans Pro"/>
              </a:rPr>
            </a:b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12174" y="727612"/>
            <a:ext cx="1143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  <a:latin typeface="Calibri"/>
                <a:cs typeface="Calibri"/>
              </a:rPr>
              <a:t>In </a:t>
            </a:r>
            <a:r>
              <a:rPr lang="en-US" sz="2400" u="sng" dirty="0">
                <a:solidFill>
                  <a:schemeClr val="tx1"/>
                </a:solidFill>
                <a:latin typeface="Calibri"/>
                <a:cs typeface="Calibri"/>
              </a:rPr>
              <a:t>Layout view </a:t>
            </a:r>
            <a:r>
              <a:rPr lang="en-US" sz="2400" dirty="0" smtClean="0">
                <a:latin typeface="Calibri"/>
                <a:cs typeface="Calibri"/>
              </a:rPr>
              <a:t>,Click </a:t>
            </a:r>
            <a:r>
              <a:rPr lang="en-US" sz="2400" dirty="0">
                <a:latin typeface="Calibri"/>
                <a:cs typeface="Calibri"/>
              </a:rPr>
              <a:t>and drag any control on the form to the desired location.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12174" y="1415757"/>
            <a:ext cx="11796252" cy="5093286"/>
            <a:chOff x="312174" y="1415757"/>
            <a:chExt cx="11796252" cy="5093286"/>
          </a:xfrm>
        </p:grpSpPr>
        <p:grpSp>
          <p:nvGrpSpPr>
            <p:cNvPr id="9" name="Group 8"/>
            <p:cNvGrpSpPr/>
            <p:nvPr/>
          </p:nvGrpSpPr>
          <p:grpSpPr>
            <a:xfrm>
              <a:off x="312174" y="1415757"/>
              <a:ext cx="9220200" cy="5093286"/>
              <a:chOff x="914400" y="1383714"/>
              <a:chExt cx="9220200" cy="509328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4400" y="1383714"/>
                <a:ext cx="9220200" cy="509328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5334000" y="3810000"/>
                <a:ext cx="762000" cy="2286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572000" y="3733800"/>
              <a:ext cx="49530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/>
            <p:cNvCxnSpPr/>
            <p:nvPr/>
          </p:nvCxnSpPr>
          <p:spPr>
            <a:xfrm>
              <a:off x="9525000" y="3810000"/>
              <a:ext cx="609600" cy="30480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075607" y="3714135"/>
              <a:ext cx="20328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alibri"/>
                  <a:cs typeface="Calibri"/>
                </a:rPr>
                <a:t>Any </a:t>
              </a:r>
              <a:r>
                <a:rPr lang="en-US" sz="1800" b="1" dirty="0" smtClean="0">
                  <a:latin typeface="Calibri"/>
                  <a:cs typeface="Calibri"/>
                </a:rPr>
                <a:t>graphic object </a:t>
              </a:r>
              <a:r>
                <a:rPr lang="en-US" sz="1800" dirty="0" smtClean="0">
                  <a:latin typeface="Calibri"/>
                  <a:cs typeface="Calibri"/>
                </a:rPr>
                <a:t>that appears on forms and reports is called a </a:t>
              </a:r>
              <a:r>
                <a:rPr lang="en-US" sz="1800" b="1" u="sng" dirty="0" smtClean="0">
                  <a:solidFill>
                    <a:srgbClr val="FF0000"/>
                  </a:solidFill>
                  <a:latin typeface="Calibri"/>
                  <a:cs typeface="Calibri"/>
                </a:rPr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3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11097133" cy="1354217"/>
          </a:xfrm>
        </p:spPr>
        <p:txBody>
          <a:bodyPr/>
          <a:lstStyle/>
          <a:p>
            <a:r>
              <a:rPr lang="en-US" b="1" dirty="0">
                <a:solidFill>
                  <a:srgbClr val="424242"/>
                </a:solidFill>
                <a:latin typeface="Source Sans Pro"/>
              </a:rPr>
              <a:t>Delete a Control</a:t>
            </a:r>
            <a:r>
              <a:rPr lang="en-US" dirty="0">
                <a:solidFill>
                  <a:srgbClr val="424242"/>
                </a:solidFill>
                <a:latin typeface="Source Sans Pro"/>
              </a:rPr>
              <a:t/>
            </a:r>
            <a:br>
              <a:rPr lang="en-US" dirty="0">
                <a:solidFill>
                  <a:srgbClr val="424242"/>
                </a:solidFill>
                <a:latin typeface="Source Sans Pro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28600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2400" dirty="0">
              <a:latin typeface="Calibri"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You can also delete controls if you don't need them.</a:t>
            </a:r>
          </a:p>
          <a:p>
            <a:r>
              <a:rPr lang="ar-JO" sz="2400" dirty="0" smtClean="0">
                <a:latin typeface="Calibri"/>
                <a:cs typeface="Calibri"/>
              </a:rPr>
              <a:t>(1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  <a:latin typeface="Calibri"/>
                <a:cs typeface="Calibri"/>
              </a:rPr>
              <a:t>In Layout view ,</a:t>
            </a:r>
            <a:r>
              <a:rPr lang="en-US" sz="2400" dirty="0" smtClean="0">
                <a:latin typeface="Calibri"/>
                <a:cs typeface="Calibri"/>
              </a:rPr>
              <a:t>Select </a:t>
            </a:r>
            <a:r>
              <a:rPr lang="en-US" sz="2400" dirty="0">
                <a:latin typeface="Calibri"/>
                <a:cs typeface="Calibri"/>
              </a:rPr>
              <a:t>the control you want to delete, then press the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Delete</a:t>
            </a:r>
            <a:r>
              <a:rPr lang="en-US" sz="2400" dirty="0">
                <a:latin typeface="Calibri"/>
                <a:cs typeface="Calibri"/>
              </a:rPr>
              <a:t> key.</a:t>
            </a: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1524000"/>
            <a:ext cx="9596267" cy="5164228"/>
            <a:chOff x="753728" y="1733887"/>
            <a:chExt cx="8448334" cy="4953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1752600"/>
              <a:ext cx="6535062" cy="491558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77684" b="2269"/>
            <a:stretch/>
          </p:blipFill>
          <p:spPr>
            <a:xfrm>
              <a:off x="753728" y="1733887"/>
              <a:ext cx="1913272" cy="495301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cxnSp>
        <p:nvCxnSpPr>
          <p:cNvPr id="8" name="Elbow Connector 7"/>
          <p:cNvCxnSpPr/>
          <p:nvPr/>
        </p:nvCxnSpPr>
        <p:spPr>
          <a:xfrm rot="10800000" flipV="1">
            <a:off x="9982200" y="5410199"/>
            <a:ext cx="914400" cy="483443"/>
          </a:xfrm>
          <a:prstGeom prst="bentConnector3">
            <a:avLst>
              <a:gd name="adj1" fmla="val 3387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96600" y="52255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Delete</a:t>
            </a:r>
            <a:r>
              <a:rPr lang="en-US" sz="1800" dirty="0" smtClean="0">
                <a:latin typeface="Calibri"/>
                <a:cs typeface="Calibri"/>
              </a:rPr>
              <a:t> 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-63914"/>
            <a:ext cx="11097133" cy="754052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a Field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1686327"/>
            <a:ext cx="9677400" cy="5171673"/>
            <a:chOff x="762000" y="1676400"/>
            <a:chExt cx="10288854" cy="48485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676400"/>
              <a:ext cx="10288854" cy="484850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000" y="3192574"/>
              <a:ext cx="381000" cy="31262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52400" y="690138"/>
            <a:ext cx="1173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You can add fields to your form with the Field List pane.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u="sng" dirty="0" smtClean="0">
                <a:solidFill>
                  <a:schemeClr val="tx1"/>
                </a:solidFill>
                <a:latin typeface="Calibri"/>
                <a:cs typeface="Calibri"/>
              </a:rPr>
              <a:t>In Layout view,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Click the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Add Existing Fields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bottom, Double-click the field want to add.</a:t>
            </a:r>
            <a:endParaRPr lang="ar-JO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5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0886"/>
            <a:ext cx="11097133" cy="830997"/>
          </a:xfrm>
        </p:spPr>
        <p:txBody>
          <a:bodyPr/>
          <a:lstStyle/>
          <a:p>
            <a:r>
              <a:rPr lang="en-US" sz="5400" b="1" dirty="0"/>
              <a:t>To format a form in Access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20111"/>
            <a:ext cx="11532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Open it in </a:t>
            </a:r>
            <a:r>
              <a:rPr lang="en-US" sz="2400" b="1" dirty="0" smtClean="0">
                <a:effectLst/>
                <a:hlinkClick r:id="rId2"/>
              </a:rPr>
              <a:t>Design View</a:t>
            </a:r>
            <a:r>
              <a:rPr lang="en-US" sz="2400" dirty="0" smtClean="0"/>
              <a:t> or </a:t>
            </a:r>
            <a:r>
              <a:rPr lang="en-US" sz="2400" b="1" dirty="0" smtClean="0">
                <a:effectLst/>
                <a:hlinkClick r:id="rId3"/>
              </a:rPr>
              <a:t>Layout View</a:t>
            </a:r>
            <a:r>
              <a:rPr lang="en-US" sz="2400" dirty="0" smtClean="0"/>
              <a:t>, then use the </a:t>
            </a:r>
            <a:r>
              <a:rPr lang="en-US" sz="2400" b="1" dirty="0" smtClean="0">
                <a:effectLst/>
                <a:hlinkClick r:id="rId4"/>
              </a:rPr>
              <a:t>Format tab</a:t>
            </a:r>
            <a:r>
              <a:rPr lang="en-US" sz="2400" dirty="0" smtClean="0"/>
              <a:t>  to change the appearance of controls</a:t>
            </a:r>
            <a:r>
              <a:rPr lang="en-US" sz="2400" b="0" i="0" dirty="0" smtClean="0">
                <a:solidFill>
                  <a:srgbClr val="0A0A0A"/>
                </a:solidFill>
                <a:effectLst/>
                <a:latin typeface="Google Sans"/>
              </a:rPr>
              <a:t>. You can modify elements like fonts, </a:t>
            </a:r>
            <a:r>
              <a:rPr lang="en-US" sz="2400" b="0" i="0" dirty="0" err="1" smtClean="0">
                <a:solidFill>
                  <a:srgbClr val="0A0A0A"/>
                </a:solidFill>
                <a:effectLst/>
                <a:latin typeface="Google Sans"/>
              </a:rPr>
              <a:t>colors,style</a:t>
            </a:r>
            <a:r>
              <a:rPr lang="en-US" sz="2400" b="0" i="0" dirty="0" smtClean="0">
                <a:solidFill>
                  <a:srgbClr val="0A0A0A"/>
                </a:solidFill>
                <a:effectLst/>
                <a:latin typeface="Google Sans"/>
              </a:rPr>
              <a:t> and sizes, apply a fill color Shade, Shape Outline add Background images.......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143000" y="2514600"/>
            <a:ext cx="9130338" cy="3639058"/>
            <a:chOff x="1346121" y="2445877"/>
            <a:chExt cx="9130338" cy="36390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6121" y="2445877"/>
              <a:ext cx="9130338" cy="3639058"/>
            </a:xfrm>
            <a:prstGeom prst="rect">
              <a:avLst/>
            </a:prstGeom>
          </p:spPr>
        </p:pic>
        <p:sp>
          <p:nvSpPr>
            <p:cNvPr id="5" name="Oval Callout 4"/>
            <p:cNvSpPr/>
            <p:nvPr/>
          </p:nvSpPr>
          <p:spPr>
            <a:xfrm>
              <a:off x="2475459" y="3946751"/>
              <a:ext cx="325582" cy="318655"/>
            </a:xfrm>
            <a:prstGeom prst="wedgeEllipseCallout">
              <a:avLst>
                <a:gd name="adj1" fmla="val 54391"/>
                <a:gd name="adj2" fmla="val -90358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10171659" y="3172760"/>
              <a:ext cx="304800" cy="332440"/>
            </a:xfrm>
            <a:prstGeom prst="wedgeEllipseCallout">
              <a:avLst>
                <a:gd name="adj1" fmla="val -110451"/>
                <a:gd name="adj2" fmla="val -39785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5562599" y="3837953"/>
              <a:ext cx="351597" cy="284324"/>
            </a:xfrm>
            <a:prstGeom prst="wedgeEllipseCallout">
              <a:avLst>
                <a:gd name="adj1" fmla="val 54391"/>
                <a:gd name="adj2" fmla="val -90358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38400" y="3048000"/>
            <a:ext cx="2209800" cy="838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3074109"/>
            <a:ext cx="1119796" cy="50729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3047999"/>
            <a:ext cx="762000" cy="6976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70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14" y="1447800"/>
            <a:ext cx="7097386" cy="533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501" r="50257"/>
          <a:stretch/>
        </p:blipFill>
        <p:spPr>
          <a:xfrm>
            <a:off x="-50693" y="0"/>
            <a:ext cx="5079894" cy="3569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913" r="1525"/>
          <a:stretch/>
        </p:blipFill>
        <p:spPr>
          <a:xfrm>
            <a:off x="-34119" y="3439236"/>
            <a:ext cx="5029202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533400"/>
            <a:ext cx="382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u="sng" dirty="0">
                <a:latin typeface="+mn-lt"/>
              </a:rPr>
              <a:t>Parts of Design View</a:t>
            </a:r>
          </a:p>
        </p:txBody>
      </p:sp>
    </p:spTree>
    <p:extLst>
      <p:ext uri="{BB962C8B-B14F-4D97-AF65-F5344CB8AC3E}">
        <p14:creationId xmlns:p14="http://schemas.microsoft.com/office/powerpoint/2010/main" val="39275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88" y="-121791"/>
            <a:ext cx="11097133" cy="1036192"/>
          </a:xfrm>
        </p:spPr>
        <p:txBody>
          <a:bodyPr/>
          <a:lstStyle/>
          <a:p>
            <a:pPr algn="ctr"/>
            <a:r>
              <a:rPr lang="en-US" sz="5400" b="1" dirty="0"/>
              <a:t>Add a Control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648649"/>
            <a:ext cx="1112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dirty="0" smtClean="0">
                <a:solidFill>
                  <a:srgbClr val="FF0000"/>
                </a:solidFill>
                <a:effectLst/>
                <a:latin typeface="Source Sans Pro"/>
              </a:rPr>
              <a:t>In Design View</a:t>
            </a:r>
            <a:r>
              <a:rPr lang="en-US" sz="2400" b="0" i="0" u="none" strike="noStrike" dirty="0" smtClean="0">
                <a:solidFill>
                  <a:srgbClr val="666666"/>
                </a:solidFill>
                <a:effectLst/>
                <a:latin typeface="Source Sans Pro"/>
              </a:rPr>
              <a:t>, </a:t>
            </a:r>
            <a:r>
              <a:rPr lang="en-US" sz="2400" b="0" i="0" u="none" strike="noStrike" dirty="0" smtClean="0">
                <a:solidFill>
                  <a:schemeClr val="tx1"/>
                </a:solidFill>
                <a:effectLst/>
                <a:latin typeface="Source Sans Pro"/>
              </a:rPr>
              <a:t>click the control button you want to add from the Controls group. Some controls, such as buttons or lists, have a wizard that helps you set them up.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30855"/>
            <a:ext cx="8077200" cy="53902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24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4916" y="4992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916" y="4992"/>
            <a:ext cx="12196916" cy="7005408"/>
          </a:xfrm>
          <a:prstGeom prst="rect">
            <a:avLst/>
          </a:prstGeom>
          <a:solidFill>
            <a:srgbClr val="F3D4DA"/>
          </a:solidFill>
          <a:ln>
            <a:solidFill>
              <a:srgbClr val="F3D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69872" y="192963"/>
            <a:ext cx="6015992" cy="1523999"/>
          </a:xfrm>
          <a:prstGeom prst="cloud">
            <a:avLst/>
          </a:prstGeom>
          <a:solidFill>
            <a:srgbClr val="F3D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47218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Learning</a:t>
            </a:r>
            <a:r>
              <a:rPr u="none" spc="-15" dirty="0"/>
              <a:t> </a:t>
            </a:r>
            <a:r>
              <a:rPr u="none" spc="-10" dirty="0"/>
              <a:t>objectives: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447800"/>
            <a:ext cx="9769475" cy="57005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8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student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should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8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able</a:t>
            </a:r>
            <a:r>
              <a:rPr sz="28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to:</a:t>
            </a:r>
            <a:endParaRPr sz="28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240"/>
              </a:spcBef>
              <a:buAutoNum type="arabicPeriod"/>
              <a:tabLst>
                <a:tab pos="927100" algn="l"/>
                <a:tab pos="390397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Learn the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importance of creating forms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within the database.</a:t>
            </a:r>
          </a:p>
          <a:p>
            <a:pPr marL="927100" lvl="1" indent="-457200">
              <a:lnSpc>
                <a:spcPct val="100000"/>
              </a:lnSpc>
              <a:spcBef>
                <a:spcPts val="1240"/>
              </a:spcBef>
              <a:buAutoNum type="arabicPeriod"/>
              <a:tabLst>
                <a:tab pos="927100" algn="l"/>
                <a:tab pos="3903979" algn="l"/>
              </a:tabLst>
            </a:pPr>
            <a:r>
              <a:rPr sz="2400" dirty="0" smtClean="0">
                <a:solidFill>
                  <a:schemeClr val="tx1"/>
                </a:solidFill>
                <a:latin typeface="Calibri"/>
                <a:cs typeface="Calibri"/>
              </a:rPr>
              <a:t>Create</a:t>
            </a:r>
            <a:r>
              <a:rPr sz="2400" spc="-7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form</a:t>
            </a:r>
            <a:r>
              <a:rPr sz="24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from</a:t>
            </a:r>
            <a:r>
              <a:rPr sz="2400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2400" b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sz="2400" b="1" u="sng" spc="-8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wizard</a:t>
            </a:r>
            <a:r>
              <a:rPr sz="2400" b="1" u="sng" spc="-1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command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1645"/>
              </a:spcBef>
              <a:buAutoNum type="arabicPeriod"/>
              <a:tabLst>
                <a:tab pos="984885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Name</a:t>
            </a:r>
            <a:r>
              <a:rPr sz="2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Save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Calibri"/>
                <a:cs typeface="Calibri"/>
              </a:rPr>
              <a:t>form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1655"/>
              </a:spcBef>
              <a:buAutoNum type="arabicPeriod"/>
              <a:tabLst>
                <a:tab pos="984885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Open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close</a:t>
            </a:r>
            <a:r>
              <a:rPr sz="2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n existing</a:t>
            </a:r>
            <a:r>
              <a:rPr sz="2400" spc="-3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Calibri"/>
                <a:cs typeface="Calibri"/>
              </a:rPr>
              <a:t>form</a:t>
            </a:r>
            <a:r>
              <a:rPr sz="2400" spc="-2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984885" marR="5080" lvl="1" indent="-515620">
              <a:lnSpc>
                <a:spcPct val="140000"/>
              </a:lnSpc>
              <a:spcBef>
                <a:spcPts val="505"/>
              </a:spcBef>
              <a:buAutoNum type="arabicPeriod"/>
              <a:tabLst>
                <a:tab pos="984885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Navigate between records in </a:t>
            </a:r>
            <a:r>
              <a:rPr sz="24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sz="2400" b="1" u="sng" spc="-7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view</a:t>
            </a:r>
            <a:r>
              <a:rPr sz="2400" b="1" u="sng" spc="-5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(inserting</a:t>
            </a:r>
            <a:r>
              <a:rPr sz="2400" spc="-7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deleting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records, </a:t>
            </a:r>
            <a:r>
              <a:rPr sz="2400" dirty="0">
                <a:latin typeface="Calibri"/>
                <a:cs typeface="Calibri"/>
              </a:rPr>
              <a:t>searching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searching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modify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record</a:t>
            </a:r>
            <a:r>
              <a:rPr sz="2400" b="1" u="sng" spc="-1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navigator</a:t>
            </a:r>
            <a:r>
              <a:rPr sz="2400" b="1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</a:t>
            </a:r>
            <a:r>
              <a:rPr sz="2400" spc="-20" dirty="0" smtClean="0">
                <a:latin typeface="Calibri"/>
                <a:cs typeface="Calibri"/>
              </a:rPr>
              <a:t>.</a:t>
            </a:r>
            <a:endParaRPr lang="en-US" sz="2400" spc="-20" dirty="0" smtClean="0">
              <a:latin typeface="Calibri"/>
              <a:cs typeface="Calibri"/>
            </a:endParaRPr>
          </a:p>
          <a:p>
            <a:pPr marL="984885" marR="5080" lvl="1" indent="-515620">
              <a:lnSpc>
                <a:spcPct val="140000"/>
              </a:lnSpc>
              <a:spcBef>
                <a:spcPts val="505"/>
              </a:spcBef>
              <a:buAutoNum type="arabicPeriod"/>
              <a:tabLst>
                <a:tab pos="984885" algn="l"/>
              </a:tabLst>
            </a:pPr>
            <a:r>
              <a:rPr lang="en-US" sz="2400" dirty="0" smtClean="0">
                <a:latin typeface="Calibri"/>
                <a:cs typeface="Calibri"/>
              </a:rPr>
              <a:t>Modify a  form in </a:t>
            </a:r>
            <a:r>
              <a:rPr lang="en-US" sz="2400" b="1" dirty="0" smtClean="0">
                <a:latin typeface="Calibri"/>
                <a:cs typeface="Calibri"/>
              </a:rPr>
              <a:t>Layout and Design </a:t>
            </a:r>
            <a:r>
              <a:rPr lang="en-US" sz="2400" dirty="0" smtClean="0">
                <a:latin typeface="Calibri"/>
                <a:cs typeface="Calibri"/>
              </a:rPr>
              <a:t>views.</a:t>
            </a:r>
            <a:endParaRPr lang="en-US" sz="2400" spc="-20" dirty="0" smtClean="0">
              <a:latin typeface="Calibri"/>
              <a:cs typeface="Calibri"/>
            </a:endParaRPr>
          </a:p>
          <a:p>
            <a:pPr marL="984885" marR="5080" lvl="1" indent="-515620">
              <a:lnSpc>
                <a:spcPct val="140000"/>
              </a:lnSpc>
              <a:spcBef>
                <a:spcPts val="505"/>
              </a:spcBef>
              <a:buAutoNum type="arabicPeriod"/>
              <a:tabLst>
                <a:tab pos="984885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735" y="166619"/>
            <a:ext cx="11097133" cy="677108"/>
          </a:xfrm>
        </p:spPr>
        <p:txBody>
          <a:bodyPr/>
          <a:lstStyle/>
          <a:p>
            <a:r>
              <a:rPr lang="en-US" b="1" dirty="0" smtClean="0"/>
              <a:t>Commonly used Control Commands: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12719"/>
              </p:ext>
            </p:extLst>
          </p:nvPr>
        </p:nvGraphicFramePr>
        <p:xfrm>
          <a:off x="304800" y="905708"/>
          <a:ext cx="11049000" cy="58293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959621471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2178965419"/>
                    </a:ext>
                  </a:extLst>
                </a:gridCol>
              </a:tblGrid>
              <a:tr h="114300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3600" dirty="0" smtClean="0">
                          <a:effectLst/>
                        </a:rPr>
                        <a:t>Controls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Source Sans Pro"/>
                      </a:endParaRPr>
                    </a:p>
                  </a:txBody>
                  <a:tcPr marL="95250" marR="95250" marT="95250" marB="952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08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Select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dirty="0">
                          <a:effectLst/>
                        </a:rPr>
                        <a:t>Click this button and then click the control you want to select. To select multiple controls, click this button and hold down the </a:t>
                      </a:r>
                      <a:r>
                        <a:rPr lang="en-US" b="1" dirty="0" smtClean="0">
                          <a:effectLst/>
                        </a:rPr>
                        <a:t>Shift or</a:t>
                      </a:r>
                      <a:r>
                        <a:rPr lang="en-US" b="1" baseline="0" dirty="0" smtClean="0">
                          <a:effectLst/>
                        </a:rPr>
                        <a:t> Ctrl</a:t>
                      </a:r>
                      <a:r>
                        <a:rPr lang="en-US" b="1" dirty="0">
                          <a:effectLst/>
                        </a:rPr>
                        <a:t> key </a:t>
                      </a:r>
                      <a:r>
                        <a:rPr lang="en-US" dirty="0">
                          <a:effectLst/>
                        </a:rPr>
                        <a:t>as you click each control, or </a:t>
                      </a:r>
                      <a:r>
                        <a:rPr lang="en-US" b="1" dirty="0">
                          <a:effectLst/>
                        </a:rPr>
                        <a:t>drag a rectangle around</a:t>
                      </a:r>
                      <a:r>
                        <a:rPr lang="en-US" dirty="0">
                          <a:effectLst/>
                        </a:rPr>
                        <a:t> all controls you want to select</a:t>
                      </a:r>
                      <a:r>
                        <a:rPr lang="en-US" dirty="0" smtClean="0">
                          <a:effectLst/>
                        </a:rPr>
                        <a:t>.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020428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Text Box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dirty="0">
                          <a:effectLst/>
                        </a:rPr>
                        <a:t>Creates a text box that </a:t>
                      </a:r>
                      <a:r>
                        <a:rPr lang="en-US" b="1" dirty="0">
                          <a:effectLst/>
                        </a:rPr>
                        <a:t>displays information from a table and query</a:t>
                      </a:r>
                      <a:r>
                        <a:rPr lang="en-US" dirty="0">
                          <a:effectLst/>
                        </a:rPr>
                        <a:t>. You can also use text boxes </a:t>
                      </a:r>
                      <a:r>
                        <a:rPr lang="en-US" dirty="0" smtClean="0">
                          <a:effectLst/>
                        </a:rPr>
                        <a:t>to find </a:t>
                      </a:r>
                      <a:r>
                        <a:rPr lang="en-US" b="1" dirty="0" smtClean="0">
                          <a:effectLst/>
                        </a:rPr>
                        <a:t>Calculated Values</a:t>
                      </a:r>
                      <a:r>
                        <a:rPr lang="en-US" dirty="0" smtClean="0">
                          <a:effectLst/>
                        </a:rPr>
                        <a:t>.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67084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Label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dirty="0">
                          <a:effectLst/>
                        </a:rPr>
                        <a:t>Creates a </a:t>
                      </a:r>
                      <a:r>
                        <a:rPr lang="en-US" b="1" dirty="0">
                          <a:effectLst/>
                        </a:rPr>
                        <a:t>static text </a:t>
                      </a:r>
                      <a:r>
                        <a:rPr lang="en-US" dirty="0">
                          <a:effectLst/>
                        </a:rPr>
                        <a:t>label that is the same for every record, such as a </a:t>
                      </a:r>
                      <a:r>
                        <a:rPr lang="en-US" b="1" dirty="0">
                          <a:effectLst/>
                        </a:rPr>
                        <a:t>heading</a:t>
                      </a:r>
                      <a:r>
                        <a:rPr lang="en-US" dirty="0">
                          <a:effectLst/>
                        </a:rPr>
                        <a:t>. Most controls already have a text label attached</a:t>
                      </a:r>
                      <a:r>
                        <a:rPr lang="en-US" dirty="0" smtClean="0">
                          <a:effectLst/>
                        </a:rPr>
                        <a:t>.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5554483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48" t="22895" r="41483" b="21215"/>
          <a:stretch/>
        </p:blipFill>
        <p:spPr>
          <a:xfrm>
            <a:off x="358655" y="4267200"/>
            <a:ext cx="697163" cy="607170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t="-1" r="72327" b="5381"/>
          <a:stretch/>
        </p:blipFill>
        <p:spPr>
          <a:xfrm>
            <a:off x="366028" y="2767743"/>
            <a:ext cx="697163" cy="432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821" b="-11017"/>
          <a:stretch/>
        </p:blipFill>
        <p:spPr>
          <a:xfrm>
            <a:off x="358654" y="5816960"/>
            <a:ext cx="697163" cy="507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98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4" y="-66431"/>
            <a:ext cx="11097133" cy="677108"/>
          </a:xfrm>
        </p:spPr>
        <p:txBody>
          <a:bodyPr/>
          <a:lstStyle/>
          <a:p>
            <a:r>
              <a:rPr lang="en-US" b="1" dirty="0">
                <a:solidFill>
                  <a:srgbClr val="001D35"/>
                </a:solidFill>
                <a:latin typeface="Google Sans"/>
              </a:rPr>
              <a:t>To add a label to an Access form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1127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46989" y="563976"/>
            <a:ext cx="1078281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00" b="0" i="0" dirty="0" smtClean="0">
                <a:solidFill>
                  <a:srgbClr val="001D35"/>
                </a:solidFill>
                <a:effectLst/>
                <a:latin typeface="Google Sans"/>
              </a:rPr>
              <a:t>Open the form in </a:t>
            </a:r>
            <a:r>
              <a:rPr lang="en-US" sz="2100" b="1" i="0" dirty="0" smtClean="0">
                <a:solidFill>
                  <a:srgbClr val="001D35"/>
                </a:solidFill>
                <a:effectLst/>
                <a:latin typeface="Google Sans"/>
              </a:rPr>
              <a:t>Design View.</a:t>
            </a:r>
            <a:endParaRPr lang="en-US" sz="2100" b="0" i="0" dirty="0" smtClean="0">
              <a:solidFill>
                <a:srgbClr val="001D35"/>
              </a:solidFill>
              <a:effectLst/>
              <a:latin typeface="Google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100" b="0" i="0" dirty="0" smtClean="0">
                <a:solidFill>
                  <a:srgbClr val="001D35"/>
                </a:solidFill>
                <a:effectLst/>
                <a:latin typeface="Google Sans"/>
              </a:rPr>
              <a:t>Click the </a:t>
            </a:r>
            <a:r>
              <a:rPr lang="en-US" sz="2100" b="1" i="0" dirty="0" smtClean="0">
                <a:solidFill>
                  <a:srgbClr val="001D35"/>
                </a:solidFill>
                <a:effectLst/>
                <a:latin typeface="Google Sans"/>
              </a:rPr>
              <a:t>Label button </a:t>
            </a:r>
            <a:r>
              <a:rPr lang="en-US" sz="2100" b="0" i="0" dirty="0" smtClean="0">
                <a:solidFill>
                  <a:srgbClr val="001D35"/>
                </a:solidFill>
                <a:effectLst/>
                <a:latin typeface="Google Sans"/>
              </a:rPr>
              <a:t>on the Design tab From the </a:t>
            </a:r>
            <a:r>
              <a:rPr lang="en-US" sz="2100" b="1" i="0" dirty="0" smtClean="0">
                <a:solidFill>
                  <a:srgbClr val="001D35"/>
                </a:solidFill>
                <a:effectLst/>
                <a:latin typeface="Google Sans"/>
              </a:rPr>
              <a:t>Controls Group.</a:t>
            </a:r>
            <a:endParaRPr lang="en-US" sz="2100" b="0" i="0" dirty="0" smtClean="0">
              <a:solidFill>
                <a:srgbClr val="001D35"/>
              </a:solidFill>
              <a:effectLst/>
              <a:latin typeface="Google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100" i="0" dirty="0" smtClean="0">
                <a:solidFill>
                  <a:srgbClr val="001D35"/>
                </a:solidFill>
                <a:effectLst/>
                <a:latin typeface="Google Sans"/>
              </a:rPr>
              <a:t>Drag</a:t>
            </a:r>
            <a:r>
              <a:rPr lang="en-US" sz="2100" b="0" i="0" dirty="0" smtClean="0">
                <a:solidFill>
                  <a:srgbClr val="001D35"/>
                </a:solidFill>
                <a:effectLst/>
                <a:latin typeface="Google Sans"/>
              </a:rPr>
              <a:t> on the form to create the </a:t>
            </a:r>
            <a:r>
              <a:rPr lang="en-US" sz="2100" b="1" i="0" dirty="0" smtClean="0">
                <a:solidFill>
                  <a:srgbClr val="001D35"/>
                </a:solidFill>
                <a:effectLst/>
                <a:latin typeface="Google Sans"/>
              </a:rPr>
              <a:t>label box</a:t>
            </a:r>
            <a:r>
              <a:rPr lang="en-US" sz="2100" b="0" i="0" dirty="0" smtClean="0"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0" i="0" dirty="0" smtClean="0">
                <a:solidFill>
                  <a:srgbClr val="001D35"/>
                </a:solidFill>
                <a:effectLst/>
                <a:latin typeface="Google Sans"/>
              </a:rPr>
              <a:t>After drawing the box, you can </a:t>
            </a:r>
            <a:r>
              <a:rPr lang="en-US" sz="2100" b="1" i="0" dirty="0" smtClean="0">
                <a:solidFill>
                  <a:srgbClr val="001D35"/>
                </a:solidFill>
                <a:effectLst/>
                <a:latin typeface="Google Sans"/>
              </a:rPr>
              <a:t>type the text</a:t>
            </a:r>
            <a:r>
              <a:rPr lang="en-US" sz="2100" b="0" i="0" dirty="0" smtClean="0">
                <a:solidFill>
                  <a:srgbClr val="001D35"/>
                </a:solidFill>
                <a:effectLst/>
                <a:latin typeface="Google Sans"/>
              </a:rPr>
              <a:t>, and once you click outside the label, it will be set.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02" y="2304415"/>
            <a:ext cx="6629401" cy="432498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39302" y="1981200"/>
            <a:ext cx="6790498" cy="4724400"/>
            <a:chOff x="3039302" y="1981200"/>
            <a:chExt cx="6790498" cy="4724400"/>
          </a:xfrm>
        </p:grpSpPr>
        <p:grpSp>
          <p:nvGrpSpPr>
            <p:cNvPr id="17" name="Group 16"/>
            <p:cNvGrpSpPr/>
            <p:nvPr/>
          </p:nvGrpSpPr>
          <p:grpSpPr>
            <a:xfrm>
              <a:off x="3039303" y="1981200"/>
              <a:ext cx="6629400" cy="4648200"/>
              <a:chOff x="3039303" y="1981200"/>
              <a:chExt cx="6629400" cy="46482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039303" y="1981200"/>
                <a:ext cx="6629400" cy="4648200"/>
                <a:chOff x="3743631" y="2304415"/>
                <a:chExt cx="5933769" cy="5156414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3631" y="2304415"/>
                  <a:ext cx="5925072" cy="5078608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9003" t="8916" r="17939" b="80620"/>
                <a:stretch/>
              </p:blipFill>
              <p:spPr>
                <a:xfrm>
                  <a:off x="5638800" y="3318792"/>
                  <a:ext cx="4029903" cy="526629"/>
                </a:xfrm>
                <a:prstGeom prst="rect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3222" t="25585" r="28394" b="19773"/>
                <a:stretch/>
              </p:blipFill>
              <p:spPr>
                <a:xfrm>
                  <a:off x="5409278" y="3879429"/>
                  <a:ext cx="4268122" cy="358140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4460" y="3776977"/>
                <a:ext cx="1762371" cy="718823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</p:pic>
          <p:sp>
            <p:nvSpPr>
              <p:cNvPr id="11" name="Oval Callout 10"/>
              <p:cNvSpPr/>
              <p:nvPr/>
            </p:nvSpPr>
            <p:spPr>
              <a:xfrm>
                <a:off x="4038600" y="3179757"/>
                <a:ext cx="304800" cy="325443"/>
              </a:xfrm>
              <a:prstGeom prst="wedgeEllipseCallout">
                <a:avLst>
                  <a:gd name="adj1" fmla="val 54391"/>
                  <a:gd name="adj2" fmla="val -90358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1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Oval Callout 12"/>
              <p:cNvSpPr/>
              <p:nvPr/>
            </p:nvSpPr>
            <p:spPr>
              <a:xfrm>
                <a:off x="6858001" y="4174218"/>
                <a:ext cx="374944" cy="321582"/>
              </a:xfrm>
              <a:prstGeom prst="wedgeEllipseCallout">
                <a:avLst>
                  <a:gd name="adj1" fmla="val 54391"/>
                  <a:gd name="adj2" fmla="val -90358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4" name="Oval Callout 13"/>
              <p:cNvSpPr/>
              <p:nvPr/>
            </p:nvSpPr>
            <p:spPr>
              <a:xfrm>
                <a:off x="5562599" y="3400981"/>
                <a:ext cx="351597" cy="284324"/>
              </a:xfrm>
              <a:prstGeom prst="wedgeEllipseCallout">
                <a:avLst>
                  <a:gd name="adj1" fmla="val 54391"/>
                  <a:gd name="adj2" fmla="val -90358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96200" y="38862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Text..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Oval Callout 15"/>
              <p:cNvSpPr/>
              <p:nvPr/>
            </p:nvSpPr>
            <p:spPr>
              <a:xfrm>
                <a:off x="7696200" y="4286188"/>
                <a:ext cx="398363" cy="318835"/>
              </a:xfrm>
              <a:prstGeom prst="wedgeEllipseCallout">
                <a:avLst>
                  <a:gd name="adj1" fmla="val 54391"/>
                  <a:gd name="adj2" fmla="val -90358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039302" y="1981200"/>
              <a:ext cx="6790498" cy="472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01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30497"/>
            <a:ext cx="9246311" cy="933734"/>
          </a:xfrm>
        </p:spPr>
        <p:txBody>
          <a:bodyPr/>
          <a:lstStyle/>
          <a:p>
            <a:r>
              <a:rPr lang="en-US" dirty="0">
                <a:solidFill>
                  <a:srgbClr val="001D35"/>
                </a:solidFill>
                <a:latin typeface="Google Sans"/>
              </a:rPr>
              <a:t>Adding a Logo </a:t>
            </a:r>
            <a:r>
              <a:rPr lang="en-US" dirty="0" smtClean="0">
                <a:solidFill>
                  <a:srgbClr val="001D35"/>
                </a:solidFill>
                <a:latin typeface="Google Sans"/>
              </a:rPr>
              <a:t>and Insert 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Image:</a:t>
            </a:r>
            <a:br>
              <a:rPr lang="en-US" dirty="0">
                <a:solidFill>
                  <a:srgbClr val="001D35"/>
                </a:solidFill>
                <a:latin typeface="Google Sans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118110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i="0" dirty="0" smtClean="0">
                <a:solidFill>
                  <a:srgbClr val="FF0000"/>
                </a:solidFill>
                <a:effectLst/>
                <a:latin typeface="Google Sans"/>
              </a:rPr>
              <a:t>1) Adding a Logo: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Open your form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in Design View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On the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Design tab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, in the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Header/Footer group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, click Logo. </a:t>
            </a:r>
            <a:endParaRPr lang="en-US" b="0" i="0" dirty="0" smtClean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The Insert Picture dialog box will appear. Browse to the location of your image file, select it, and click OK.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The logo will be inserted into the form's header. You can then resize and reposition it as needed.</a:t>
            </a:r>
          </a:p>
          <a:p>
            <a:pPr algn="l">
              <a:lnSpc>
                <a:spcPct val="150000"/>
              </a:lnSpc>
            </a:pPr>
            <a:r>
              <a:rPr lang="en-US" b="1" i="0" dirty="0" smtClean="0">
                <a:solidFill>
                  <a:srgbClr val="FF0000"/>
                </a:solidFill>
                <a:effectLst/>
                <a:latin typeface="Google Sans"/>
              </a:rPr>
              <a:t>2) Adding an Image: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Open your form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in Design View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On the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Design tab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, in the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Control group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, click Logo. </a:t>
            </a:r>
            <a:endParaRPr lang="en-US" b="0" i="0" dirty="0" smtClean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The Insert Picture dialog box will appear. Browse to the location of your image file, select it, and click OK.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The logo will be inserted into the form's header. You can then resize and reposition it as needed.</a:t>
            </a:r>
          </a:p>
          <a:p>
            <a:pPr algn="l">
              <a:lnSpc>
                <a:spcPct val="150000"/>
              </a:lnSpc>
            </a:pPr>
            <a:endParaRPr lang="en-US" b="0" i="0" dirty="0" smtClean="0">
              <a:solidFill>
                <a:srgbClr val="001D35"/>
              </a:solidFill>
              <a:effectLst/>
              <a:latin typeface="Google Sans"/>
            </a:endParaRPr>
          </a:p>
          <a:p>
            <a:pPr algn="l"/>
            <a:endParaRPr lang="en-US" sz="1600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5105400"/>
            <a:ext cx="9366572" cy="1488912"/>
            <a:chOff x="1778762" y="5322727"/>
            <a:chExt cx="9366572" cy="14889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8762" y="5322727"/>
              <a:ext cx="9217104" cy="138950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5232755" y="5770557"/>
              <a:ext cx="5912579" cy="1041082"/>
              <a:chOff x="5232755" y="5770557"/>
              <a:chExt cx="5912579" cy="1041082"/>
            </a:xfrm>
          </p:grpSpPr>
          <p:sp>
            <p:nvSpPr>
              <p:cNvPr id="6" name="Oval Callout 5"/>
              <p:cNvSpPr/>
              <p:nvPr/>
            </p:nvSpPr>
            <p:spPr>
              <a:xfrm>
                <a:off x="5232755" y="5770557"/>
                <a:ext cx="304800" cy="325443"/>
              </a:xfrm>
              <a:prstGeom prst="wedgeEllipseCallout">
                <a:avLst>
                  <a:gd name="adj1" fmla="val 94690"/>
                  <a:gd name="adj2" fmla="val -40035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1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Oval Callout 6"/>
              <p:cNvSpPr/>
              <p:nvPr/>
            </p:nvSpPr>
            <p:spPr>
              <a:xfrm>
                <a:off x="8739821" y="6486196"/>
                <a:ext cx="304800" cy="325443"/>
              </a:xfrm>
              <a:prstGeom prst="wedgeEllipseCallout">
                <a:avLst>
                  <a:gd name="adj1" fmla="val 94690"/>
                  <a:gd name="adj2" fmla="val -40035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2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Oval Callout 7"/>
              <p:cNvSpPr/>
              <p:nvPr/>
            </p:nvSpPr>
            <p:spPr>
              <a:xfrm>
                <a:off x="10840534" y="5770557"/>
                <a:ext cx="304800" cy="325443"/>
              </a:xfrm>
              <a:prstGeom prst="wedgeEllipseCallout">
                <a:avLst>
                  <a:gd name="adj1" fmla="val -102325"/>
                  <a:gd name="adj2" fmla="val 6094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3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194089" y="5833152"/>
                <a:ext cx="559511" cy="815766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829800" y="5825448"/>
                <a:ext cx="867131" cy="27055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9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087" y="1102900"/>
            <a:ext cx="11353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oogle Sans"/>
              </a:rPr>
              <a:t>1) Adding </a:t>
            </a:r>
            <a:r>
              <a:rPr lang="en-US" b="1" dirty="0">
                <a:solidFill>
                  <a:srgbClr val="FF0000"/>
                </a:solidFill>
                <a:latin typeface="Google Sans"/>
              </a:rPr>
              <a:t>a Title: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Open your form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in Design View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On the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Design tab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, in the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Header/Footer group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, click Title. </a:t>
            </a:r>
            <a:endParaRPr lang="en-US" b="0" i="0" dirty="0" smtClean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A new label will be added to the form's header, displaying the form's name as the default title. You can edit the text of this label to your desired title.</a:t>
            </a:r>
          </a:p>
          <a:p>
            <a:pPr algn="l">
              <a:lnSpc>
                <a:spcPct val="150000"/>
              </a:lnSpc>
            </a:pPr>
            <a:endParaRPr lang="en-US" b="1" i="0" dirty="0" smtClean="0">
              <a:solidFill>
                <a:srgbClr val="FF0000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</a:pPr>
            <a:r>
              <a:rPr lang="en-US" b="1" i="0" dirty="0" smtClean="0">
                <a:solidFill>
                  <a:srgbClr val="FF0000"/>
                </a:solidFill>
                <a:effectLst/>
                <a:latin typeface="Google Sans"/>
              </a:rPr>
              <a:t>2) Adding Date and Time: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Open your form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in Design View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On the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Design tab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, in the </a:t>
            </a:r>
            <a:r>
              <a:rPr lang="en-US" b="1" i="0" dirty="0" smtClean="0">
                <a:solidFill>
                  <a:srgbClr val="001D35"/>
                </a:solidFill>
                <a:effectLst/>
                <a:latin typeface="Google Sans"/>
              </a:rPr>
              <a:t>Header/Footer group</a:t>
            </a: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, click Date and Time. </a:t>
            </a:r>
            <a:endParaRPr lang="en-US" b="0" i="0" dirty="0" smtClean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The Date and Time dialog box will open.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You can choose to include the date, time, or both, and select the desired format for each.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1D35"/>
                </a:solidFill>
                <a:effectLst/>
                <a:latin typeface="Google Sans"/>
              </a:rPr>
              <a:t>Click OK. The date and time fields will be added to your form's header or footer. These fields will display the system date and time when the form is opened.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11096625" cy="6771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1D35"/>
                </a:solidFill>
                <a:latin typeface="Google Sans"/>
              </a:rPr>
              <a:t>Adding a </a:t>
            </a:r>
            <a:r>
              <a:rPr lang="en-US" dirty="0" smtClean="0">
                <a:solidFill>
                  <a:srgbClr val="001D35"/>
                </a:solidFill>
                <a:latin typeface="Google Sans"/>
              </a:rPr>
              <a:t>Title and </a:t>
            </a:r>
            <a:r>
              <a:rPr lang="en-US" dirty="0" err="1" smtClean="0">
                <a:solidFill>
                  <a:srgbClr val="001D35"/>
                </a:solidFill>
                <a:latin typeface="Google Sans"/>
              </a:rPr>
              <a:t>Date&amp;Time</a:t>
            </a:r>
            <a:r>
              <a:rPr lang="en-US" dirty="0" smtClean="0">
                <a:solidFill>
                  <a:srgbClr val="001D35"/>
                </a:solidFill>
                <a:latin typeface="Google Sans"/>
              </a:rPr>
              <a:t>:</a:t>
            </a:r>
            <a:endParaRPr lang="en-US" b="1" dirty="0">
              <a:solidFill>
                <a:srgbClr val="FF0000"/>
              </a:solidFill>
              <a:latin typeface="Google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130"/>
          <a:stretch/>
        </p:blipFill>
        <p:spPr>
          <a:xfrm>
            <a:off x="5295737" y="3076812"/>
            <a:ext cx="6624371" cy="13895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Oval Callout 7"/>
          <p:cNvSpPr/>
          <p:nvPr/>
        </p:nvSpPr>
        <p:spPr>
          <a:xfrm>
            <a:off x="6159929" y="3581400"/>
            <a:ext cx="304800" cy="325443"/>
          </a:xfrm>
          <a:prstGeom prst="wedgeEllipseCallout">
            <a:avLst>
              <a:gd name="adj1" fmla="val 94690"/>
              <a:gd name="adj2" fmla="val -40035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0439400" y="4419600"/>
            <a:ext cx="304800" cy="304640"/>
          </a:xfrm>
          <a:prstGeom prst="wedgeEllipseCallout">
            <a:avLst>
              <a:gd name="adj1" fmla="val 49914"/>
              <a:gd name="adj2" fmla="val -1029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1767708" y="3581400"/>
            <a:ext cx="304800" cy="325443"/>
          </a:xfrm>
          <a:prstGeom prst="wedgeEllipseCallout">
            <a:avLst>
              <a:gd name="adj1" fmla="val -84415"/>
              <a:gd name="adj2" fmla="val 4383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73428" y="4085466"/>
            <a:ext cx="994280" cy="1817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56974" y="3849806"/>
            <a:ext cx="867131" cy="18879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39" y="-121792"/>
            <a:ext cx="697616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spc="-10" dirty="0"/>
              <a:t>Apply</a:t>
            </a:r>
            <a:r>
              <a:rPr sz="5400" u="none" spc="-355" dirty="0"/>
              <a:t> </a:t>
            </a:r>
            <a:r>
              <a:rPr sz="5400" u="none" spc="-10" dirty="0"/>
              <a:t>these</a:t>
            </a:r>
            <a:r>
              <a:rPr sz="5400" u="none" spc="-360" dirty="0"/>
              <a:t> </a:t>
            </a:r>
            <a:r>
              <a:rPr sz="5400" u="none" spc="-10" dirty="0" smtClean="0"/>
              <a:t>skills:</a:t>
            </a:r>
            <a:r>
              <a:rPr lang="en-US" sz="5400" u="none" spc="-10" dirty="0" smtClean="0"/>
              <a:t> 5marks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694733"/>
            <a:ext cx="11666220" cy="60247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spcBef>
                <a:spcPts val="100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Open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Arial"/>
                <a:cs typeface="Arial"/>
              </a:rPr>
              <a:t>Staff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2023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form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font</a:t>
            </a:r>
            <a:r>
              <a:rPr sz="24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style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sz="24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header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text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following</a:t>
            </a:r>
            <a:r>
              <a:rPr sz="2400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500" dirty="0">
              <a:latin typeface="Calibri"/>
              <a:cs typeface="Calibri"/>
            </a:endParaRPr>
          </a:p>
          <a:p>
            <a:pPr marL="1910080" lvl="1" indent="-526415">
              <a:buFont typeface="Arial MT"/>
              <a:buChar char="•"/>
              <a:tabLst>
                <a:tab pos="19100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font</a:t>
            </a:r>
            <a:r>
              <a:rPr sz="240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color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endParaRPr sz="2400" dirty="0">
              <a:latin typeface="Calibri"/>
              <a:cs typeface="Calibri"/>
            </a:endParaRPr>
          </a:p>
          <a:p>
            <a:pPr marL="1910080" lvl="1" indent="-526415">
              <a:buFont typeface="Arial MT"/>
              <a:buChar char="•"/>
              <a:tabLst>
                <a:tab pos="19100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font</a:t>
            </a:r>
            <a:r>
              <a:rPr sz="24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size</a:t>
            </a:r>
            <a:r>
              <a:rPr sz="24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17</a:t>
            </a:r>
            <a:endParaRPr sz="2400" dirty="0">
              <a:latin typeface="Calibri"/>
              <a:cs typeface="Calibri"/>
            </a:endParaRPr>
          </a:p>
          <a:p>
            <a:pPr marL="1910080" lvl="1" indent="-526415">
              <a:buFont typeface="Arial MT"/>
              <a:buChar char="•"/>
              <a:tabLst>
                <a:tab pos="19100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font</a:t>
            </a:r>
            <a:r>
              <a:rPr sz="24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face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Board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endParaRPr sz="2400" dirty="0">
              <a:latin typeface="Calibri"/>
              <a:cs typeface="Calibri"/>
            </a:endParaRPr>
          </a:p>
          <a:p>
            <a:pPr marL="1841500" lvl="1" indent="-457834">
              <a:buFont typeface="Arial MT"/>
              <a:buChar char="•"/>
              <a:tabLst>
                <a:tab pos="184150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Date</a:t>
            </a:r>
            <a:r>
              <a:rPr sz="24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2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time</a:t>
            </a:r>
            <a:endParaRPr lang="en-US" sz="2400" u="sng" spc="-20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841500" lvl="1" indent="-457834">
              <a:buFont typeface="Arial MT"/>
              <a:buChar char="•"/>
              <a:tabLst>
                <a:tab pos="1841500" algn="l"/>
              </a:tabLst>
            </a:pPr>
            <a:r>
              <a:rPr lang="en-US" sz="2400" u="sng" spc="-2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Right Align</a:t>
            </a:r>
            <a:endParaRPr sz="2400" dirty="0">
              <a:latin typeface="Calibri"/>
              <a:cs typeface="Calibri"/>
            </a:endParaRPr>
          </a:p>
          <a:p>
            <a:pPr lvl="1">
              <a:spcBef>
                <a:spcPts val="2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596265" indent="-583565">
              <a:buAutoNum type="arabicPeriod" startAt="2"/>
              <a:tabLst>
                <a:tab pos="596265" algn="l"/>
              </a:tabLst>
            </a:pPr>
            <a:r>
              <a:rPr sz="2400" dirty="0">
                <a:latin typeface="Calibri"/>
                <a:cs typeface="Calibri"/>
              </a:rPr>
              <a:t>Move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Staff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appears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immediately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Last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Name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field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  <a:p>
            <a:pPr marL="596265" indent="-583565">
              <a:buAutoNum type="arabicPeriod" startAt="2"/>
              <a:tabLst>
                <a:tab pos="596265" algn="l"/>
              </a:tabLst>
            </a:pPr>
            <a:endParaRPr sz="2400" dirty="0">
              <a:latin typeface="Calibri"/>
              <a:cs typeface="Calibri"/>
            </a:endParaRPr>
          </a:p>
          <a:p>
            <a:pPr marL="12700">
              <a:tabLst>
                <a:tab pos="527685" algn="l"/>
                <a:tab pos="2693670" algn="l"/>
              </a:tabLst>
            </a:pPr>
            <a:r>
              <a:rPr lang="en-US" sz="2400" spc="-25" dirty="0">
                <a:latin typeface="Calibri"/>
                <a:cs typeface="Calibri"/>
              </a:rPr>
              <a:t>3</a:t>
            </a:r>
            <a:r>
              <a:rPr sz="2400" spc="-25" dirty="0" smtClean="0">
                <a:latin typeface="Calibri"/>
                <a:cs typeface="Calibri"/>
              </a:rPr>
              <a:t>.</a:t>
            </a:r>
            <a:r>
              <a:rPr lang="en-US" sz="2400" spc="-25" dirty="0" smtClean="0">
                <a:latin typeface="Calibri"/>
                <a:cs typeface="Calibri"/>
              </a:rPr>
              <a:t>     </a:t>
            </a:r>
            <a:r>
              <a:rPr sz="2400" dirty="0" smtClean="0">
                <a:latin typeface="Calibri"/>
                <a:cs typeface="Calibri"/>
              </a:rPr>
              <a:t>Enter</a:t>
            </a:r>
            <a:r>
              <a:rPr sz="2400" spc="-110" dirty="0" smtClean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FirstName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75" dirty="0">
                <a:latin typeface="Calibri"/>
                <a:cs typeface="Calibri"/>
              </a:rPr>
              <a:t>(</a:t>
            </a:r>
            <a:r>
              <a:rPr sz="2500" i="1" spc="-75" dirty="0">
                <a:latin typeface="Calibri"/>
                <a:cs typeface="Calibri"/>
              </a:rPr>
              <a:t>Dana)</a:t>
            </a:r>
            <a:r>
              <a:rPr sz="2500" i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u="sng" spc="-10" dirty="0">
                <a:latin typeface="Calibri"/>
                <a:cs typeface="Calibri"/>
              </a:rPr>
              <a:t>record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staff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6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Staff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2023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save.</a:t>
            </a:r>
            <a:endParaRPr sz="2400" dirty="0">
              <a:latin typeface="Calibri"/>
              <a:cs typeface="Calibri"/>
            </a:endParaRPr>
          </a:p>
          <a:p>
            <a:pPr marL="573088" indent="-573088">
              <a:spcBef>
                <a:spcPts val="1925"/>
              </a:spcBef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  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 a 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Label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 Header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section on the 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right side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form. You can   write 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any text you like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inside the label.</a:t>
            </a:r>
          </a:p>
          <a:p>
            <a:pPr>
              <a:spcBef>
                <a:spcPts val="1925"/>
              </a:spcBef>
            </a:pPr>
            <a:endParaRPr sz="2400" dirty="0">
              <a:latin typeface="Calibri"/>
              <a:cs typeface="Calibri"/>
            </a:endParaRPr>
          </a:p>
          <a:p>
            <a:pPr marL="519113" indent="-506413">
              <a:tabLst>
                <a:tab pos="596265" algn="l"/>
              </a:tabLst>
            </a:pPr>
            <a:r>
              <a:rPr lang="en-US" sz="2400" spc="-25" dirty="0" smtClean="0">
                <a:latin typeface="Calibri"/>
                <a:cs typeface="Calibri"/>
              </a:rPr>
              <a:t>5.    </a:t>
            </a:r>
            <a:r>
              <a:rPr sz="2400" dirty="0" smtClean="0">
                <a:latin typeface="Calibri"/>
                <a:cs typeface="Calibri"/>
              </a:rPr>
              <a:t>Insert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logo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picture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en-US" sz="2400" spc="-50" dirty="0" smtClean="0">
                <a:latin typeface="Calibri"/>
                <a:cs typeface="Calibri"/>
              </a:rPr>
              <a:t>Shared </a:t>
            </a:r>
            <a:r>
              <a:rPr sz="2400" dirty="0" smtClean="0">
                <a:latin typeface="Calibri"/>
                <a:cs typeface="Calibri"/>
              </a:rPr>
              <a:t>folder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to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20" dirty="0" smtClean="0">
                <a:latin typeface="Calibri"/>
                <a:cs typeface="Calibri"/>
              </a:rPr>
              <a:t>Form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header</a:t>
            </a:r>
            <a:r>
              <a:rPr sz="2400" b="1" spc="-5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Arial"/>
                <a:cs typeface="Arial"/>
              </a:rPr>
              <a:t>Staff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2023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400" dirty="0">
                <a:latin typeface="Calibri"/>
                <a:cs typeface="Calibri"/>
              </a:rPr>
              <a:t>from,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save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close</a:t>
            </a:r>
            <a:r>
              <a:rPr lang="en-US" sz="2400" b="1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213360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Let’s play!!!!!!!!!!!!!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3105835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https://create.kahoot.it/details/89040297-4c6e-43aa-af68-327ecb29313d?drawer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50229" y="362635"/>
            <a:ext cx="117006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Strategy: Classroom Money Game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Goal: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Motivate students to participate, stay disciplined, and learn actively through a simple visual reward system.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50483"/>
              </p:ext>
            </p:extLst>
          </p:nvPr>
        </p:nvGraphicFramePr>
        <p:xfrm>
          <a:off x="600505" y="1143000"/>
          <a:ext cx="11000086" cy="5458648"/>
        </p:xfrm>
        <a:graphic>
          <a:graphicData uri="http://schemas.openxmlformats.org/drawingml/2006/table">
            <a:tbl>
              <a:tblPr/>
              <a:tblGrid>
                <a:gridCol w="9777855">
                  <a:extLst>
                    <a:ext uri="{9D8B030D-6E8A-4147-A177-3AD203B41FA5}">
                      <a16:colId xmlns:a16="http://schemas.microsoft.com/office/drawing/2014/main" val="2969674959"/>
                    </a:ext>
                  </a:extLst>
                </a:gridCol>
                <a:gridCol w="1222231">
                  <a:extLst>
                    <a:ext uri="{9D8B030D-6E8A-4147-A177-3AD203B41FA5}">
                      <a16:colId xmlns:a16="http://schemas.microsoft.com/office/drawing/2014/main" val="462942091"/>
                    </a:ext>
                  </a:extLst>
                </a:gridCol>
              </a:tblGrid>
              <a:tr h="225537">
                <a:tc>
                  <a:txBody>
                    <a:bodyPr/>
                    <a:lstStyle/>
                    <a:p>
                      <a:r>
                        <a:rPr lang="en-US" sz="2000" b="1" dirty="0"/>
                        <a:t>Behavior / Achievement</a:t>
                      </a:r>
                      <a:endParaRPr lang="en-US" sz="200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Reward($)</a:t>
                      </a:r>
                      <a:endParaRPr lang="en-US" sz="200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605513"/>
                  </a:ext>
                </a:extLst>
              </a:tr>
              <a:tr h="225537">
                <a:tc>
                  <a:txBody>
                    <a:bodyPr/>
                    <a:lstStyle/>
                    <a:p>
                      <a:r>
                        <a:rPr lang="en-US" sz="2000" dirty="0"/>
                        <a:t>Correct </a:t>
                      </a:r>
                      <a:r>
                        <a:rPr lang="en-US" sz="2000" dirty="0" smtClean="0"/>
                        <a:t>answer (The teacher chooses specific questions marked as “reward questions.”)</a:t>
                      </a:r>
                      <a:endParaRPr lang="en-US" sz="200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976628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Helpful participation or explaining to a classmate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10 $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480132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Staying quiet and attentive for the whole class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5 $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306375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Providing extra information or real-life example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50 $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306762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Showing leadership or helping the teacher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100 $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040815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Exceptional performance (project, creativity, etc.)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500 $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88049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Sitting correctly on the movable chair </a:t>
                      </a:r>
                      <a:r>
                        <a:rPr lang="en-US" sz="2000"/>
                        <a:t>during </a:t>
                      </a:r>
                      <a:r>
                        <a:rPr lang="en-US" sz="2000" smtClean="0"/>
                        <a:t>classes</a:t>
                      </a:r>
                      <a:endParaRPr lang="en-US" sz="200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10 $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639684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Active participation in several consecutive lessons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50 $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636353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Staying calm and quiet throughout the week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50 $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504937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Answering a challenging or intelligent question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200 $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344875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r>
                        <a:rPr lang="en-US" sz="2000" dirty="0"/>
                        <a:t>Asking a smart or analytical question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100 $</a:t>
                      </a:r>
                      <a:endParaRPr lang="en-US" sz="2000" b="0" dirty="0"/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117558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Follow instructions respectfully and walk quietly to and from the lab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throughout the week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20 $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700343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student must not interrupt the teacher while speaking or teaching.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1 $</a:t>
                      </a:r>
                    </a:p>
                  </a:txBody>
                  <a:tcPr marL="56384" marR="56384" marT="28192" marB="28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08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21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88" y="-121792"/>
            <a:ext cx="11097133" cy="1060495"/>
          </a:xfrm>
          <a:prstGeom prst="rect">
            <a:avLst/>
          </a:prstGeom>
        </p:spPr>
        <p:txBody>
          <a:bodyPr vert="horz" wrap="square" lIns="0" tIns="379679" rIns="0" bIns="0" rtlCol="0">
            <a:spAutoFit/>
          </a:bodyPr>
          <a:lstStyle/>
          <a:p>
            <a:pPr marL="814069" algn="ctr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Form</a:t>
            </a:r>
            <a:r>
              <a:rPr spc="-200" dirty="0"/>
              <a:t> </a:t>
            </a:r>
            <a:r>
              <a:rPr spc="-40" dirty="0"/>
              <a:t>Definition</a:t>
            </a:r>
            <a:r>
              <a:rPr spc="-170" dirty="0"/>
              <a:t> </a:t>
            </a:r>
            <a:r>
              <a:rPr spc="-20" dirty="0"/>
              <a:t>(pages</a:t>
            </a:r>
            <a:r>
              <a:rPr spc="-170" dirty="0"/>
              <a:t> </a:t>
            </a:r>
            <a:r>
              <a:rPr spc="-45" dirty="0"/>
              <a:t>23-</a:t>
            </a:r>
            <a:r>
              <a:rPr spc="-25" dirty="0"/>
              <a:t>24)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879775"/>
            <a:ext cx="6622767" cy="494596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41020" indent="-228600">
              <a:lnSpc>
                <a:spcPct val="701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A</a:t>
            </a:r>
            <a:r>
              <a:rPr spc="-30" dirty="0"/>
              <a:t> </a:t>
            </a:r>
            <a:r>
              <a:rPr dirty="0"/>
              <a:t>form</a:t>
            </a:r>
            <a:r>
              <a:rPr spc="-20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third</a:t>
            </a:r>
            <a:r>
              <a:rPr spc="-30" dirty="0"/>
              <a:t> </a:t>
            </a:r>
            <a:r>
              <a:rPr dirty="0"/>
              <a:t>object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Database</a:t>
            </a:r>
            <a:r>
              <a:rPr spc="-10" dirty="0"/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objects</a:t>
            </a:r>
            <a:r>
              <a:rPr spc="-10" dirty="0"/>
              <a:t>.</a:t>
            </a:r>
          </a:p>
          <a:p>
            <a:pPr marL="241300" marR="56705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1607820" algn="l"/>
                <a:tab pos="4955540" algn="l"/>
              </a:tabLst>
            </a:pPr>
            <a:r>
              <a:rPr dirty="0"/>
              <a:t>A</a:t>
            </a:r>
            <a:r>
              <a:rPr spc="-65" dirty="0"/>
              <a:t> </a:t>
            </a:r>
            <a:r>
              <a:rPr dirty="0"/>
              <a:t>form</a:t>
            </a:r>
            <a:r>
              <a:rPr spc="-4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user-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friendly</a:t>
            </a:r>
            <a:r>
              <a:rPr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layout</a:t>
            </a:r>
            <a:r>
              <a:rPr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2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</a:t>
            </a:r>
            <a:r>
              <a:rPr lang="en-US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b="1" u="sng" spc="-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Clear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interface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	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deal</a:t>
            </a:r>
            <a:r>
              <a:rPr spc="-65" dirty="0"/>
              <a:t> </a:t>
            </a:r>
            <a:r>
              <a:rPr dirty="0"/>
              <a:t>with</a:t>
            </a:r>
            <a:r>
              <a:rPr spc="-55" dirty="0"/>
              <a:t> </a:t>
            </a:r>
            <a:r>
              <a:rPr dirty="0"/>
              <a:t>Data</a:t>
            </a:r>
            <a:r>
              <a:rPr spc="-5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record</a:t>
            </a:r>
            <a:r>
              <a:rPr spc="-50" dirty="0"/>
              <a:t> </a:t>
            </a:r>
            <a:r>
              <a:rPr spc="-25" dirty="0"/>
              <a:t>in </a:t>
            </a:r>
            <a:r>
              <a:rPr dirty="0"/>
              <a:t>term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entering</a:t>
            </a:r>
            <a:r>
              <a:rPr spc="-75" dirty="0"/>
              <a:t> </a:t>
            </a:r>
            <a:r>
              <a:rPr dirty="0"/>
              <a:t>,displaying,</a:t>
            </a:r>
            <a:r>
              <a:rPr spc="-45" dirty="0"/>
              <a:t> </a:t>
            </a:r>
            <a:r>
              <a:rPr dirty="0"/>
              <a:t>deleting</a:t>
            </a:r>
            <a:r>
              <a:rPr spc="-60" dirty="0"/>
              <a:t> </a:t>
            </a:r>
            <a:r>
              <a:rPr spc="-25" dirty="0"/>
              <a:t>and </a:t>
            </a:r>
            <a:r>
              <a:rPr dirty="0"/>
              <a:t>modifying</a:t>
            </a:r>
            <a:r>
              <a:rPr spc="-10" dirty="0"/>
              <a:t> </a:t>
            </a:r>
            <a:r>
              <a:rPr spc="-50" dirty="0"/>
              <a:t>.</a:t>
            </a:r>
          </a:p>
          <a:p>
            <a:pPr>
              <a:lnSpc>
                <a:spcPct val="100000"/>
              </a:lnSpc>
              <a:spcBef>
                <a:spcPts val="1010"/>
              </a:spcBef>
              <a:buFont typeface="Arial MT"/>
              <a:buChar char="•"/>
            </a:pPr>
            <a:endParaRPr spc="-50" dirty="0"/>
          </a:p>
          <a:p>
            <a:pPr marL="241300" marR="5080" indent="-228600" algn="just">
              <a:lnSpc>
                <a:spcPct val="7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you</a:t>
            </a:r>
            <a:r>
              <a:rPr spc="-35" dirty="0"/>
              <a:t> </a:t>
            </a:r>
            <a:r>
              <a:rPr dirty="0"/>
              <a:t>can</a:t>
            </a:r>
            <a:r>
              <a:rPr spc="-30" dirty="0"/>
              <a:t> </a:t>
            </a:r>
            <a:r>
              <a:rPr dirty="0"/>
              <a:t>use</a:t>
            </a:r>
            <a:r>
              <a:rPr spc="-6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form</a:t>
            </a:r>
            <a:r>
              <a:rPr spc="-4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easily</a:t>
            </a:r>
            <a:r>
              <a:rPr spc="-45" dirty="0"/>
              <a:t> </a:t>
            </a:r>
            <a:r>
              <a:rPr dirty="0"/>
              <a:t>display</a:t>
            </a:r>
            <a:r>
              <a:rPr spc="-55" dirty="0"/>
              <a:t> </a:t>
            </a:r>
            <a:r>
              <a:rPr spc="-10" dirty="0"/>
              <a:t>records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database</a:t>
            </a:r>
            <a:r>
              <a:rPr spc="-5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individual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way</a:t>
            </a:r>
            <a:r>
              <a:rPr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/>
              <a:t>(the</a:t>
            </a:r>
            <a:r>
              <a:rPr spc="-40" dirty="0"/>
              <a:t> </a:t>
            </a:r>
            <a:r>
              <a:rPr spc="-10" dirty="0"/>
              <a:t>forms </a:t>
            </a:r>
            <a:r>
              <a:rPr dirty="0"/>
              <a:t>show</a:t>
            </a:r>
            <a:r>
              <a:rPr spc="-40" dirty="0"/>
              <a:t> </a:t>
            </a:r>
            <a:r>
              <a:rPr dirty="0"/>
              <a:t>only</a:t>
            </a:r>
            <a:r>
              <a:rPr spc="-50" dirty="0"/>
              <a:t> </a:t>
            </a:r>
            <a:r>
              <a:rPr dirty="0"/>
              <a:t>one</a:t>
            </a:r>
            <a:r>
              <a:rPr spc="-60" dirty="0"/>
              <a:t> </a:t>
            </a:r>
            <a:r>
              <a:rPr dirty="0"/>
              <a:t>record</a:t>
            </a:r>
            <a:r>
              <a:rPr spc="-45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10" dirty="0"/>
              <a:t>time</a:t>
            </a:r>
            <a:r>
              <a:rPr spc="-10" dirty="0" smtClean="0"/>
              <a:t>)</a:t>
            </a:r>
            <a:endParaRPr lang="en-US" spc="-10" dirty="0" smtClean="0"/>
          </a:p>
          <a:p>
            <a:pPr marL="241300" marR="5080" indent="-228600" algn="just">
              <a:lnSpc>
                <a:spcPct val="7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endParaRPr spc="-10" dirty="0"/>
          </a:p>
          <a:p>
            <a:pPr marL="241300" marR="191770" indent="-228600">
              <a:lnSpc>
                <a:spcPct val="70100"/>
              </a:lnSpc>
              <a:buChar char="•"/>
              <a:tabLst>
                <a:tab pos="241300" algn="l"/>
                <a:tab pos="315595" algn="l"/>
              </a:tabLst>
            </a:pPr>
            <a:r>
              <a:rPr dirty="0">
                <a:latin typeface="Arial MT"/>
                <a:cs typeface="Arial MT"/>
              </a:rPr>
              <a:t>	</a:t>
            </a:r>
            <a:r>
              <a:rPr dirty="0"/>
              <a:t>Unlike</a:t>
            </a:r>
            <a:r>
              <a:rPr spc="-7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table,</a:t>
            </a:r>
            <a:r>
              <a:rPr spc="-4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table</a:t>
            </a:r>
            <a:r>
              <a:rPr spc="-60" dirty="0"/>
              <a:t> </a:t>
            </a:r>
            <a:r>
              <a:rPr dirty="0"/>
              <a:t>displays</a:t>
            </a:r>
            <a:r>
              <a:rPr spc="-75" dirty="0"/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all</a:t>
            </a:r>
            <a:r>
              <a:rPr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pc="-10" dirty="0"/>
              <a:t>records</a:t>
            </a:r>
            <a:r>
              <a:rPr spc="-65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same</a:t>
            </a:r>
            <a:r>
              <a:rPr spc="-50" dirty="0"/>
              <a:t> </a:t>
            </a:r>
            <a:r>
              <a:rPr spc="-10" dirty="0"/>
              <a:t>interface</a:t>
            </a:r>
            <a:r>
              <a:rPr spc="-6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tabular</a:t>
            </a:r>
            <a:r>
              <a:rPr spc="-30" dirty="0"/>
              <a:t> </a:t>
            </a:r>
            <a:r>
              <a:rPr spc="-10" dirty="0"/>
              <a:t>format.</a:t>
            </a: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We</a:t>
            </a:r>
            <a:r>
              <a:rPr spc="-60" dirty="0"/>
              <a:t> </a:t>
            </a:r>
            <a:r>
              <a:rPr dirty="0"/>
              <a:t>can</a:t>
            </a:r>
            <a:r>
              <a:rPr spc="-50" dirty="0"/>
              <a:t> </a:t>
            </a:r>
            <a:r>
              <a:rPr dirty="0"/>
              <a:t>build</a:t>
            </a:r>
            <a:r>
              <a:rPr spc="-6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form</a:t>
            </a:r>
            <a:r>
              <a:rPr spc="-45" dirty="0"/>
              <a:t> </a:t>
            </a:r>
            <a:r>
              <a:rPr dirty="0"/>
              <a:t>from</a:t>
            </a:r>
            <a:r>
              <a:rPr spc="-4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table</a:t>
            </a:r>
            <a:r>
              <a:rPr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</a:t>
            </a:r>
            <a:r>
              <a:rPr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Query</a:t>
            </a:r>
            <a:r>
              <a:rPr u="sng" spc="-10" dirty="0" smtClean="0">
                <a:uFill>
                  <a:solidFill>
                    <a:srgbClr val="000000"/>
                  </a:solidFill>
                </a:uFill>
              </a:rPr>
              <a:t>.</a:t>
            </a:r>
            <a:endParaRPr lang="en-US" u="sng" spc="-10" dirty="0" smtClean="0">
              <a:uFill>
                <a:solidFill>
                  <a:srgbClr val="000000"/>
                </a:solidFill>
              </a:uFill>
            </a:endParaRPr>
          </a:p>
          <a:p>
            <a:pPr marL="12700">
              <a:spcBef>
                <a:spcPts val="75"/>
              </a:spcBef>
              <a:tabLst>
                <a:tab pos="241300" algn="l"/>
              </a:tabLst>
            </a:pPr>
            <a:r>
              <a:rPr lang="en-US" sz="2400" b="1" dirty="0" smtClean="0"/>
              <a:t> 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3156" y="1338268"/>
            <a:ext cx="5228844" cy="521512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0" y="5334000"/>
            <a:ext cx="6726811" cy="1524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7260" y="58257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spcBef>
                <a:spcPts val="75"/>
              </a:spcBef>
              <a:tabLst>
                <a:tab pos="241300" algn="l"/>
              </a:tabLst>
            </a:pPr>
            <a:r>
              <a:rPr lang="en-US" sz="1800" b="1" dirty="0" smtClean="0"/>
              <a:t>Any</a:t>
            </a:r>
            <a:r>
              <a:rPr lang="en-US" sz="1800" b="1" spc="-55" dirty="0" smtClean="0"/>
              <a:t> </a:t>
            </a:r>
            <a:r>
              <a:rPr lang="en-US" sz="1800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changes</a:t>
            </a:r>
            <a:r>
              <a:rPr lang="en-US" sz="1800" b="1" spc="-5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made</a:t>
            </a:r>
            <a:r>
              <a:rPr lang="en-US" sz="1800" b="1" spc="-50" dirty="0" smtClean="0"/>
              <a:t> </a:t>
            </a:r>
            <a:r>
              <a:rPr lang="en-US" sz="1800" b="1" dirty="0" smtClean="0"/>
              <a:t>to</a:t>
            </a:r>
            <a:r>
              <a:rPr lang="en-US" sz="1800" b="1" spc="-65" dirty="0" smtClean="0"/>
              <a:t> </a:t>
            </a:r>
            <a:r>
              <a:rPr lang="en-US" sz="1800" b="1" dirty="0" smtClean="0"/>
              <a:t>data</a:t>
            </a:r>
            <a:r>
              <a:rPr lang="en-US" sz="1800" b="1" spc="-65" dirty="0" smtClean="0"/>
              <a:t> </a:t>
            </a:r>
            <a:r>
              <a:rPr lang="en-US" sz="1800" b="1" dirty="0" smtClean="0"/>
              <a:t>in</a:t>
            </a:r>
            <a:r>
              <a:rPr lang="en-US" sz="1800" b="1" spc="-60" dirty="0" smtClean="0"/>
              <a:t> </a:t>
            </a:r>
            <a:r>
              <a:rPr lang="en-US" sz="1800" b="1" dirty="0" smtClean="0"/>
              <a:t>a</a:t>
            </a:r>
            <a:r>
              <a:rPr lang="en-US" sz="1800" b="1" spc="-45" dirty="0" smtClean="0"/>
              <a:t> </a:t>
            </a:r>
            <a:r>
              <a:rPr lang="en-US" sz="1800" b="1" u="sng" dirty="0" smtClean="0">
                <a:uFill>
                  <a:solidFill>
                    <a:srgbClr val="000000"/>
                  </a:solidFill>
                </a:uFill>
              </a:rPr>
              <a:t>form</a:t>
            </a:r>
            <a:r>
              <a:rPr lang="en-US" sz="1800" b="1" spc="-65" dirty="0" smtClean="0"/>
              <a:t> </a:t>
            </a:r>
            <a:r>
              <a:rPr lang="en-US" sz="1800" b="1" dirty="0" smtClean="0"/>
              <a:t>will</a:t>
            </a:r>
            <a:r>
              <a:rPr lang="en-US" sz="1800" b="1" spc="-55" dirty="0" smtClean="0"/>
              <a:t> </a:t>
            </a:r>
            <a:r>
              <a:rPr lang="en-US" sz="1800" b="1" dirty="0" smtClean="0"/>
              <a:t>be</a:t>
            </a:r>
            <a:r>
              <a:rPr lang="en-US" sz="1800" b="1" spc="-65" dirty="0" smtClean="0"/>
              <a:t>  </a:t>
            </a:r>
            <a:r>
              <a:rPr lang="en-US" sz="1800" b="1" dirty="0" smtClean="0"/>
              <a:t>updated</a:t>
            </a:r>
            <a:r>
              <a:rPr lang="en-US" sz="1800" b="1" spc="-30" dirty="0" smtClean="0"/>
              <a:t> </a:t>
            </a:r>
            <a:r>
              <a:rPr lang="en-US" sz="1800" b="1" dirty="0" smtClean="0"/>
              <a:t>in</a:t>
            </a:r>
            <a:r>
              <a:rPr lang="en-US" sz="1800" b="1" spc="-60" dirty="0" smtClean="0"/>
              <a:t> </a:t>
            </a:r>
            <a:r>
              <a:rPr lang="en-US" sz="1800" b="1" dirty="0" smtClean="0"/>
              <a:t>the</a:t>
            </a:r>
            <a:r>
              <a:rPr lang="en-US" sz="1800" b="1" spc="-50" dirty="0" smtClean="0"/>
              <a:t> </a:t>
            </a:r>
            <a:r>
              <a:rPr lang="en-US" sz="1800" b="1" u="sng" dirty="0" smtClean="0">
                <a:uFill>
                  <a:solidFill>
                    <a:srgbClr val="000000"/>
                  </a:solidFill>
                </a:uFill>
              </a:rPr>
              <a:t>table</a:t>
            </a:r>
            <a:r>
              <a:rPr lang="en-US" sz="1800" b="1" dirty="0" smtClean="0"/>
              <a:t>,</a:t>
            </a:r>
            <a:r>
              <a:rPr lang="en-US" sz="1800" b="1" spc="-60" dirty="0" smtClean="0"/>
              <a:t> </a:t>
            </a:r>
            <a:r>
              <a:rPr lang="en-US" sz="1800" b="1" dirty="0" smtClean="0"/>
              <a:t>or</a:t>
            </a:r>
            <a:r>
              <a:rPr lang="en-US" sz="1800" b="1" spc="-50" dirty="0" smtClean="0"/>
              <a:t> </a:t>
            </a:r>
            <a:r>
              <a:rPr lang="en-US" sz="1800" b="1" spc="-20" dirty="0" smtClean="0"/>
              <a:t>vice </a:t>
            </a:r>
            <a:r>
              <a:rPr lang="en-US" sz="1800" b="1" spc="-10" dirty="0" smtClean="0"/>
              <a:t>versa.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7021" y="-228600"/>
            <a:ext cx="6147156" cy="1330876"/>
          </a:xfrm>
          <a:prstGeom prst="rect">
            <a:avLst/>
          </a:prstGeom>
        </p:spPr>
        <p:txBody>
          <a:bodyPr vert="horz" wrap="square" lIns="0" tIns="288543" rIns="0" bIns="0" rtlCol="0">
            <a:spAutoFit/>
          </a:bodyPr>
          <a:lstStyle/>
          <a:p>
            <a:pPr marL="629285" marR="5080">
              <a:lnSpc>
                <a:spcPts val="4320"/>
              </a:lnSpc>
              <a:spcBef>
                <a:spcPts val="640"/>
              </a:spcBef>
            </a:pPr>
            <a:r>
              <a:rPr sz="2200" dirty="0"/>
              <a:t>A</a:t>
            </a:r>
            <a:r>
              <a:rPr sz="2200" spc="-120" dirty="0"/>
              <a:t> </a:t>
            </a:r>
            <a:r>
              <a:rPr sz="2200" spc="-20" dirty="0"/>
              <a:t>table</a:t>
            </a:r>
            <a:r>
              <a:rPr sz="2200" spc="-145" dirty="0"/>
              <a:t> </a:t>
            </a:r>
            <a:r>
              <a:rPr sz="2200" spc="-40" dirty="0"/>
              <a:t>displays</a:t>
            </a:r>
            <a:r>
              <a:rPr sz="2200" spc="-130" dirty="0"/>
              <a:t> </a:t>
            </a: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all</a:t>
            </a:r>
            <a:r>
              <a:rPr sz="2200" b="1" u="sng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00" spc="-45" dirty="0"/>
              <a:t>records</a:t>
            </a:r>
            <a:r>
              <a:rPr sz="2200" spc="-135" dirty="0"/>
              <a:t> </a:t>
            </a:r>
            <a:r>
              <a:rPr sz="2200" dirty="0"/>
              <a:t>in</a:t>
            </a:r>
            <a:r>
              <a:rPr sz="2200" spc="-130" dirty="0"/>
              <a:t> </a:t>
            </a:r>
            <a:r>
              <a:rPr sz="2200" dirty="0"/>
              <a:t>the</a:t>
            </a:r>
            <a:r>
              <a:rPr sz="2200" spc="-130" dirty="0"/>
              <a:t> </a:t>
            </a:r>
            <a:r>
              <a:rPr sz="2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same interface </a:t>
            </a:r>
            <a:r>
              <a:rPr sz="2200" dirty="0"/>
              <a:t>in</a:t>
            </a:r>
            <a:r>
              <a:rPr sz="2200" spc="-140" dirty="0"/>
              <a:t> </a:t>
            </a:r>
            <a:r>
              <a:rPr sz="2200" spc="-50" dirty="0"/>
              <a:t>a</a:t>
            </a:r>
            <a:r>
              <a:rPr sz="2200" u="none" spc="-50" dirty="0"/>
              <a:t> </a:t>
            </a:r>
            <a:r>
              <a:rPr sz="2200" spc="-25" dirty="0"/>
              <a:t>tabular</a:t>
            </a:r>
            <a:r>
              <a:rPr sz="2200" spc="-185" dirty="0"/>
              <a:t> </a:t>
            </a:r>
            <a:r>
              <a:rPr sz="2200" spc="-10" dirty="0"/>
              <a:t>format.</a:t>
            </a:r>
            <a:endParaRPr sz="2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373506"/>
            <a:ext cx="5841290" cy="5179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6096000" y="-228600"/>
            <a:ext cx="25044" cy="708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2"/>
          <p:cNvSpPr txBox="1">
            <a:spLocks/>
          </p:cNvSpPr>
          <p:nvPr/>
        </p:nvSpPr>
        <p:spPr>
          <a:xfrm>
            <a:off x="5714999" y="-207055"/>
            <a:ext cx="6400801" cy="1330876"/>
          </a:xfrm>
          <a:prstGeom prst="rect">
            <a:avLst/>
          </a:prstGeom>
        </p:spPr>
        <p:txBody>
          <a:bodyPr vert="horz" wrap="square" lIns="0" tIns="288543" rIns="0" bIns="0" rtlCol="0">
            <a:spAutoFit/>
          </a:bodyPr>
          <a:lstStyle>
            <a:lvl1pPr>
              <a:defRPr sz="4400" b="0" i="0" u="sng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629285" marR="5080">
              <a:lnSpc>
                <a:spcPts val="4320"/>
              </a:lnSpc>
              <a:spcBef>
                <a:spcPts val="640"/>
              </a:spcBef>
            </a:pPr>
            <a:r>
              <a:rPr lang="en-US" sz="2200" dirty="0" smtClean="0"/>
              <a:t>A</a:t>
            </a:r>
            <a:r>
              <a:rPr lang="en-US" sz="2200" spc="-120" dirty="0" smtClean="0"/>
              <a:t> </a:t>
            </a:r>
            <a:r>
              <a:rPr lang="en-US" sz="2200" spc="-20" dirty="0" smtClean="0"/>
              <a:t>Form</a:t>
            </a:r>
            <a:r>
              <a:rPr lang="en-US" sz="2200" spc="-145" dirty="0" smtClean="0"/>
              <a:t> </a:t>
            </a:r>
            <a:r>
              <a:rPr lang="en-US" sz="2200" spc="-40" dirty="0" smtClean="0"/>
              <a:t>displays</a:t>
            </a:r>
            <a:r>
              <a:rPr lang="en-US" sz="2200" spc="-130" dirty="0" smtClean="0"/>
              <a:t> </a:t>
            </a:r>
            <a:r>
              <a:rPr lang="en-US" sz="2200" spc="-45" dirty="0" smtClean="0"/>
              <a:t>records</a:t>
            </a:r>
            <a:r>
              <a:rPr lang="en-US" sz="2200" spc="-135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individually</a:t>
            </a:r>
            <a:r>
              <a:rPr lang="en-US" sz="2200" dirty="0" smtClean="0"/>
              <a:t> (A</a:t>
            </a:r>
            <a:r>
              <a:rPr lang="en-US" sz="2200" spc="-40" dirty="0" smtClean="0"/>
              <a:t> </a:t>
            </a:r>
            <a:r>
              <a:rPr lang="en-US" sz="2200" spc="-10" dirty="0"/>
              <a:t>forms </a:t>
            </a:r>
            <a:r>
              <a:rPr lang="en-US" sz="2200" dirty="0"/>
              <a:t>show</a:t>
            </a:r>
            <a:r>
              <a:rPr lang="en-US" sz="2200" spc="-40" dirty="0"/>
              <a:t> </a:t>
            </a:r>
            <a:r>
              <a:rPr lang="en-US" sz="2200" dirty="0"/>
              <a:t>only</a:t>
            </a:r>
            <a:r>
              <a:rPr lang="en-US" sz="2200" spc="-50" dirty="0"/>
              <a:t> </a:t>
            </a:r>
            <a:r>
              <a:rPr lang="en-US" sz="2200" dirty="0"/>
              <a:t>one</a:t>
            </a:r>
            <a:r>
              <a:rPr lang="en-US" sz="2200" spc="-60" dirty="0"/>
              <a:t> </a:t>
            </a:r>
            <a:r>
              <a:rPr lang="en-US" sz="2200" dirty="0"/>
              <a:t>record</a:t>
            </a:r>
            <a:r>
              <a:rPr lang="en-US" sz="2200" spc="-45" dirty="0"/>
              <a:t> </a:t>
            </a:r>
            <a:r>
              <a:rPr lang="en-US" sz="2200" dirty="0"/>
              <a:t>at</a:t>
            </a:r>
            <a:r>
              <a:rPr lang="en-US" sz="2200" spc="-35" dirty="0"/>
              <a:t> </a:t>
            </a:r>
            <a:r>
              <a:rPr lang="en-US" sz="2200" dirty="0"/>
              <a:t>a</a:t>
            </a:r>
            <a:r>
              <a:rPr lang="en-US" sz="2200" spc="-40" dirty="0"/>
              <a:t> </a:t>
            </a:r>
            <a:r>
              <a:rPr lang="en-US" sz="2200" spc="-10" dirty="0"/>
              <a:t>time)</a:t>
            </a:r>
            <a:r>
              <a:rPr lang="en-US" sz="2200" spc="-10" dirty="0" smtClean="0"/>
              <a:t>.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55" y="1373506"/>
            <a:ext cx="5816246" cy="5179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916" y="4992"/>
            <a:ext cx="12196916" cy="7005408"/>
          </a:xfrm>
          <a:prstGeom prst="rect">
            <a:avLst/>
          </a:prstGeom>
          <a:solidFill>
            <a:srgbClr val="F3D4DA"/>
          </a:solidFill>
          <a:ln>
            <a:solidFill>
              <a:srgbClr val="F3D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-152400"/>
            <a:ext cx="11097133" cy="1062547"/>
          </a:xfrm>
          <a:prstGeom prst="rect">
            <a:avLst/>
          </a:prstGeom>
        </p:spPr>
        <p:txBody>
          <a:bodyPr vert="horz" wrap="square" lIns="0" tIns="442671" rIns="0" bIns="0" rtlCol="0">
            <a:spAutoFit/>
          </a:bodyPr>
          <a:lstStyle/>
          <a:p>
            <a:pPr marL="803275">
              <a:lnSpc>
                <a:spcPct val="100000"/>
              </a:lnSpc>
              <a:spcBef>
                <a:spcPts val="95"/>
              </a:spcBef>
            </a:pPr>
            <a:r>
              <a:rPr lang="en-US" sz="4000" spc="-20" dirty="0" smtClean="0"/>
              <a:t> </a:t>
            </a:r>
            <a:r>
              <a:rPr sz="4000" spc="-20" dirty="0" smtClean="0"/>
              <a:t>Form</a:t>
            </a:r>
            <a:r>
              <a:rPr sz="4000" spc="-180" dirty="0" smtClean="0"/>
              <a:t> </a:t>
            </a:r>
            <a:r>
              <a:rPr sz="4000" spc="-45" dirty="0"/>
              <a:t>Wizard</a:t>
            </a:r>
            <a:r>
              <a:rPr sz="4000" spc="-155" dirty="0"/>
              <a:t> </a:t>
            </a:r>
            <a:r>
              <a:rPr sz="4000" dirty="0"/>
              <a:t>and</a:t>
            </a:r>
            <a:r>
              <a:rPr sz="4000" spc="-135" dirty="0"/>
              <a:t> </a:t>
            </a:r>
            <a:r>
              <a:rPr sz="4000" spc="-40" dirty="0"/>
              <a:t>Record</a:t>
            </a:r>
            <a:r>
              <a:rPr sz="4000" spc="-150" dirty="0"/>
              <a:t> </a:t>
            </a:r>
            <a:r>
              <a:rPr sz="4000" spc="-65" dirty="0"/>
              <a:t>Navigator</a:t>
            </a:r>
            <a:r>
              <a:rPr sz="4000" spc="-140" dirty="0"/>
              <a:t> </a:t>
            </a:r>
            <a:r>
              <a:rPr sz="4000" spc="-25" dirty="0"/>
              <a:t>Bar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26034" y="1524000"/>
            <a:ext cx="5004792" cy="355853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240029" algn="l"/>
              </a:tabLst>
            </a:pPr>
            <a:r>
              <a:rPr lang="en-US" sz="3200" b="1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Creating Form using form wizard method</a:t>
            </a: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sz="3200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3200" b="1" u="sng" spc="-6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form</a:t>
            </a:r>
            <a:r>
              <a:rPr sz="32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wizard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000"/>
              </a:spcBef>
            </a:pPr>
            <a:r>
              <a:rPr sz="3200" dirty="0">
                <a:latin typeface="Calibri"/>
                <a:cs typeface="Calibri"/>
              </a:rPr>
              <a:t>is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user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interface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design pattern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enables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users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achieve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goal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through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u="sng" dirty="0">
                <a:latin typeface="Calibri"/>
                <a:cs typeface="Calibri"/>
              </a:rPr>
              <a:t>series</a:t>
            </a:r>
            <a:r>
              <a:rPr sz="3200" u="sng" spc="-40" dirty="0">
                <a:latin typeface="Calibri"/>
                <a:cs typeface="Calibri"/>
              </a:rPr>
              <a:t> </a:t>
            </a:r>
            <a:r>
              <a:rPr sz="3200" u="sng" dirty="0">
                <a:latin typeface="Calibri"/>
                <a:cs typeface="Calibri"/>
              </a:rPr>
              <a:t>of</a:t>
            </a:r>
            <a:r>
              <a:rPr sz="3200" u="sng" spc="-10" dirty="0">
                <a:latin typeface="Calibri"/>
                <a:cs typeface="Calibri"/>
              </a:rPr>
              <a:t> steps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524000"/>
            <a:ext cx="5297423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41" y="3771900"/>
            <a:ext cx="52292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5892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95"/>
              </a:spcBef>
              <a:tabLst>
                <a:tab pos="4766945" algn="l"/>
              </a:tabLst>
            </a:pPr>
            <a:r>
              <a:rPr sz="2800" b="1" spc="-95" dirty="0">
                <a:latin typeface="Calibri"/>
                <a:cs typeface="Calibri"/>
              </a:rPr>
              <a:t>To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create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from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table</a:t>
            </a:r>
            <a:r>
              <a:rPr sz="2800" b="1" dirty="0">
                <a:latin typeface="Calibri"/>
                <a:cs typeface="Calibri"/>
              </a:rPr>
              <a:t>	using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wizard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Option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following: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04132" y="1106424"/>
            <a:ext cx="7355205" cy="4747260"/>
            <a:chOff x="4104132" y="1106424"/>
            <a:chExt cx="7355205" cy="4747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6567" y="2987040"/>
              <a:ext cx="626364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2232" y="1124712"/>
              <a:ext cx="7296911" cy="1783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2430780"/>
              <a:ext cx="7324344" cy="34030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8844" y="3268980"/>
              <a:ext cx="626364" cy="5699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23182" y="1125474"/>
              <a:ext cx="7317105" cy="4709160"/>
            </a:xfrm>
            <a:custGeom>
              <a:avLst/>
              <a:gdLst/>
              <a:ahLst/>
              <a:cxnLst/>
              <a:rect l="l" t="t" r="r" b="b"/>
              <a:pathLst>
                <a:path w="7317105" h="4709160">
                  <a:moveTo>
                    <a:pt x="0" y="4709160"/>
                  </a:moveTo>
                  <a:lnTo>
                    <a:pt x="7316723" y="4709160"/>
                  </a:lnTo>
                  <a:lnTo>
                    <a:pt x="7316723" y="0"/>
                  </a:lnTo>
                  <a:lnTo>
                    <a:pt x="0" y="0"/>
                  </a:lnTo>
                  <a:lnTo>
                    <a:pt x="0" y="47091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4278" y="1078964"/>
            <a:ext cx="3858895" cy="5798185"/>
            <a:chOff x="114278" y="1078964"/>
            <a:chExt cx="3858895" cy="57981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78" y="1078964"/>
              <a:ext cx="3858811" cy="57790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164" y="1124710"/>
              <a:ext cx="3698748" cy="5733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0114" y="1105662"/>
              <a:ext cx="3736975" cy="5752465"/>
            </a:xfrm>
            <a:custGeom>
              <a:avLst/>
              <a:gdLst/>
              <a:ahLst/>
              <a:cxnLst/>
              <a:rect l="l" t="t" r="r" b="b"/>
              <a:pathLst>
                <a:path w="3736975" h="5752465">
                  <a:moveTo>
                    <a:pt x="3736848" y="5752338"/>
                  </a:moveTo>
                  <a:lnTo>
                    <a:pt x="3736848" y="0"/>
                  </a:lnTo>
                  <a:lnTo>
                    <a:pt x="0" y="0"/>
                  </a:lnTo>
                  <a:lnTo>
                    <a:pt x="0" y="575233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88" y="-228600"/>
            <a:ext cx="11097133" cy="1467434"/>
          </a:xfrm>
          <a:prstGeom prst="rect">
            <a:avLst/>
          </a:prstGeom>
        </p:spPr>
        <p:txBody>
          <a:bodyPr vert="horz" wrap="square" lIns="0" tIns="3360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spc="-150" dirty="0">
                <a:latin typeface="Calibri"/>
                <a:cs typeface="Calibri"/>
              </a:rPr>
              <a:t>To</a:t>
            </a:r>
            <a:r>
              <a:rPr sz="3600" b="1" u="none" spc="-5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create</a:t>
            </a:r>
            <a:r>
              <a:rPr sz="3600" b="1" u="none" spc="-80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a</a:t>
            </a:r>
            <a:r>
              <a:rPr sz="3600" b="1" u="none" spc="-6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form</a:t>
            </a:r>
            <a:r>
              <a:rPr sz="3600" b="1" u="none" spc="-70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from</a:t>
            </a:r>
            <a:r>
              <a:rPr sz="3600" b="1" u="none" spc="-8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a</a:t>
            </a:r>
            <a:r>
              <a:rPr sz="3600" b="1" u="none" spc="-6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table</a:t>
            </a:r>
            <a:r>
              <a:rPr sz="3600" b="1" u="none" spc="-70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do</a:t>
            </a:r>
            <a:r>
              <a:rPr sz="3600" b="1" u="none" spc="-6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the</a:t>
            </a:r>
            <a:r>
              <a:rPr sz="3600" b="1" u="none" spc="-60" dirty="0">
                <a:latin typeface="Calibri"/>
                <a:cs typeface="Calibri"/>
              </a:rPr>
              <a:t> </a:t>
            </a:r>
            <a:r>
              <a:rPr sz="3600" b="1" u="none" spc="-10" dirty="0">
                <a:latin typeface="Calibri"/>
                <a:cs typeface="Calibri"/>
              </a:rPr>
              <a:t>following: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780287"/>
            <a:ext cx="3945890" cy="5911850"/>
            <a:chOff x="-18288" y="780287"/>
            <a:chExt cx="3945890" cy="5911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80287"/>
              <a:ext cx="3927348" cy="5911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4295"/>
              <a:ext cx="3813047" cy="57332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825245"/>
              <a:ext cx="3831590" cy="5771515"/>
            </a:xfrm>
            <a:custGeom>
              <a:avLst/>
              <a:gdLst/>
              <a:ahLst/>
              <a:cxnLst/>
              <a:rect l="l" t="t" r="r" b="b"/>
              <a:pathLst>
                <a:path w="3831590" h="5771515">
                  <a:moveTo>
                    <a:pt x="0" y="5771388"/>
                  </a:moveTo>
                  <a:lnTo>
                    <a:pt x="3831336" y="5771388"/>
                  </a:lnTo>
                  <a:lnTo>
                    <a:pt x="3831336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27348" y="749807"/>
            <a:ext cx="8213725" cy="5058538"/>
            <a:chOff x="3997452" y="822931"/>
            <a:chExt cx="8213725" cy="52292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48" y="822931"/>
              <a:ext cx="4739651" cy="38801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7223" y="868680"/>
              <a:ext cx="4684776" cy="37292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88173" y="849630"/>
              <a:ext cx="4704080" cy="3767454"/>
            </a:xfrm>
            <a:custGeom>
              <a:avLst/>
              <a:gdLst/>
              <a:ahLst/>
              <a:cxnLst/>
              <a:rect l="l" t="t" r="r" b="b"/>
              <a:pathLst>
                <a:path w="4704080" h="3767454">
                  <a:moveTo>
                    <a:pt x="4703826" y="0"/>
                  </a:moveTo>
                  <a:lnTo>
                    <a:pt x="0" y="0"/>
                  </a:lnTo>
                  <a:lnTo>
                    <a:pt x="0" y="3767328"/>
                  </a:lnTo>
                  <a:lnTo>
                    <a:pt x="4703826" y="376732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7452" y="1807463"/>
              <a:ext cx="4917948" cy="42443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1460" y="1871472"/>
              <a:ext cx="4739640" cy="40660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42410" y="1852422"/>
              <a:ext cx="4777740" cy="4104640"/>
            </a:xfrm>
            <a:custGeom>
              <a:avLst/>
              <a:gdLst/>
              <a:ahLst/>
              <a:cxnLst/>
              <a:rect l="l" t="t" r="r" b="b"/>
              <a:pathLst>
                <a:path w="4777740" h="4104640">
                  <a:moveTo>
                    <a:pt x="0" y="4104132"/>
                  </a:moveTo>
                  <a:lnTo>
                    <a:pt x="4777740" y="4104132"/>
                  </a:lnTo>
                  <a:lnTo>
                    <a:pt x="4777740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27348" y="5697436"/>
            <a:ext cx="826465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lang="en-US" sz="2400" dirty="0" smtClean="0">
                <a:latin typeface="Arial MT"/>
                <a:cs typeface="Arial MT"/>
              </a:rPr>
              <a:t>Q1:Open</a:t>
            </a:r>
            <a:r>
              <a:rPr lang="en-US" sz="2400" spc="-45" dirty="0" smtClean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the</a:t>
            </a:r>
            <a:r>
              <a:rPr lang="en-US" sz="2400" spc="-35" dirty="0" smtClean="0">
                <a:latin typeface="Arial MT"/>
                <a:cs typeface="Arial MT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fruit</a:t>
            </a:r>
            <a:r>
              <a:rPr lang="en-US" sz="2400" b="1" spc="-4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market</a:t>
            </a:r>
            <a:r>
              <a:rPr lang="en-US" sz="2400" b="1" spc="-45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Database</a:t>
            </a:r>
            <a:r>
              <a:rPr lang="en-US" sz="2400" b="1" spc="-5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from</a:t>
            </a:r>
            <a:r>
              <a:rPr lang="en-US" sz="2400" spc="-45" dirty="0" smtClean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your</a:t>
            </a:r>
            <a:r>
              <a:rPr lang="en-US" sz="2400" spc="-35" dirty="0" smtClean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folder.</a:t>
            </a:r>
            <a:endParaRPr lang="en-US" sz="2400" spc="-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lang="en-US" sz="2400" dirty="0" smtClean="0">
                <a:latin typeface="Arial MT"/>
                <a:cs typeface="Arial MT"/>
              </a:rPr>
              <a:t>Create</a:t>
            </a:r>
            <a:r>
              <a:rPr lang="en-US" sz="2400" spc="-50" dirty="0" smtClean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a</a:t>
            </a:r>
            <a:r>
              <a:rPr lang="en-US" sz="2400" spc="-20" dirty="0" smtClean="0">
                <a:latin typeface="Arial MT"/>
                <a:cs typeface="Arial MT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simple</a:t>
            </a:r>
            <a:r>
              <a:rPr lang="en-US" sz="2400" b="1" spc="-5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form</a:t>
            </a:r>
            <a:r>
              <a:rPr lang="en-US" sz="2400" b="1" spc="-35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with</a:t>
            </a:r>
            <a:r>
              <a:rPr lang="en-US" sz="2400" spc="-20" dirty="0" smtClean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the</a:t>
            </a:r>
            <a:r>
              <a:rPr lang="en-US" sz="2400" spc="-30" dirty="0" smtClean="0">
                <a:latin typeface="Arial MT"/>
                <a:cs typeface="Arial MT"/>
              </a:rPr>
              <a:t> </a:t>
            </a:r>
            <a:r>
              <a:rPr lang="en-US" sz="2400" spc="-20" dirty="0" smtClean="0">
                <a:latin typeface="Arial MT"/>
                <a:cs typeface="Arial MT"/>
              </a:rPr>
              <a:t>name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Staff</a:t>
            </a:r>
            <a:r>
              <a:rPr lang="en-US" sz="2400" b="1" spc="-35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2023</a:t>
            </a:r>
            <a:r>
              <a:rPr lang="en-US" sz="2400" b="1" spc="-35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from</a:t>
            </a:r>
            <a:r>
              <a:rPr lang="en-US" sz="2400" spc="-40" dirty="0" smtClean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the</a:t>
            </a:r>
            <a:r>
              <a:rPr lang="en-US" sz="2400" spc="-15" dirty="0" smtClean="0">
                <a:latin typeface="Arial MT"/>
                <a:cs typeface="Arial MT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Staff</a:t>
            </a:r>
            <a:r>
              <a:rPr lang="en-US" sz="2400" b="1" u="sng" spc="-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table</a:t>
            </a:r>
            <a:r>
              <a:rPr lang="en-US" sz="2400" b="1" u="sng" spc="-2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using</a:t>
            </a:r>
            <a:r>
              <a:rPr lang="en-US" sz="2400" spc="-30" dirty="0" smtClean="0">
                <a:latin typeface="Arial MT"/>
                <a:cs typeface="Arial MT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all</a:t>
            </a:r>
            <a:r>
              <a:rPr lang="en-US" sz="2400" b="1" spc="-25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fields.</a:t>
            </a:r>
            <a:r>
              <a:rPr lang="en-US" sz="2400" spc="-30" dirty="0" smtClean="0">
                <a:latin typeface="Arial MT"/>
                <a:cs typeface="Arial MT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Accept</a:t>
            </a:r>
            <a:r>
              <a:rPr lang="en-US" sz="2400" b="1" spc="-3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default</a:t>
            </a:r>
            <a:r>
              <a:rPr lang="en-US" sz="2400" b="1" spc="-35" dirty="0" smtClean="0">
                <a:latin typeface="Arial"/>
                <a:cs typeface="Arial"/>
              </a:rPr>
              <a:t> </a:t>
            </a:r>
            <a:r>
              <a:rPr lang="en-US" sz="2400" b="1" spc="-10" dirty="0" smtClean="0">
                <a:latin typeface="Arial"/>
                <a:cs typeface="Arial"/>
              </a:rPr>
              <a:t>settings.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622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Notes:</a:t>
            </a:r>
            <a:r>
              <a:rPr spc="-145" dirty="0"/>
              <a:t> </a:t>
            </a:r>
            <a:r>
              <a:rPr spc="-20" dirty="0"/>
              <a:t>Keep</a:t>
            </a:r>
            <a:r>
              <a:rPr spc="-175" dirty="0"/>
              <a:t> </a:t>
            </a:r>
            <a:r>
              <a:rPr dirty="0"/>
              <a:t>the</a:t>
            </a:r>
            <a:r>
              <a:rPr spc="-165" dirty="0"/>
              <a:t> </a:t>
            </a:r>
            <a:r>
              <a:rPr spc="-45" dirty="0"/>
              <a:t>following</a:t>
            </a:r>
            <a:r>
              <a:rPr spc="-175" dirty="0"/>
              <a:t> </a:t>
            </a:r>
            <a:r>
              <a:rPr dirty="0"/>
              <a:t>in</a:t>
            </a:r>
            <a:r>
              <a:rPr spc="-165" dirty="0"/>
              <a:t> </a:t>
            </a:r>
            <a:r>
              <a:rPr spc="-20" dirty="0"/>
              <a:t>mind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957" y="1742058"/>
            <a:ext cx="10944860" cy="1318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84200" algn="l"/>
              </a:tabLst>
            </a:pPr>
            <a:r>
              <a:rPr sz="2800" dirty="0">
                <a:latin typeface="Calibri"/>
                <a:cs typeface="Calibri"/>
              </a:rPr>
              <a:t>Any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changes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made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updated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table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vice </a:t>
            </a:r>
            <a:r>
              <a:rPr sz="2800" spc="-10" dirty="0">
                <a:latin typeface="Calibri"/>
                <a:cs typeface="Calibri"/>
              </a:rPr>
              <a:t>versa.</a:t>
            </a:r>
            <a:endParaRPr sz="2800" dirty="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583565" algn="l"/>
                <a:tab pos="2067560" algn="l"/>
                <a:tab pos="4853305" algn="l"/>
              </a:tabLst>
            </a:pPr>
            <a:r>
              <a:rPr sz="2800" b="1" spc="-10" dirty="0" smtClean="0">
                <a:latin typeface="Arial"/>
                <a:cs typeface="Arial"/>
              </a:rPr>
              <a:t>Accept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default</a:t>
            </a:r>
            <a:r>
              <a:rPr sz="2800" b="1" spc="-95" dirty="0" smtClean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settings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957" y="5583427"/>
            <a:ext cx="7789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83565" algn="l"/>
                <a:tab pos="3357879" algn="l"/>
              </a:tabLst>
            </a:pPr>
            <a:r>
              <a:rPr sz="2800" dirty="0">
                <a:latin typeface="Calibri"/>
                <a:cs typeface="Calibri"/>
              </a:rPr>
              <a:t>Change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layout</a:t>
            </a:r>
            <a:r>
              <a:rPr sz="2800" dirty="0">
                <a:latin typeface="Calibri"/>
                <a:cs typeface="Calibri"/>
              </a:rPr>
              <a:t>	for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Form</a:t>
            </a:r>
            <a:r>
              <a:rPr sz="28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layout</a:t>
            </a:r>
            <a:r>
              <a:rPr sz="28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view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4316" y="3432047"/>
            <a:ext cx="7154545" cy="1114425"/>
          </a:xfrm>
          <a:custGeom>
            <a:avLst/>
            <a:gdLst/>
            <a:ahLst/>
            <a:cxnLst/>
            <a:rect l="l" t="t" r="r" b="b"/>
            <a:pathLst>
              <a:path w="7154545" h="1114425">
                <a:moveTo>
                  <a:pt x="1387602" y="1027430"/>
                </a:moveTo>
                <a:lnTo>
                  <a:pt x="1329690" y="998474"/>
                </a:lnTo>
                <a:lnTo>
                  <a:pt x="1213866" y="940562"/>
                </a:lnTo>
                <a:lnTo>
                  <a:pt x="1213866" y="998474"/>
                </a:lnTo>
                <a:lnTo>
                  <a:pt x="1102614" y="998474"/>
                </a:lnTo>
                <a:lnTo>
                  <a:pt x="1102614" y="57912"/>
                </a:lnTo>
                <a:lnTo>
                  <a:pt x="1102614" y="28956"/>
                </a:lnTo>
                <a:lnTo>
                  <a:pt x="1102614" y="0"/>
                </a:lnTo>
                <a:lnTo>
                  <a:pt x="0" y="0"/>
                </a:lnTo>
                <a:lnTo>
                  <a:pt x="0" y="57912"/>
                </a:lnTo>
                <a:lnTo>
                  <a:pt x="1044702" y="57912"/>
                </a:lnTo>
                <a:lnTo>
                  <a:pt x="1044702" y="1056386"/>
                </a:lnTo>
                <a:lnTo>
                  <a:pt x="1213866" y="1056386"/>
                </a:lnTo>
                <a:lnTo>
                  <a:pt x="1213866" y="1114298"/>
                </a:lnTo>
                <a:lnTo>
                  <a:pt x="1329690" y="1056386"/>
                </a:lnTo>
                <a:lnTo>
                  <a:pt x="1387602" y="1027430"/>
                </a:lnTo>
                <a:close/>
              </a:path>
              <a:path w="7154545" h="1114425">
                <a:moveTo>
                  <a:pt x="7154545" y="827532"/>
                </a:moveTo>
                <a:lnTo>
                  <a:pt x="7096633" y="798576"/>
                </a:lnTo>
                <a:lnTo>
                  <a:pt x="6980809" y="740664"/>
                </a:lnTo>
                <a:lnTo>
                  <a:pt x="6980809" y="798576"/>
                </a:lnTo>
                <a:lnTo>
                  <a:pt x="4299712" y="798576"/>
                </a:lnTo>
                <a:lnTo>
                  <a:pt x="4299712" y="57912"/>
                </a:lnTo>
                <a:lnTo>
                  <a:pt x="4299712" y="28956"/>
                </a:lnTo>
                <a:lnTo>
                  <a:pt x="4299712" y="0"/>
                </a:lnTo>
                <a:lnTo>
                  <a:pt x="1386840" y="0"/>
                </a:lnTo>
                <a:lnTo>
                  <a:pt x="1386840" y="57912"/>
                </a:lnTo>
                <a:lnTo>
                  <a:pt x="4241800" y="57912"/>
                </a:lnTo>
                <a:lnTo>
                  <a:pt x="4241800" y="856488"/>
                </a:lnTo>
                <a:lnTo>
                  <a:pt x="6980809" y="856488"/>
                </a:lnTo>
                <a:lnTo>
                  <a:pt x="6980809" y="914400"/>
                </a:lnTo>
                <a:lnTo>
                  <a:pt x="7096633" y="856488"/>
                </a:lnTo>
                <a:lnTo>
                  <a:pt x="7154545" y="82753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957" y="4154804"/>
            <a:ext cx="7131050" cy="102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4565" marR="32486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Don't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any </a:t>
            </a:r>
            <a:r>
              <a:rPr sz="1800" b="1" dirty="0">
                <a:latin typeface="Calibri"/>
                <a:cs typeface="Calibri"/>
              </a:rPr>
              <a:t>selected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option</a:t>
            </a:r>
            <a:endParaRPr sz="1800" dirty="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83565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build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table</a:t>
            </a:r>
            <a:r>
              <a:rPr sz="28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</a:t>
            </a:r>
            <a:r>
              <a:rPr sz="28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Query.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3204" y="3954907"/>
            <a:ext cx="18821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Preexisting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value</a:t>
            </a:r>
            <a:r>
              <a:rPr sz="1800" b="1" spc="-25" dirty="0">
                <a:latin typeface="Calibri"/>
                <a:cs typeface="Calibri"/>
              </a:rPr>
              <a:t> or </a:t>
            </a:r>
            <a:r>
              <a:rPr sz="1800" b="1" spc="-10" dirty="0">
                <a:latin typeface="Calibri"/>
                <a:cs typeface="Calibri"/>
              </a:rPr>
              <a:t>setting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813"/>
            <a:ext cx="7775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Form</a:t>
            </a:r>
            <a:r>
              <a:rPr sz="4000" spc="-180" dirty="0"/>
              <a:t> </a:t>
            </a:r>
            <a:r>
              <a:rPr sz="4000" spc="-45" dirty="0"/>
              <a:t>Wizard</a:t>
            </a:r>
            <a:r>
              <a:rPr sz="4000" spc="-155" dirty="0"/>
              <a:t> </a:t>
            </a:r>
            <a:r>
              <a:rPr sz="4000" dirty="0"/>
              <a:t>and</a:t>
            </a:r>
            <a:r>
              <a:rPr sz="4000" spc="-135" dirty="0"/>
              <a:t> </a:t>
            </a:r>
            <a:r>
              <a:rPr sz="4000" spc="-40" dirty="0"/>
              <a:t>Record</a:t>
            </a:r>
            <a:r>
              <a:rPr sz="4000" spc="-150" dirty="0"/>
              <a:t> </a:t>
            </a:r>
            <a:r>
              <a:rPr sz="4000" spc="-65" dirty="0"/>
              <a:t>Navigator</a:t>
            </a:r>
            <a:r>
              <a:rPr sz="4000" spc="-140" dirty="0"/>
              <a:t> </a:t>
            </a:r>
            <a:r>
              <a:rPr sz="4000" spc="-25" dirty="0"/>
              <a:t>Bar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0660" y="1283335"/>
            <a:ext cx="11718925" cy="17310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39395" marR="5080" indent="-227329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2800" b="1" u="sng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form</a:t>
            </a:r>
            <a:r>
              <a:rPr sz="28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wizard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interface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pattern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enables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achieve 	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series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steps.</a:t>
            </a:r>
            <a:endParaRPr sz="2800" dirty="0">
              <a:latin typeface="Calibri"/>
              <a:cs typeface="Calibri"/>
            </a:endParaRPr>
          </a:p>
          <a:p>
            <a:pPr marL="239395" marR="91440" indent="-227329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Record</a:t>
            </a:r>
            <a:r>
              <a:rPr sz="28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navigator</a:t>
            </a:r>
            <a:r>
              <a:rPr sz="2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bar</a:t>
            </a:r>
            <a:r>
              <a:rPr sz="2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displayed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bottom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screen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	</a:t>
            </a:r>
            <a:r>
              <a:rPr sz="2800" spc="-10" dirty="0">
                <a:latin typeface="Calibri"/>
                <a:cs typeface="Calibri"/>
              </a:rPr>
              <a:t>different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options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navigate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records.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189" y="3307438"/>
            <a:ext cx="8939523" cy="302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19831</TotalTime>
  <Words>947</Words>
  <Application>Microsoft Office PowerPoint</Application>
  <PresentationFormat>Widescreen</PresentationFormat>
  <Paragraphs>185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MT</vt:lpstr>
      <vt:lpstr>Bernard MT Condensed</vt:lpstr>
      <vt:lpstr>Bodoni MT Black</vt:lpstr>
      <vt:lpstr>Calibri</vt:lpstr>
      <vt:lpstr>Calibri Light</vt:lpstr>
      <vt:lpstr>Google Sans</vt:lpstr>
      <vt:lpstr>Source Sans Pro</vt:lpstr>
      <vt:lpstr>Office Theme</vt:lpstr>
      <vt:lpstr>Q&amp;A Activity: https://wordwall.net/resource/99511907   </vt:lpstr>
      <vt:lpstr>Learning objectives:</vt:lpstr>
      <vt:lpstr>Form Definition (pages 23-24)</vt:lpstr>
      <vt:lpstr>A table displays all records in the same interface in a tabular format.</vt:lpstr>
      <vt:lpstr> Form Wizard and Record Navigator Bar</vt:lpstr>
      <vt:lpstr>To create a form from a table using form wizard Option do the following:</vt:lpstr>
      <vt:lpstr>To create a form from a table do the following:</vt:lpstr>
      <vt:lpstr>Notes: Keep the following in mind</vt:lpstr>
      <vt:lpstr>Form Wizard and Record Navigator Bar</vt:lpstr>
      <vt:lpstr>Record Navigator Bar parts (let’s play)</vt:lpstr>
      <vt:lpstr>Apply these skills:</vt:lpstr>
      <vt:lpstr>PowerPoint Presentation</vt:lpstr>
      <vt:lpstr>Change Form Views </vt:lpstr>
      <vt:lpstr>Move a Control </vt:lpstr>
      <vt:lpstr>Delete a Control </vt:lpstr>
      <vt:lpstr>Add a Field </vt:lpstr>
      <vt:lpstr>To format a form in Access</vt:lpstr>
      <vt:lpstr>PowerPoint Presentation</vt:lpstr>
      <vt:lpstr>Add a Control </vt:lpstr>
      <vt:lpstr>Commonly used Control Commands:</vt:lpstr>
      <vt:lpstr>To add a label to an Access form</vt:lpstr>
      <vt:lpstr>Adding a Logo and Insert Image: </vt:lpstr>
      <vt:lpstr>Adding a Title and Date&amp;Time:</vt:lpstr>
      <vt:lpstr>Apply these skills: 5marks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72</cp:revision>
  <cp:lastPrinted>2025-10-12T17:48:55Z</cp:lastPrinted>
  <dcterms:created xsi:type="dcterms:W3CDTF">2025-09-28T15:39:47Z</dcterms:created>
  <dcterms:modified xsi:type="dcterms:W3CDTF">2025-10-27T13:55:49Z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2025-09-28T00:00:00Z</vt:filetime>
  </property>
  <property fmtid="{D5CDD505-2E9C-101B-9397-08002B2CF9AE}" pid="5" name="Producer">
    <vt:lpwstr>Microsoft® PowerPoint® 2016</vt:lpwstr>
  </property>
</Properties>
</file>