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gDIpLSqzr5QrYEtCnhnfFiqDEq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customschemas.google.com/relationships/presentationmetadata" Target="metadata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9b70be61ca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9b70be61c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9b70be61ca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9b70be61c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9b70be61ca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9b70be61c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9b70be61ca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9b70be61c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Relationship Id="rId4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Digestion and absorption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2679" y="3073037"/>
            <a:ext cx="5709168" cy="319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 Stomach            </a:t>
            </a:r>
            <a:r>
              <a:rPr lang="en-US" sz="30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Past Paper Question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838200" y="1690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>
                <a:solidFill>
                  <a:srgbClr val="C00000"/>
                </a:solidFill>
              </a:rPr>
              <a:t>Physical breakdown: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- food enters the stomach via sphincter muscle.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- </a:t>
            </a:r>
            <a:r>
              <a:rPr lang="en-US">
                <a:highlight>
                  <a:srgbClr val="FFFF00"/>
                </a:highlight>
              </a:rPr>
              <a:t>strong muscular waves move the food around and help it to            breakdown </a:t>
            </a:r>
            <a:r>
              <a:rPr lang="en-US"/>
              <a:t>and mix with gastric juices and mucus produced in the stomach.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</a:t>
            </a:r>
            <a:r>
              <a:rPr lang="en-US">
                <a:highlight>
                  <a:srgbClr val="FFFF00"/>
                </a:highlight>
              </a:rPr>
              <a:t>-broken-down food is chime. ( food+enzyme) 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>
            <p:ph idx="1" type="body"/>
          </p:nvPr>
        </p:nvSpPr>
        <p:spPr>
          <a:xfrm>
            <a:off x="838200" y="195943"/>
            <a:ext cx="10515600" cy="5981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Chemical breakdown: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*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Protein:-</a:t>
            </a:r>
            <a:r>
              <a:rPr i="1" lang="en-US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pepsin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starts the breakdown of protein into smaller chains of amino-acids called peptides. 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            -</a:t>
            </a:r>
            <a:r>
              <a:rPr i="1" lang="en-US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Rennin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clots milk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so that 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pepsin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can act more efficiently. More rennin is produced in young mammals.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*Fat: None.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*Carbohydrate: -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Hydrochloric acid (HCl) produced by the stomach stops the action of </a:t>
            </a:r>
            <a:r>
              <a:rPr i="1" lang="en-US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salivary amylase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and helps 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pepsin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to work.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                       -Food stays in the stomach about 4-5 hours, and leaves in small amounts via the pyloric sphincter muscle.  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166" y="548640"/>
            <a:ext cx="9130937" cy="6087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4. Duodenum             </a:t>
            </a:r>
            <a:r>
              <a:rPr lang="en-US" sz="30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Past Paper Question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>
                <a:solidFill>
                  <a:srgbClr val="C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Physical breakdown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: None. 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Chemical breakdown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i="1" lang="en-US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Trypsin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continues the breakdown of proteins to peptones. 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/>
          <p:nvPr>
            <p:ph idx="1" type="body"/>
          </p:nvPr>
        </p:nvSpPr>
        <p:spPr>
          <a:xfrm>
            <a:off x="668383" y="1436913"/>
            <a:ext cx="10515600" cy="5564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   *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Fat: -Bile emulsifies fats to disperse them in the liquid in small droplets, and </a:t>
            </a:r>
            <a:r>
              <a:rPr i="1" lang="en-US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pancreatic lipase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breaks fat into soluble glycerol and insoluble fatty acids.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                - Fatty acids react with the bile to become soluble.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       *Carbohydrate: - </a:t>
            </a:r>
            <a:r>
              <a:rPr i="1" lang="en-US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Pancreatic amylase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breaks down undigested starch to maltose. 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5856" y="914389"/>
            <a:ext cx="6552891" cy="35922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15"/>
          <p:cNvCxnSpPr/>
          <p:nvPr/>
        </p:nvCxnSpPr>
        <p:spPr>
          <a:xfrm>
            <a:off x="1593669" y="914400"/>
            <a:ext cx="770700" cy="666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4" name="Google Shape;174;p15"/>
          <p:cNvCxnSpPr/>
          <p:nvPr/>
        </p:nvCxnSpPr>
        <p:spPr>
          <a:xfrm rot="5400000">
            <a:off x="6309463" y="1828809"/>
            <a:ext cx="705300" cy="417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5" name="Google Shape;175;p15"/>
          <p:cNvCxnSpPr/>
          <p:nvPr/>
        </p:nvCxnSpPr>
        <p:spPr>
          <a:xfrm flipH="1">
            <a:off x="6453051" y="1188720"/>
            <a:ext cx="418012" cy="30044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* Functions of bile: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(From the gall bladder)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Past Paper Question 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 txBox="1"/>
          <p:nvPr>
            <p:ph idx="1" type="body"/>
          </p:nvPr>
        </p:nvSpPr>
        <p:spPr>
          <a:xfrm>
            <a:off x="693225" y="159280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Bile neutralizes the acid and stops the action of pepsin.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Emulsifies fat to small droplets.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Reacts with insoluble fatty acids and makes them soluble.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0626" y="3413025"/>
            <a:ext cx="6524375" cy="33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/>
          <p:nvPr>
            <p:ph idx="1" type="body"/>
          </p:nvPr>
        </p:nvSpPr>
        <p:spPr>
          <a:xfrm>
            <a:off x="746760" y="300445"/>
            <a:ext cx="10515600" cy="5837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6283" y="2090058"/>
            <a:ext cx="8355625" cy="4323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5. Ileum          </a:t>
            </a:r>
            <a:r>
              <a:rPr lang="en-US" sz="30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Past Paper Question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>
                <a:solidFill>
                  <a:srgbClr val="C00000"/>
                </a:solidFill>
                <a:highlight>
                  <a:srgbClr val="FFFF00"/>
                </a:highlight>
              </a:rPr>
              <a:t>Physical breakdown</a:t>
            </a:r>
            <a:r>
              <a:rPr lang="en-US">
                <a:highlight>
                  <a:srgbClr val="FFFF00"/>
                </a:highlight>
              </a:rPr>
              <a:t>: None.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>
                <a:solidFill>
                  <a:srgbClr val="C00000"/>
                </a:solidFill>
              </a:rPr>
              <a:t>Chemical breakdown</a:t>
            </a:r>
            <a:r>
              <a:rPr lang="en-US"/>
              <a:t>:  The glands produce intestinal juice which contains a variety of enzyme.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      </a:t>
            </a:r>
            <a:r>
              <a:rPr lang="en-US">
                <a:highlight>
                  <a:srgbClr val="FFFF00"/>
                </a:highlight>
              </a:rPr>
              <a:t>*Protein: - </a:t>
            </a:r>
            <a:r>
              <a:rPr i="1" lang="en-US" sz="2400">
                <a:highlight>
                  <a:srgbClr val="FFFF00"/>
                </a:highlight>
              </a:rPr>
              <a:t>Erepsin</a:t>
            </a:r>
            <a:r>
              <a:rPr lang="en-US">
                <a:highlight>
                  <a:srgbClr val="FFFF00"/>
                </a:highlight>
              </a:rPr>
              <a:t> converts peptones to amino-acids to complete protein digestion.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     </a:t>
            </a:r>
            <a:r>
              <a:rPr lang="en-US">
                <a:highlight>
                  <a:srgbClr val="FFFF00"/>
                </a:highlight>
              </a:rPr>
              <a:t>*Fat: Further broken down by </a:t>
            </a:r>
            <a:r>
              <a:rPr i="1" lang="en-US" sz="2400">
                <a:highlight>
                  <a:srgbClr val="FFFF00"/>
                </a:highlight>
              </a:rPr>
              <a:t>lipase</a:t>
            </a:r>
            <a:r>
              <a:rPr lang="en-US">
                <a:highlight>
                  <a:srgbClr val="FFFF00"/>
                </a:highlight>
              </a:rPr>
              <a:t>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/>
          <p:nvPr>
            <p:ph idx="1" type="body"/>
          </p:nvPr>
        </p:nvSpPr>
        <p:spPr>
          <a:xfrm>
            <a:off x="838200" y="1528353"/>
            <a:ext cx="10515600" cy="464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*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Carbohydrate:  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i="1" lang="en-US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Maltase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breaks down maltose to glucose.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-</a:t>
            </a:r>
            <a:r>
              <a:rPr i="1" lang="en-US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Invertase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breaks down sucrose to glucose and fructose.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-</a:t>
            </a:r>
            <a:r>
              <a:rPr i="1" lang="en-US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Lactase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breaks down lactose to glucose and galactose. 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idx="1" type="body"/>
          </p:nvPr>
        </p:nvSpPr>
        <p:spPr>
          <a:xfrm>
            <a:off x="838200" y="313509"/>
            <a:ext cx="10515600" cy="5863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When food has been eaten, it must be broken down in the body by the process of digestion.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Molecules of which food is composed ( nutrients) can be absorbed into the bloodstream.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whole process takes place in the digestive system (alimentary canal), which begins at the mouth and ends at the anus.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It consists of various organs and tissues, each with special function.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/>
          <p:nvPr>
            <p:ph idx="1" type="body"/>
          </p:nvPr>
        </p:nvSpPr>
        <p:spPr>
          <a:xfrm>
            <a:off x="877388" y="169818"/>
            <a:ext cx="10515600" cy="6072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Protein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     peptides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                     peptones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                                          amino - acids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Polysaccharides         Disaccharides              Monosaccharides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20"/>
          <p:cNvCxnSpPr/>
          <p:nvPr/>
        </p:nvCxnSpPr>
        <p:spPr>
          <a:xfrm>
            <a:off x="1619794" y="587829"/>
            <a:ext cx="836100" cy="810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6" name="Google Shape;206;p20"/>
          <p:cNvCxnSpPr/>
          <p:nvPr/>
        </p:nvCxnSpPr>
        <p:spPr>
          <a:xfrm>
            <a:off x="3108960" y="1698171"/>
            <a:ext cx="822900" cy="757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7" name="Google Shape;207;p20"/>
          <p:cNvCxnSpPr/>
          <p:nvPr/>
        </p:nvCxnSpPr>
        <p:spPr>
          <a:xfrm>
            <a:off x="4911634" y="2690949"/>
            <a:ext cx="822900" cy="744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8" name="Google Shape;208;p20"/>
          <p:cNvCxnSpPr/>
          <p:nvPr/>
        </p:nvCxnSpPr>
        <p:spPr>
          <a:xfrm>
            <a:off x="3329027" y="5526589"/>
            <a:ext cx="1136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9" name="Google Shape;209;p20"/>
          <p:cNvCxnSpPr/>
          <p:nvPr/>
        </p:nvCxnSpPr>
        <p:spPr>
          <a:xfrm>
            <a:off x="6998352" y="5526589"/>
            <a:ext cx="1136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Some important notes: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Digestion: breakdown of food molecules, so that it can be absorbed.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are the end products of the digestion process?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Amino acids are the building blocks of protein.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Glucose is the base unit of carbohydrate.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Glycerol and 3 fatty acids make fat molecule. </a:t>
            </a:r>
            <a:endParaRPr>
              <a:highlight>
                <a:srgbClr val="FFFF00"/>
              </a:highlight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/>
          <p:nvPr>
            <p:ph idx="1" type="body"/>
          </p:nvPr>
        </p:nvSpPr>
        <p:spPr>
          <a:xfrm>
            <a:off x="838200" y="385360"/>
            <a:ext cx="10515600" cy="60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are the functions of enzymes?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Speed up the chemical reaction and the release of energy.</a:t>
            </a:r>
            <a:endParaRPr>
              <a:highlight>
                <a:srgbClr val="FFFF00"/>
              </a:highlight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is the function of mucus (Saliva)?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Lubricates the food and the membranes of the system, which enables the food to move easily.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are the functions of bile?  (from gall bladder)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Bile neutralizes the acid and stops the action of pepsin.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Emulsifies fat to small droplets.</a:t>
            </a:r>
            <a:endParaRPr>
              <a:highlight>
                <a:srgbClr val="FFFF00"/>
              </a:highlight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Reacts with insoluble fatty acids and makes them soluble.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/>
          <p:nvPr>
            <p:ph type="title"/>
          </p:nvPr>
        </p:nvSpPr>
        <p:spPr>
          <a:xfrm>
            <a:off x="838200" y="1766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Absorption of nutrients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3"/>
          <p:cNvSpPr txBox="1"/>
          <p:nvPr>
            <p:ph idx="1" type="body"/>
          </p:nvPr>
        </p:nvSpPr>
        <p:spPr>
          <a:xfrm>
            <a:off x="838200" y="1502229"/>
            <a:ext cx="10515600" cy="4674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501015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AutoNum type="arabicPeriod"/>
            </a:pP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Small intestine: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The absorption of nutrients occurs in the small intestine, along its whole length.</a:t>
            </a:r>
            <a:endParaRPr>
              <a:highlight>
                <a:srgbClr val="FFFF00"/>
              </a:highlight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Alcohol is the only substance that can be absorbed elsewhere, usually in the stomach.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is passed along the small intestine slowly, taking about 2-3 hours to reach the large intestine. This allows plenty of time for absorption to take place.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4645" y="640080"/>
            <a:ext cx="3927925" cy="590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978" y="365125"/>
            <a:ext cx="5815276" cy="617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>
            <p:ph idx="1" type="body"/>
          </p:nvPr>
        </p:nvSpPr>
        <p:spPr>
          <a:xfrm>
            <a:off x="838200" y="535575"/>
            <a:ext cx="10515600" cy="3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Past Paper Question </a:t>
            </a:r>
            <a:endParaRPr sz="30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walls of the intestine are lined with thousands of tiny finger-like projections called villi.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Each villus is surrounded by a wall of single cells, through which nutrients pass, to reach the center.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200" y="4254074"/>
            <a:ext cx="10515601" cy="284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>
            <p:ph idx="1" type="body"/>
          </p:nvPr>
        </p:nvSpPr>
        <p:spPr>
          <a:xfrm>
            <a:off x="838200" y="470263"/>
            <a:ext cx="10515600" cy="57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the center is the lacteal which is connected to the lymphatic system. The lacteal is surrounded by tiny blood capillaries, which are connected to larger blood vessels.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240" y="1841863"/>
            <a:ext cx="8203474" cy="480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/>
          <p:nvPr>
            <p:ph idx="1" type="body"/>
          </p:nvPr>
        </p:nvSpPr>
        <p:spPr>
          <a:xfrm>
            <a:off x="838200" y="378823"/>
            <a:ext cx="10515600" cy="5798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Absorption of the various nutrients occurs as follows: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Monosaccharides, amino acids, water-soluble vitamins, and minerals are all absorbed into the blood capillaries, where they dissolve in the blood, and are carried away to other parts of the body. 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395537"/>
            <a:ext cx="8739051" cy="4253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/>
          <p:nvPr>
            <p:ph idx="1" type="body"/>
          </p:nvPr>
        </p:nvSpPr>
        <p:spPr>
          <a:xfrm>
            <a:off x="838200" y="222069"/>
            <a:ext cx="10515600" cy="5954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Glucose is either used immediately for energy, or converted (along with other monosaccharides) to glycogen and stored in the liver and muscles.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Glycerol and fatty acids are absorbed into lacteal where they recombine to form fats, which mix with the lymphatic fluid.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They pass round the body in the lymphatic system, and join the blood circulation as insoluble fat. They are converted to soluble fat in the liver.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fat-soluble vitamins are absorbed with the fats, and are taken to the liver as well.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idx="1" type="body"/>
          </p:nvPr>
        </p:nvSpPr>
        <p:spPr>
          <a:xfrm>
            <a:off x="838200" y="444137"/>
            <a:ext cx="10515600" cy="5732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Large intestine: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After the nutrients have been absorbed, the waste products and food residues pass into the large intestine, still in a liquid state.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Water is absorbed along the large intestine, making the food residues (faeces) more solid.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may take up to 12 hours, and the faeces finally collect in the rectum, ready for excretion.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The whole process is assisted by dietary fibre (NSP) in food.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839788" y="1047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Digestion and absorption occur by both physical and chemical mean: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839787" y="143033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Physical breakdown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is broken up in the mouth by action of the teeth and jaw.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Muscular action of the stomach, reduces the size of food.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>
            <p:ph idx="3" type="body"/>
          </p:nvPr>
        </p:nvSpPr>
        <p:spPr>
          <a:xfrm>
            <a:off x="6172200" y="143033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Chemical breakdown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variety of digestive juices’ are produced.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Enzymes, each chemical reaction has a specific enzyme.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means that a particular enzyme can only work on one type of reaction.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799" y="242491"/>
            <a:ext cx="8360229" cy="6158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Digestion and cooking       </a:t>
            </a:r>
            <a:r>
              <a:rPr lang="en-US" sz="30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Past Paper Question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Digestion is assisted by the cooking of foods to soften and tenderize them, e.g.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Meat- cooking breaks down tough connective tissues and makes the meat more digestible.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Cheese- fat surrounding the protein melts, exposing the protein for digestion.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57" y="320039"/>
            <a:ext cx="7236823" cy="407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2869" y="3383280"/>
            <a:ext cx="5055326" cy="2973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/>
          <p:nvPr>
            <p:ph idx="1" type="body"/>
          </p:nvPr>
        </p:nvSpPr>
        <p:spPr>
          <a:xfrm>
            <a:off x="838200" y="404949"/>
            <a:ext cx="10515600" cy="5772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Cooking also renders some foods more solid so that the enzymes are able to act upon them more efficiently, e.g.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Eggs- cooking them lightly coagulates the protein, thus making them set so that they stay in the stomach for longer. 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5737" y="2730137"/>
            <a:ext cx="8621485" cy="390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9b70be61ca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39b70be61ca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g39b70be61c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350" y="365125"/>
            <a:ext cx="9897600" cy="65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9b70be61ca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9b70be61ca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g39b70be61ca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5125"/>
            <a:ext cx="11790074" cy="4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9b70be61ca_0_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39b70be61ca_0_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g39b70be61ca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550" y="142350"/>
            <a:ext cx="9011750" cy="635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9b70be61ca_0_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9b70be61ca_0_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g39b70be61ca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025" y="720124"/>
            <a:ext cx="10267950" cy="44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137" y="0"/>
            <a:ext cx="10933612" cy="6581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838200" y="287383"/>
            <a:ext cx="10515600" cy="5889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Functions of enzymes: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Speed up the breakdown of foods and the release of nutrients.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       ( speed up chemical reaction)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order to enable food to move through the digestive system, mucus is produced.</a:t>
            </a:r>
            <a:endParaRPr/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88" y="2325786"/>
            <a:ext cx="10058400" cy="18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838200" y="326571"/>
            <a:ext cx="10515600" cy="585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lubricates the food and the membranes of the system which enables the food to move easily.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muscular walls of the various parts of the system push the food along by means of regular contractions known as peristalsis.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129710"/>
            <a:ext cx="5055326" cy="343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1006" y="2764992"/>
            <a:ext cx="5003497" cy="379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Digestion at each stage of the digestive system: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Mouth 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Oesophagus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Stomach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Duodenum</a:t>
            </a:r>
            <a:endParaRPr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Ileum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3778" y="1485106"/>
            <a:ext cx="4736353" cy="50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83978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1. Mouth            </a:t>
            </a:r>
            <a:r>
              <a:rPr lang="en-US" sz="30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Past Paper Question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 txBox="1"/>
          <p:nvPr>
            <p:ph idx="1" type="body"/>
          </p:nvPr>
        </p:nvSpPr>
        <p:spPr>
          <a:xfrm>
            <a:off x="839787" y="70762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Physical breakdown 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 txBox="1"/>
          <p:nvPr>
            <p:ph idx="2" type="body"/>
          </p:nvPr>
        </p:nvSpPr>
        <p:spPr>
          <a:xfrm>
            <a:off x="839788" y="1737519"/>
            <a:ext cx="5157787" cy="4452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Teeth: tear, rip and grind into pieces small enough to swallow.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Tongue: pushes the food round the mouth and down the throat. 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Salivary glands: produce saliva to moisten food and make it easy to swallow.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 txBox="1"/>
          <p:nvPr>
            <p:ph idx="3" type="body"/>
          </p:nvPr>
        </p:nvSpPr>
        <p:spPr>
          <a:xfrm>
            <a:off x="6172200" y="70762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Chemical breakdown</a:t>
            </a: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 txBox="1"/>
          <p:nvPr>
            <p:ph idx="4" type="body"/>
          </p:nvPr>
        </p:nvSpPr>
        <p:spPr>
          <a:xfrm>
            <a:off x="6172200" y="1737519"/>
            <a:ext cx="5183188" cy="4452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Protein: None.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Fat: None.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Carbohydrate: </a:t>
            </a:r>
            <a:r>
              <a:rPr i="1" lang="en-US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salivary</a:t>
            </a:r>
            <a:r>
              <a:rPr i="1"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amylase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produced by the salivary glands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converts some starch to maltose</a:t>
            </a:r>
            <a:r>
              <a:rPr lang="en-US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 Cooked starch is acted on more quickly than raw starch. </a:t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838200" y="1822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2. Oesophagus: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 txBox="1"/>
          <p:nvPr>
            <p:ph idx="1" type="body"/>
          </p:nvPr>
        </p:nvSpPr>
        <p:spPr>
          <a:xfrm>
            <a:off x="838200" y="13031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Food is transported down to the stomach by peristalsis.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 it is not a chemical or physical breakdown, it is a movement 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No physical or chemical breakdown.</a:t>
            </a:r>
            <a:endParaRPr>
              <a:highlight>
                <a:srgbClr val="FFFF00"/>
              </a:highlight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5318" y="2499087"/>
            <a:ext cx="3291608" cy="39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2022-05-03T19:08:27Z</dcterms:created>
  <dc:creator>User</dc:creator>
</cp:coreProperties>
</file>