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22" roundtripDataSignature="AMtx7mgxCttV+lOa0ZyZa+p/JOqU1t5YJ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11" Type="http://schemas.openxmlformats.org/officeDocument/2006/relationships/slide" Target="slides/slide7.xml"/><Relationship Id="rId22" Type="http://customschemas.google.com/relationships/presentationmetadata" Target="metadata"/><Relationship Id="rId10" Type="http://schemas.openxmlformats.org/officeDocument/2006/relationships/slide" Target="slides/slide6.xml"/><Relationship Id="rId21" Type="http://schemas.openxmlformats.org/officeDocument/2006/relationships/slide" Target="slides/slide17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schemas.openxmlformats.org/officeDocument/2006/relationships/slide" Target="slides/slide15.xml"/><Relationship Id="rId6" Type="http://schemas.openxmlformats.org/officeDocument/2006/relationships/slide" Target="slides/slide2.xml"/><Relationship Id="rId18" Type="http://schemas.openxmlformats.org/officeDocument/2006/relationships/slide" Target="slides/slide14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p1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39ddde2cce1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" name="Google Shape;171;g39ddde2cce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39ddde2cce1_0_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8" name="Google Shape;178;g39ddde2cce1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7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7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6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2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7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7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8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9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9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2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20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20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1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21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21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21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21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2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2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2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2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2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2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4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4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24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2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5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5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5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2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1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5.jpg"/><Relationship Id="rId4" Type="http://schemas.openxmlformats.org/officeDocument/2006/relationships/image" Target="../media/image10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7.jpg"/><Relationship Id="rId4" Type="http://schemas.openxmlformats.org/officeDocument/2006/relationships/image" Target="../media/image18.jpg"/><Relationship Id="rId5" Type="http://schemas.openxmlformats.org/officeDocument/2006/relationships/image" Target="../media/image6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4.jpg"/><Relationship Id="rId4" Type="http://schemas.openxmlformats.org/officeDocument/2006/relationships/image" Target="../media/image17.jpg"/><Relationship Id="rId5" Type="http://schemas.openxmlformats.org/officeDocument/2006/relationships/image" Target="../media/image15.jp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9.png"/><Relationship Id="rId4" Type="http://schemas.openxmlformats.org/officeDocument/2006/relationships/image" Target="../media/image16.jp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3.jp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3.png"/><Relationship Id="rId4" Type="http://schemas.openxmlformats.org/officeDocument/2006/relationships/image" Target="../media/image4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8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jpg"/><Relationship Id="rId4" Type="http://schemas.openxmlformats.org/officeDocument/2006/relationships/image" Target="../media/image12.jpg"/><Relationship Id="rId5" Type="http://schemas.openxmlformats.org/officeDocument/2006/relationships/image" Target="../media/image2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1275806" y="184376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The nutrient content of food 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5" name="Google Shape;85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85555" y="2805657"/>
            <a:ext cx="8151222" cy="33112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6" name="Google Shape;136;p10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20311" y="1262720"/>
            <a:ext cx="5922502" cy="4785382"/>
          </a:xfrm>
          <a:prstGeom prst="rect">
            <a:avLst/>
          </a:prstGeom>
          <a:noFill/>
          <a:ln>
            <a:noFill/>
          </a:ln>
        </p:spPr>
      </p:pic>
      <p:pic>
        <p:nvPicPr>
          <p:cNvPr id="137" name="Google Shape;137;p1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651173" y="1147353"/>
            <a:ext cx="4757057" cy="475705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2" name="Google Shape;142;p11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32324" y="268990"/>
            <a:ext cx="5072543" cy="3375547"/>
          </a:xfrm>
          <a:prstGeom prst="rect">
            <a:avLst/>
          </a:prstGeom>
          <a:noFill/>
          <a:ln>
            <a:noFill/>
          </a:ln>
        </p:spPr>
      </p:pic>
      <p:pic>
        <p:nvPicPr>
          <p:cNvPr id="143" name="Google Shape;143;p1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32324" y="4025532"/>
            <a:ext cx="5072543" cy="25203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4" name="Google Shape;144;p1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260869" y="2010703"/>
            <a:ext cx="5436716" cy="27703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*Practices that enhance nutritional value 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" name="Google Shape;150;p12"/>
          <p:cNvSpPr txBox="1"/>
          <p:nvPr>
            <p:ph idx="1" type="body"/>
          </p:nvPr>
        </p:nvSpPr>
        <p:spPr>
          <a:xfrm>
            <a:off x="838200" y="2217511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514350" lvl="0" marL="5143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eriod"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Combining food </a:t>
            </a:r>
            <a:endParaRPr>
              <a:highlight>
                <a:srgbClr val="FFFF00"/>
              </a:highlight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      a. The combination of low biological value protein foods (e.g. bread with lentil soup, baked beans on toast) means that indispensable amino- acids lacking in one food, can be provided by the other. </a:t>
            </a:r>
            <a:endParaRPr>
              <a:highlight>
                <a:srgbClr val="FFFF00"/>
              </a:highlight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      b. The combination of Vitamin C with foods containing iron enhances the absorption of iron from the small intestine. </a:t>
            </a:r>
            <a:endParaRPr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3"/>
          <p:cNvSpPr txBox="1"/>
          <p:nvPr>
            <p:ph idx="1" type="body"/>
          </p:nvPr>
        </p:nvSpPr>
        <p:spPr>
          <a:xfrm>
            <a:off x="838200" y="548640"/>
            <a:ext cx="10515600" cy="562832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2. </a:t>
            </a: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Preparing food </a:t>
            </a:r>
            <a:endParaRPr>
              <a:highlight>
                <a:srgbClr val="FFFF00"/>
              </a:highlight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    a. The preparation of curry spices in iron pots leads to iron passing into the spices. </a:t>
            </a:r>
            <a:endParaRPr>
              <a:highlight>
                <a:srgbClr val="FFFF00"/>
              </a:highlight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     b. Grating cheese enables the fat to be more easily digested.</a:t>
            </a:r>
            <a:endParaRPr>
              <a:highlight>
                <a:srgbClr val="FFFF00"/>
              </a:highlight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     c. Homogenizing milk, reduces the size of fat droplets, which enables them to be digested easily. </a:t>
            </a:r>
            <a:endParaRPr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0" name="Google Shape;160;p14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78562" y="404654"/>
            <a:ext cx="2917780" cy="29177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1" name="Google Shape;161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394960" y="728661"/>
            <a:ext cx="5015185" cy="33373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62" name="Google Shape;162;p1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752395" y="3467780"/>
            <a:ext cx="3287893" cy="328789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7" name="Google Shape;167;p15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40080" y="481736"/>
            <a:ext cx="5356179" cy="3224827"/>
          </a:xfrm>
          <a:prstGeom prst="rect">
            <a:avLst/>
          </a:prstGeom>
          <a:noFill/>
          <a:ln>
            <a:noFill/>
          </a:ln>
        </p:spPr>
      </p:pic>
      <p:pic>
        <p:nvPicPr>
          <p:cNvPr id="168" name="Google Shape;168;p1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257516" y="3591154"/>
            <a:ext cx="5547904" cy="31068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g39ddde2cce1_0_0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" name="Google Shape;174;g39ddde2cce1_0_0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75" name="Google Shape;175;g39ddde2cce1_0_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22950" y="0"/>
            <a:ext cx="9343950" cy="6978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0" name="Google Shape;180;g39ddde2cce1_0_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00025" y="2524125"/>
            <a:ext cx="11800550" cy="231144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1" name="Google Shape;181;g39ddde2cce1_0_5" title="Vitamin C 1 May-June 2023 12 ms .jp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95713" y="697460"/>
            <a:ext cx="11800575" cy="66102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"/>
          <p:cNvSpPr txBox="1"/>
          <p:nvPr>
            <p:ph idx="1" type="body"/>
          </p:nvPr>
        </p:nvSpPr>
        <p:spPr>
          <a:xfrm>
            <a:off x="838200" y="418011"/>
            <a:ext cx="10515600" cy="57589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It is difficult to measure accurately: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  -The amounts of different nutrients that people eat everyday.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  -The amounts that are present in the food they consume.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1" name="Google Shape;91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129246" y="2262187"/>
            <a:ext cx="7916091" cy="449131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The nutritional value of different foods is affected by: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514350" lvl="0" marL="5143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eriod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The species or type of plant or animal.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eriod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Where and how they are grown or reared.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eriod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The effect of harvesting and slaughter.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eriod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The time taken to transport food.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eriod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The effect of processing the food in a factory.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eriod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The amount of wastage when preparing a food.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eriod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The effect of various processes and cooking practices in the kitchen. </a:t>
            </a:r>
            <a:endParaRPr/>
          </a:p>
          <a:p>
            <a:pPr indent="-3365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4"/>
          <p:cNvSpPr txBox="1"/>
          <p:nvPr>
            <p:ph idx="1" type="body"/>
          </p:nvPr>
        </p:nvSpPr>
        <p:spPr>
          <a:xfrm>
            <a:off x="838200" y="1515291"/>
            <a:ext cx="10515600" cy="46616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The way food is prepared for consumption in the kitchen has an important effect on the nutritional content.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Some processes and practices lead to a loss of nutrients.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Others conserve or enhance the nutritional value of food.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*Practices that lead to a loss of nutrients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 sz="3000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Past Paper Question </a:t>
            </a:r>
            <a:endParaRPr sz="3000"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rgbClr val="000000"/>
                </a:solidFill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Heating </a:t>
            </a:r>
            <a:endParaRPr>
              <a:solidFill>
                <a:srgbClr val="000000"/>
              </a:solidFill>
              <a:highlight>
                <a:srgbClr val="FFFF00"/>
              </a:highlight>
            </a:endParaRPr>
          </a:p>
          <a:p>
            <a:pPr indent="-3429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AutoNum type="arabicPeriod"/>
            </a:pPr>
            <a:r>
              <a:rPr lang="en-US">
                <a:solidFill>
                  <a:srgbClr val="000000"/>
                </a:solidFill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 Destroys some Vitamin C, thiamin, and riboflavin.</a:t>
            </a:r>
            <a:endParaRPr>
              <a:solidFill>
                <a:srgbClr val="000000"/>
              </a:solidFill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AutoNum type="arabicPeriod"/>
            </a:pPr>
            <a:r>
              <a:rPr lang="en-US">
                <a:solidFill>
                  <a:srgbClr val="000000"/>
                </a:solidFill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 Overheating protein leads to hardening and reduced digestibility.</a:t>
            </a:r>
            <a:endParaRPr>
              <a:solidFill>
                <a:srgbClr val="000000"/>
              </a:solidFill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AutoNum type="arabicPeriod"/>
            </a:pPr>
            <a:r>
              <a:rPr lang="en-US">
                <a:solidFill>
                  <a:srgbClr val="000000"/>
                </a:solidFill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 Keeping food hot further destroys Vitamin C, thiamin, and riboflavin.</a:t>
            </a:r>
            <a:endParaRPr>
              <a:solidFill>
                <a:srgbClr val="000000"/>
              </a:solidFill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6"/>
          <p:cNvSpPr txBox="1"/>
          <p:nvPr>
            <p:ph idx="1" type="body"/>
          </p:nvPr>
        </p:nvSpPr>
        <p:spPr>
          <a:xfrm>
            <a:off x="838200" y="248194"/>
            <a:ext cx="10515600" cy="59287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2</a:t>
            </a: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. Soaking </a:t>
            </a:r>
            <a:endParaRPr>
              <a:highlight>
                <a:srgbClr val="FFFF00"/>
              </a:highlight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   - Leads to loss of Vitamin C, thiamin, riboflavin, and nicotinic acid into the liquid.</a:t>
            </a:r>
            <a:endParaRPr>
              <a:highlight>
                <a:srgbClr val="FFFF00"/>
              </a:highlight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3. Exposure to air</a:t>
            </a:r>
            <a:endParaRPr>
              <a:highlight>
                <a:srgbClr val="FFFF00"/>
              </a:highlight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    a. Leads to the oxidation of Vitamin C in vegetables, fruit, and fruit juices.</a:t>
            </a:r>
            <a:endParaRPr>
              <a:highlight>
                <a:srgbClr val="FFFF00"/>
              </a:highlight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    b. Leads to gradual deterioration </a:t>
            </a: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of fat, and rancidity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.</a:t>
            </a:r>
            <a:br>
              <a:rPr lang="en-US">
                <a:latin typeface="Arial"/>
                <a:ea typeface="Arial"/>
                <a:cs typeface="Arial"/>
                <a:sym typeface="Arial"/>
              </a:rPr>
            </a:b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4. Exposure to light</a:t>
            </a:r>
            <a:endParaRPr>
              <a:highlight>
                <a:srgbClr val="FFFF00"/>
              </a:highlight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    -Leads to the destruction of riboflavin and Vitamin A.</a:t>
            </a:r>
            <a:endParaRPr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issYouSoMuch: Chemical Changes in Food Spoilage" id="118" name="Google Shape;118;p7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33657" y="849949"/>
            <a:ext cx="3641272" cy="516506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9" name="Google Shape;119;p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84129" y="297589"/>
            <a:ext cx="4303259" cy="2863623"/>
          </a:xfrm>
          <a:prstGeom prst="rect">
            <a:avLst/>
          </a:prstGeom>
          <a:noFill/>
          <a:ln>
            <a:noFill/>
          </a:ln>
        </p:spPr>
      </p:pic>
      <p:pic>
        <p:nvPicPr>
          <p:cNvPr id="120" name="Google Shape;120;p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3239589" y="3161212"/>
            <a:ext cx="3601401" cy="36014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*Practices that conserve nutrients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 sz="2900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Past Paper Question </a:t>
            </a:r>
            <a:endParaRPr sz="2900"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" name="Google Shape;126;p8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514350" lvl="0" marL="5143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eriod"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Steaming</a:t>
            </a:r>
            <a:endParaRPr>
              <a:highlight>
                <a:srgbClr val="FFFF00"/>
              </a:highlight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     - Water-soluble vitamins are retained more effectively as food does</a:t>
            </a: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 not come into direct contact with water.</a:t>
            </a:r>
            <a:endParaRPr>
              <a:highlight>
                <a:srgbClr val="FFFF00"/>
              </a:highlight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2.</a:t>
            </a: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 Stews and gravy</a:t>
            </a:r>
            <a:endParaRPr>
              <a:highlight>
                <a:srgbClr val="FFFF00"/>
              </a:highlight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    -Preparation of </a:t>
            </a: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gravy from vegetables, cooking water retains some water- soluble vitamins.</a:t>
            </a:r>
            <a:endParaRPr>
              <a:highlight>
                <a:srgbClr val="FFFF00"/>
              </a:highlight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    - Water-soluble vitamins are retained in liquid used in a stew.  </a:t>
            </a:r>
            <a:endParaRPr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9"/>
          <p:cNvSpPr txBox="1"/>
          <p:nvPr>
            <p:ph idx="1" type="body"/>
          </p:nvPr>
        </p:nvSpPr>
        <p:spPr>
          <a:xfrm>
            <a:off x="838200" y="391886"/>
            <a:ext cx="10515600" cy="64661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3. </a:t>
            </a: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Pressure cooking </a:t>
            </a:r>
            <a:endParaRPr>
              <a:highlight>
                <a:srgbClr val="FFFF00"/>
              </a:highlight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     - Less destruction by heat as cooking time is reduced.</a:t>
            </a:r>
            <a:endParaRPr>
              <a:highlight>
                <a:srgbClr val="FFFF00"/>
              </a:highlight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4. Preparing vegetables</a:t>
            </a:r>
            <a:endParaRPr>
              <a:highlight>
                <a:srgbClr val="FFFF00"/>
              </a:highlight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    a. Preparation just before cooking prevents the oxidation of Vitamin C.</a:t>
            </a:r>
            <a:endParaRPr>
              <a:highlight>
                <a:srgbClr val="FFFF00"/>
              </a:highlight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    b. If vegetables are prepared some time before they are to be cooked, they can be stored in an air- tight bag to prevent the oxidation of Vitamin C. </a:t>
            </a:r>
            <a:endParaRPr>
              <a:highlight>
                <a:srgbClr val="FFFF00"/>
              </a:highlight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    c. Placing green vegetables into boiling water, for cooking without pre- soaking, reduces the loss of water-soluble vitamins by leaching.</a:t>
            </a:r>
            <a:endParaRPr>
              <a:highlight>
                <a:srgbClr val="FFFF00"/>
              </a:highlight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    d. Minimum cooking time reduces heat destruction of Vitamin C, thiamin, and riboflavin. </a:t>
            </a:r>
            <a:endParaRPr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2022-05-05T08:06:42Z</dcterms:created>
  <dc:creator>User</dc:creator>
</cp:coreProperties>
</file>