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b="1"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marR="64008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grpSp>
        <p:nvGrpSpPr>
          <p:cNvPr id="19" name="Google Shape;19;p2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2"/>
            <p:cNvSpPr/>
            <p:nvPr/>
          </p:nvSpPr>
          <p:spPr>
            <a:xfrm>
              <a:off x="1687513" y="4832896"/>
              <a:ext cx="7456487" cy="51881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2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4" name="Google Shape;24;p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6776" lvl="0" marL="457200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indent="-406400" lvl="1" marL="914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228600" lvl="0" marL="457200" marR="18288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5" name="Google Shape;75;p10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0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0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0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10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10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4" name="Google Shape;84;p10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/>
          <p:nvPr>
            <p:ph idx="1" type="subTitle"/>
          </p:nvPr>
        </p:nvSpPr>
        <p:spPr>
          <a:xfrm>
            <a:off x="1371600" y="1143000"/>
            <a:ext cx="6400800" cy="3941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3672"/>
              <a:buNone/>
            </a:pPr>
            <a:r>
              <a:rPr lang="en-US" sz="5400">
                <a:solidFill>
                  <a:srgbClr val="FF0066"/>
                </a:solidFill>
              </a:rPr>
              <a:t>Present Simple 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2448"/>
              <a:buNone/>
            </a:pPr>
            <a:r>
              <a:rPr lang="en-US" sz="3600">
                <a:solidFill>
                  <a:schemeClr val="dk1"/>
                </a:solidFill>
              </a:rPr>
              <a:t>&amp; 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rPr lang="en-US" sz="4800">
                <a:solidFill>
                  <a:srgbClr val="00B050"/>
                </a:solidFill>
              </a:rPr>
              <a:t>Present Progressive</a:t>
            </a:r>
            <a:endParaRPr sz="480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progressive" id="157" name="Google Shape;157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9100" y="228600"/>
            <a:ext cx="83058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Continuous Tense (examples, explanations, videos)" id="163" name="Google Shape;163;p2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"/>
            <a:ext cx="84582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Test English - Prepare for your English exam" id="169" name="Google Shape;169;p2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52400"/>
            <a:ext cx="85344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mple present and present progressive" id="174" name="Google Shape;174;p2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6041" t="14683"/>
          <a:stretch/>
        </p:blipFill>
        <p:spPr>
          <a:xfrm>
            <a:off x="705750" y="503550"/>
            <a:ext cx="7732500" cy="585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Math October 30 To November 3rd, 2017 - Lessons - Tes Teach" id="180" name="Google Shape;180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04800"/>
            <a:ext cx="8229600" cy="617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/>
          <p:nvPr>
            <p:ph idx="1" type="body"/>
          </p:nvPr>
        </p:nvSpPr>
        <p:spPr>
          <a:xfrm>
            <a:off x="457200" y="228600"/>
            <a:ext cx="8229600" cy="577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4"/>
              <a:buChar char="🞂"/>
            </a:pPr>
            <a:r>
              <a:rPr b="1" lang="en-US" sz="2800"/>
              <a:t>Cross out the wrong word(s).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US" sz="2800"/>
              <a:t>1. I’ve changed jobs, I </a:t>
            </a:r>
            <a:r>
              <a:rPr b="1" lang="en-US" sz="2800"/>
              <a:t>(work / </a:t>
            </a:r>
            <a:r>
              <a:rPr b="1" lang="en-US"/>
              <a:t>working</a:t>
            </a:r>
            <a:r>
              <a:rPr b="1" lang="en-US" sz="2800"/>
              <a:t>) </a:t>
            </a:r>
            <a:r>
              <a:rPr lang="en-US" sz="2800"/>
              <a:t>for an insurance company. I </a:t>
            </a:r>
            <a:r>
              <a:rPr b="1" lang="en-US" sz="2800"/>
              <a:t>(</a:t>
            </a:r>
            <a:r>
              <a:rPr b="1" lang="en-US"/>
              <a:t>am talking</a:t>
            </a:r>
            <a:r>
              <a:rPr lang="en-US"/>
              <a:t> </a:t>
            </a:r>
            <a:r>
              <a:rPr b="1" lang="en-US" sz="2800"/>
              <a:t>/ talk) </a:t>
            </a:r>
            <a:r>
              <a:rPr lang="en-US" sz="2800"/>
              <a:t>to clients and I </a:t>
            </a:r>
            <a:r>
              <a:rPr b="1" lang="en-US" sz="2800"/>
              <a:t>(organise / </a:t>
            </a:r>
            <a:r>
              <a:rPr b="1" lang="en-US"/>
              <a:t>am organising</a:t>
            </a:r>
            <a:r>
              <a:rPr b="1" lang="en-US" sz="2800"/>
              <a:t>) </a:t>
            </a:r>
            <a:r>
              <a:rPr lang="en-US" sz="2800"/>
              <a:t>their insurance policies. At the moment, I </a:t>
            </a:r>
            <a:r>
              <a:rPr b="1" lang="en-US" sz="2800"/>
              <a:t>(</a:t>
            </a:r>
            <a:r>
              <a:rPr b="1" lang="en-US"/>
              <a:t>complete</a:t>
            </a:r>
            <a:r>
              <a:rPr b="1" lang="en-US" sz="2800"/>
              <a:t> / am completing)</a:t>
            </a:r>
            <a:r>
              <a:rPr lang="en-US" sz="2800"/>
              <a:t> a fire insurance form. </a:t>
            </a:r>
            <a:endParaRPr/>
          </a:p>
          <a:p>
            <a:pPr indent="-135128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None/>
            </a:pPr>
            <a:r>
              <a:t/>
            </a:r>
            <a:endParaRPr sz="2800"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lang="en-US" sz="2800"/>
              <a:t>2. </a:t>
            </a:r>
            <a:r>
              <a:rPr b="1" lang="en-US" sz="2800"/>
              <a:t>Peter: </a:t>
            </a:r>
            <a:r>
              <a:rPr lang="en-US" sz="2800"/>
              <a:t>What </a:t>
            </a:r>
            <a:r>
              <a:rPr b="1" lang="en-US" sz="2800"/>
              <a:t>(are you reading/</a:t>
            </a:r>
            <a:r>
              <a:rPr lang="en-US"/>
              <a:t> </a:t>
            </a:r>
            <a:r>
              <a:rPr b="1" lang="en-US"/>
              <a:t>do you read</a:t>
            </a:r>
            <a:r>
              <a:rPr b="1" lang="en-US" sz="2800"/>
              <a:t>)</a:t>
            </a:r>
            <a:r>
              <a:rPr lang="en-US" sz="2800"/>
              <a:t>, Jack?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4"/>
              <a:buChar char="🞂"/>
            </a:pPr>
            <a:r>
              <a:rPr b="1" lang="en-US" sz="2800"/>
              <a:t>    Jack: </a:t>
            </a:r>
            <a:r>
              <a:rPr lang="en-US" sz="2800"/>
              <a:t>I </a:t>
            </a:r>
            <a:r>
              <a:rPr b="1" lang="en-US" sz="2800"/>
              <a:t>(</a:t>
            </a:r>
            <a:r>
              <a:rPr b="1" lang="en-US"/>
              <a:t>read</a:t>
            </a:r>
            <a:r>
              <a:rPr b="1" lang="en-US" sz="2800"/>
              <a:t>/ am reading)</a:t>
            </a:r>
            <a:r>
              <a:rPr lang="en-US" sz="2800"/>
              <a:t> a mystery novel. I </a:t>
            </a:r>
            <a:r>
              <a:rPr b="1" lang="en-US" sz="2800"/>
              <a:t>(</a:t>
            </a:r>
            <a:r>
              <a:rPr b="1" lang="en-US"/>
              <a:t>am loving</a:t>
            </a:r>
            <a:r>
              <a:rPr b="1" lang="en-US" sz="2800"/>
              <a:t>/ love)</a:t>
            </a:r>
            <a:r>
              <a:rPr lang="en-US" sz="2800"/>
              <a:t> reading in my free time.</a:t>
            </a:r>
            <a:endParaRPr/>
          </a:p>
          <a:p>
            <a:pPr indent="-169671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>
            <p:ph idx="1" type="body"/>
          </p:nvPr>
        </p:nvSpPr>
        <p:spPr>
          <a:xfrm>
            <a:off x="457200" y="457200"/>
            <a:ext cx="8229600" cy="55500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1" lvl="0" marL="365760" rtl="0" algn="l">
              <a:spcBef>
                <a:spcPts val="0"/>
              </a:spcBef>
              <a:spcAft>
                <a:spcPts val="0"/>
              </a:spcAft>
              <a:buSzPts val="1496"/>
              <a:buChar char="🞂"/>
            </a:pPr>
            <a:r>
              <a:rPr lang="en-US" sz="2200"/>
              <a:t>3. </a:t>
            </a:r>
            <a:r>
              <a:rPr b="1" lang="en-US" sz="2200"/>
              <a:t>Simon:</a:t>
            </a:r>
            <a:r>
              <a:rPr lang="en-US" sz="2200"/>
              <a:t> What </a:t>
            </a:r>
            <a:r>
              <a:rPr b="1" lang="en-US" sz="2200"/>
              <a:t>(are you doing/ </a:t>
            </a:r>
            <a:r>
              <a:rPr b="1" lang="en-US" sz="2300"/>
              <a:t>do you do</a:t>
            </a:r>
            <a:r>
              <a:rPr b="1" lang="en-US" sz="2200"/>
              <a:t>) </a:t>
            </a:r>
            <a:r>
              <a:rPr lang="en-US" sz="2200"/>
              <a:t>here at the club, Jane?</a:t>
            </a:r>
            <a:endParaRPr/>
          </a:p>
          <a:p>
            <a:pPr indent="-256031" lvl="0" marL="365760" rtl="0" algn="l">
              <a:spcBef>
                <a:spcPts val="400"/>
              </a:spcBef>
              <a:spcAft>
                <a:spcPts val="0"/>
              </a:spcAft>
              <a:buSzPts val="1496"/>
              <a:buChar char="🞂"/>
            </a:pPr>
            <a:r>
              <a:rPr b="1" lang="en-US" sz="2200"/>
              <a:t>Jane: </a:t>
            </a:r>
            <a:r>
              <a:rPr lang="en-US" sz="2200"/>
              <a:t>I </a:t>
            </a:r>
            <a:r>
              <a:rPr b="1" lang="en-US" sz="2200"/>
              <a:t>(</a:t>
            </a:r>
            <a:r>
              <a:rPr b="1" lang="en-US" sz="2200"/>
              <a:t>wait</a:t>
            </a:r>
            <a:r>
              <a:rPr b="1" lang="en-US" sz="2200"/>
              <a:t>/ am waiting) </a:t>
            </a:r>
            <a:r>
              <a:rPr lang="en-US" sz="2200"/>
              <a:t>for a friend. We </a:t>
            </a:r>
            <a:r>
              <a:rPr b="1" lang="en-US" sz="2200"/>
              <a:t>(meet/ </a:t>
            </a:r>
            <a:r>
              <a:rPr b="1" lang="en-US" sz="2200"/>
              <a:t>are meeting</a:t>
            </a:r>
            <a:r>
              <a:rPr b="1" lang="en-US" sz="2200"/>
              <a:t>) </a:t>
            </a:r>
            <a:r>
              <a:rPr lang="en-US" sz="2200"/>
              <a:t>here every Wednesday afternoon and then we </a:t>
            </a:r>
            <a:r>
              <a:rPr b="1" lang="en-US" sz="2200"/>
              <a:t>(</a:t>
            </a:r>
            <a:r>
              <a:rPr b="1" lang="en-US" sz="2200"/>
              <a:t>are playing</a:t>
            </a:r>
            <a:r>
              <a:rPr b="1" lang="en-US" sz="2200"/>
              <a:t>/ play) </a:t>
            </a:r>
            <a:r>
              <a:rPr lang="en-US" sz="2200"/>
              <a:t>squash. 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368300" lvl="0" marL="457200" rtl="0" algn="l">
              <a:spcBef>
                <a:spcPts val="400"/>
              </a:spcBef>
              <a:spcAft>
                <a:spcPts val="0"/>
              </a:spcAft>
              <a:buSzPts val="2200"/>
              <a:buChar char="🞂"/>
            </a:pPr>
            <a:r>
              <a:rPr lang="en-US" sz="2200"/>
              <a:t>4. </a:t>
            </a:r>
            <a:r>
              <a:rPr b="1" lang="en-US" sz="2200"/>
              <a:t>Commentator: </a:t>
            </a:r>
            <a:r>
              <a:rPr lang="en-US" sz="2200"/>
              <a:t>Stevenson </a:t>
            </a:r>
            <a:r>
              <a:rPr b="1" lang="en-US" sz="2200"/>
              <a:t>(</a:t>
            </a:r>
            <a:r>
              <a:rPr b="1" lang="en-US" sz="2200"/>
              <a:t>takes </a:t>
            </a:r>
            <a:r>
              <a:rPr b="1" lang="en-US" sz="2200"/>
              <a:t>/</a:t>
            </a:r>
            <a:r>
              <a:rPr b="1" lang="en-US" sz="2200"/>
              <a:t>is taking</a:t>
            </a:r>
            <a:r>
              <a:rPr b="1" lang="en-US" sz="2200"/>
              <a:t>) </a:t>
            </a:r>
            <a:r>
              <a:rPr lang="en-US" sz="2200"/>
              <a:t>the ball and </a:t>
            </a:r>
            <a:r>
              <a:rPr b="1" lang="en-US" sz="2200"/>
              <a:t>(</a:t>
            </a:r>
            <a:r>
              <a:rPr b="1" lang="en-US" sz="2200"/>
              <a:t>is passing</a:t>
            </a:r>
            <a:r>
              <a:rPr b="1" lang="en-US" sz="2200"/>
              <a:t>/ </a:t>
            </a:r>
            <a:r>
              <a:rPr b="1" lang="en-US" sz="2200"/>
              <a:t>passes</a:t>
            </a:r>
            <a:r>
              <a:rPr b="1" lang="en-US" sz="2200"/>
              <a:t>) </a:t>
            </a:r>
            <a:r>
              <a:rPr lang="en-US" sz="2200"/>
              <a:t>it to McFerry. McFerry </a:t>
            </a:r>
            <a:r>
              <a:rPr b="1" lang="en-US" sz="2200"/>
              <a:t>(</a:t>
            </a:r>
            <a:r>
              <a:rPr b="1" lang="en-US" sz="2200"/>
              <a:t>is kicking</a:t>
            </a:r>
            <a:r>
              <a:rPr b="1" lang="en-US" sz="2200"/>
              <a:t>/ kicks)</a:t>
            </a:r>
            <a:r>
              <a:rPr lang="en-US" sz="2200"/>
              <a:t> the ball to Hawk and …Yes! Yes! He </a:t>
            </a:r>
            <a:r>
              <a:rPr b="1" lang="en-US" sz="2200"/>
              <a:t>(scores/ </a:t>
            </a:r>
            <a:r>
              <a:rPr b="1" lang="en-US" sz="2200"/>
              <a:t>is scoring</a:t>
            </a:r>
            <a:r>
              <a:rPr lang="en-US" sz="2200"/>
              <a:t>)! It </a:t>
            </a:r>
            <a:r>
              <a:rPr b="1" lang="en-US" sz="2200"/>
              <a:t>(</a:t>
            </a:r>
            <a:r>
              <a:rPr b="1" lang="en-US" sz="2200"/>
              <a:t>is being </a:t>
            </a:r>
            <a:r>
              <a:rPr b="1" lang="en-US" sz="2200"/>
              <a:t>/ is)</a:t>
            </a:r>
            <a:r>
              <a:rPr lang="en-US" sz="2200"/>
              <a:t>a goal, with just one minute left in the game. Hawk </a:t>
            </a:r>
            <a:r>
              <a:rPr b="1" lang="en-US" sz="2200"/>
              <a:t>(</a:t>
            </a:r>
            <a:r>
              <a:rPr b="1" lang="en-US" sz="2200"/>
              <a:t>is playing</a:t>
            </a:r>
            <a:r>
              <a:rPr b="1" lang="en-US" sz="2200"/>
              <a:t>/ plays) </a:t>
            </a:r>
            <a:r>
              <a:rPr lang="en-US" sz="2200"/>
              <a:t>beautifully this season!   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Grammar Rule |authorSTREAM" id="108" name="Google Shape;108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228600"/>
            <a:ext cx="84582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 flipH="1" rot="10800000">
            <a:off x="457200" y="228600"/>
            <a:ext cx="8229600" cy="4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Lucida Sans"/>
              <a:buNone/>
            </a:pPr>
            <a:r>
              <a:t/>
            </a:r>
            <a:endParaRPr sz="3690"/>
          </a:p>
        </p:txBody>
      </p:sp>
      <p:pic>
        <p:nvPicPr>
          <p:cNvPr descr="Present Simple | little pieces of english" id="114" name="Google Shape;114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228600"/>
            <a:ext cx="77724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The present-simple-pdc-form-1206560623362673-3" id="120" name="Google Shape;120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8600"/>
            <a:ext cx="9144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Use of Present Simple  To talk about permanent states/  facts/ general truths  To talk about habits  For timetables (school,  train, - ppt download" id="126" name="Google Shape;126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763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Simple and Continuous | MLK English courses" id="132" name="Google Shape;132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228600"/>
            <a:ext cx="81534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8"/>
          <p:cNvSpPr txBox="1"/>
          <p:nvPr/>
        </p:nvSpPr>
        <p:spPr>
          <a:xfrm>
            <a:off x="5562600" y="1447800"/>
            <a:ext cx="1752600" cy="646331"/>
          </a:xfrm>
          <a:prstGeom prst="rect">
            <a:avLst/>
          </a:prstGeom>
          <a:solidFill>
            <a:srgbClr val="EC6F2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Permanent states</a:t>
            </a:r>
            <a:endParaRPr b="1"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She always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her lunch before school. (prepare)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You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basketball once a week. (play)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They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us often. (visit)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In this club, people usually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a lot. (dance)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He always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us funny stories. (tell)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John rarely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the country. (leave)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Martha and Kevin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twice a week. (swim)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632"/>
              <a:buChar char="🞂"/>
            </a:pPr>
            <a:r>
              <a:rPr lang="en-US" sz="2400"/>
              <a:t> Linda </a:t>
            </a:r>
            <a:r>
              <a:rPr lang="en-US" sz="2400">
                <a:solidFill>
                  <a:srgbClr val="00B050"/>
                </a:solidFill>
              </a:rPr>
              <a:t>__________</a:t>
            </a:r>
            <a:r>
              <a:rPr lang="en-US" sz="2400"/>
              <a:t> of her sister. (take care)</a:t>
            </a:r>
            <a:endParaRPr sz="2400"/>
          </a:p>
        </p:txBody>
      </p:sp>
      <p:sp>
        <p:nvSpPr>
          <p:cNvPr id="139" name="Google Shape;139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en-US"/>
              <a:t>Present simple exercises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Present progressive - English is ABC" id="145" name="Google Shape;145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8755" y="304800"/>
            <a:ext cx="796649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pic>
        <p:nvPicPr>
          <p:cNvPr descr="What Are You Doing? | 5 Fun Activities To Teach Present Progressive Tense |  Games4esl" id="151" name="Google Shape;151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81000"/>
            <a:ext cx="8229600" cy="609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cours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