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gojBqDw1uPEsWHDcPhtECW/JdX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2" name="Google Shape;17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3" name="Google Shape;18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9" name="Google Shape;12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6" name="Google Shape;13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7;p18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b="1" sz="48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8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marR="64008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grpSp>
        <p:nvGrpSpPr>
          <p:cNvPr id="19" name="Google Shape;19;p18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0" name="Google Shape;20;p18"/>
            <p:cNvSpPr/>
            <p:nvPr/>
          </p:nvSpPr>
          <p:spPr>
            <a:xfrm>
              <a:off x="1687513" y="4832896"/>
              <a:ext cx="7456487" cy="518816"/>
            </a:xfrm>
            <a:custGeom>
              <a:rect b="b" l="l" r="r" t="t"/>
              <a:pathLst>
                <a:path extrusionOk="0" h="367" w="469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1" name="Google Shape;21;p18"/>
            <p:cNvSpPr/>
            <p:nvPr/>
          </p:nvSpPr>
          <p:spPr>
            <a:xfrm>
              <a:off x="35443" y="5135526"/>
              <a:ext cx="9108557" cy="838200"/>
            </a:xfrm>
            <a:custGeom>
              <a:rect b="b" l="l" r="r" t="t"/>
              <a:pathLst>
                <a:path extrusionOk="0" h="528" w="576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2" name="Google Shape;22;p18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48" w="576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3" name="Google Shape;23;p18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93C5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4" name="Google Shape;24;p18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7F0F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24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7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8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8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24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5" name="Google Shape;95;p28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8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24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9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b="1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20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49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0" name="Google Shape;40;p20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49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904"/>
              <a:buChar char="?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904"/>
              <a:buChar char="?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2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2"/>
              <a:buChar char="?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3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4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5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b="0" sz="25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5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9" name="Google Shape;69;p25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6776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76"/>
              <a:buChar char="?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6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228600" lvl="0" marL="457200" marR="18288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indent="-304800" lvl="1" marL="9144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5" name="Google Shape;75;p26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2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26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b="0" sz="3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26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26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3" name="Google Shape;83;p26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4" name="Google Shape;84;p26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49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26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49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" name="Google Shape;7;p17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Google Shape;8;p17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9" name="Google Shape;9;p17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" name="Google Shape;1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5186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b="0" i="0" sz="27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-374650" lvl="1" marL="914400" marR="0" rtl="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-361950" lvl="2" marL="13716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-349250" lvl="3" marL="18288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/>
          <p:nvPr>
            <p:ph idx="1" type="subTitle"/>
          </p:nvPr>
        </p:nvSpPr>
        <p:spPr>
          <a:xfrm>
            <a:off x="1371600" y="1143000"/>
            <a:ext cx="6400800" cy="3941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72"/>
              <a:buNone/>
            </a:pPr>
            <a:r>
              <a:rPr lang="en-US" sz="5400">
                <a:solidFill>
                  <a:srgbClr val="FF0066"/>
                </a:solidFill>
              </a:rPr>
              <a:t>Present Simple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48"/>
              <a:buNone/>
            </a:pPr>
            <a:r>
              <a:rPr lang="en-US" sz="3600">
                <a:solidFill>
                  <a:schemeClr val="dk1"/>
                </a:solidFill>
              </a:rPr>
              <a:t>&amp;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264"/>
              <a:buNone/>
            </a:pPr>
            <a:r>
              <a:rPr lang="en-US" sz="4800">
                <a:solidFill>
                  <a:srgbClr val="00B050"/>
                </a:solidFill>
              </a:rPr>
              <a:t>Present Progressive</a:t>
            </a:r>
            <a:endParaRPr sz="480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progressive" id="157" name="Google Shape;157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228600"/>
            <a:ext cx="83058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Continuous Tense (examples, explanations, videos)" id="163" name="Google Shape;163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52400"/>
            <a:ext cx="84582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Test English - Prepare for your English exam" id="169" name="Google Shape;169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52400"/>
            <a:ext cx="85344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mple present and present progressive" id="174" name="Google Shape;174;p1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6040" t="14683"/>
          <a:stretch/>
        </p:blipFill>
        <p:spPr>
          <a:xfrm>
            <a:off x="705750" y="503550"/>
            <a:ext cx="7732500" cy="5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Math October 30 To November 3rd, 2017 - Lessons - Tes Teach" id="180" name="Google Shape;180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04800"/>
            <a:ext cx="8229600" cy="617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"/>
          <p:cNvSpPr txBox="1"/>
          <p:nvPr>
            <p:ph idx="1" type="body"/>
          </p:nvPr>
        </p:nvSpPr>
        <p:spPr>
          <a:xfrm>
            <a:off x="457200" y="228600"/>
            <a:ext cx="8229600" cy="577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4"/>
              <a:buChar char="?"/>
            </a:pPr>
            <a:r>
              <a:rPr b="1" lang="en-US" sz="2800"/>
              <a:t>Cross out the wrong word(s).</a:t>
            </a:r>
            <a:endParaRPr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?"/>
            </a:pPr>
            <a:r>
              <a:rPr lang="en-US" sz="2800"/>
              <a:t>1. I’ve changed jobs, I </a:t>
            </a:r>
            <a:r>
              <a:rPr b="1" lang="en-US" sz="2800"/>
              <a:t>(work / </a:t>
            </a:r>
            <a:r>
              <a:rPr b="1" lang="en-US" sz="2800" strike="sngStrike"/>
              <a:t>working</a:t>
            </a:r>
            <a:r>
              <a:rPr b="1" lang="en-US" sz="2800"/>
              <a:t>) </a:t>
            </a:r>
            <a:r>
              <a:rPr lang="en-US" sz="2800"/>
              <a:t>for an insurance company. I </a:t>
            </a:r>
            <a:r>
              <a:rPr b="1" lang="en-US" sz="2800"/>
              <a:t>(</a:t>
            </a:r>
            <a:r>
              <a:rPr b="1" lang="en-US" sz="2800" strike="sngStrike"/>
              <a:t>am talking </a:t>
            </a:r>
            <a:r>
              <a:rPr b="1" lang="en-US" sz="2800"/>
              <a:t>/ talk) </a:t>
            </a:r>
            <a:r>
              <a:rPr lang="en-US" sz="2800"/>
              <a:t>to clients and I </a:t>
            </a:r>
            <a:r>
              <a:rPr b="1" lang="en-US" sz="2800"/>
              <a:t>(organise / </a:t>
            </a:r>
            <a:r>
              <a:rPr b="1" lang="en-US" sz="2800" strike="sngStrike"/>
              <a:t>am organising</a:t>
            </a:r>
            <a:r>
              <a:rPr b="1" lang="en-US" sz="2800"/>
              <a:t>) </a:t>
            </a:r>
            <a:r>
              <a:rPr lang="en-US" sz="2800"/>
              <a:t>their insurance policies. At the moment, I </a:t>
            </a:r>
            <a:r>
              <a:rPr b="1" lang="en-US" sz="2800"/>
              <a:t>(</a:t>
            </a:r>
            <a:r>
              <a:rPr b="1" lang="en-US" sz="2800" strike="sngStrike"/>
              <a:t>complete</a:t>
            </a:r>
            <a:r>
              <a:rPr b="1" lang="en-US" sz="2800"/>
              <a:t> / am completing)</a:t>
            </a:r>
            <a:r>
              <a:rPr lang="en-US" sz="2800"/>
              <a:t> a fire insurance form. </a:t>
            </a:r>
            <a:endParaRPr/>
          </a:p>
          <a:p>
            <a:pPr indent="-135128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None/>
            </a:pPr>
            <a:r>
              <a:t/>
            </a:r>
            <a:endParaRPr sz="2800"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?"/>
            </a:pPr>
            <a:r>
              <a:rPr lang="en-US" sz="2800"/>
              <a:t>2. </a:t>
            </a:r>
            <a:r>
              <a:rPr b="1" lang="en-US" sz="2800"/>
              <a:t>Peter: </a:t>
            </a:r>
            <a:r>
              <a:rPr lang="en-US" sz="2800"/>
              <a:t>What </a:t>
            </a:r>
            <a:r>
              <a:rPr b="1" lang="en-US" sz="2800"/>
              <a:t>(are you reading/ </a:t>
            </a:r>
            <a:r>
              <a:rPr b="1" lang="en-US" sz="2800" strike="sngStrike"/>
              <a:t>do you read</a:t>
            </a:r>
            <a:r>
              <a:rPr b="1" lang="en-US" sz="2800"/>
              <a:t>)</a:t>
            </a:r>
            <a:r>
              <a:rPr lang="en-US" sz="2800"/>
              <a:t>, Jack?</a:t>
            </a:r>
            <a:endParaRPr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?"/>
            </a:pPr>
            <a:r>
              <a:rPr b="1" lang="en-US" sz="2800"/>
              <a:t>    Jack: </a:t>
            </a:r>
            <a:r>
              <a:rPr lang="en-US" sz="2800"/>
              <a:t>I </a:t>
            </a:r>
            <a:r>
              <a:rPr b="1" lang="en-US" sz="2800"/>
              <a:t>(</a:t>
            </a:r>
            <a:r>
              <a:rPr b="1" lang="en-US" sz="2800" strike="sngStrike"/>
              <a:t>read</a:t>
            </a:r>
            <a:r>
              <a:rPr b="1" lang="en-US" sz="2800"/>
              <a:t>/ am reading)</a:t>
            </a:r>
            <a:r>
              <a:rPr lang="en-US" sz="2800"/>
              <a:t> a mystery novel. I </a:t>
            </a:r>
            <a:r>
              <a:rPr b="1" lang="en-US" sz="2800"/>
              <a:t>(</a:t>
            </a:r>
            <a:r>
              <a:rPr b="1" lang="en-US" sz="2800" strike="sngStrike"/>
              <a:t>am loving</a:t>
            </a:r>
            <a:r>
              <a:rPr b="1" lang="en-US" sz="2800"/>
              <a:t>/ love)</a:t>
            </a:r>
            <a:r>
              <a:rPr lang="en-US" sz="2800"/>
              <a:t> reading in my free time.</a:t>
            </a:r>
            <a:endParaRPr/>
          </a:p>
          <a:p>
            <a:pPr indent="-169670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"/>
          <p:cNvSpPr txBox="1"/>
          <p:nvPr>
            <p:ph idx="1" type="body"/>
          </p:nvPr>
        </p:nvSpPr>
        <p:spPr>
          <a:xfrm>
            <a:off x="457200" y="457200"/>
            <a:ext cx="8229600" cy="55500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0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6"/>
              <a:buChar char="?"/>
            </a:pPr>
            <a:r>
              <a:rPr lang="en-US" sz="2200"/>
              <a:t>3. </a:t>
            </a:r>
            <a:r>
              <a:rPr b="1" lang="en-US" sz="2200"/>
              <a:t>Simon:</a:t>
            </a:r>
            <a:r>
              <a:rPr lang="en-US" sz="2200"/>
              <a:t> What </a:t>
            </a:r>
            <a:r>
              <a:rPr b="1" lang="en-US" sz="2200"/>
              <a:t>(are you doing/ </a:t>
            </a:r>
            <a:r>
              <a:rPr b="1" lang="en-US" sz="2200" strike="sngStrike"/>
              <a:t>do you do</a:t>
            </a:r>
            <a:r>
              <a:rPr b="1" lang="en-US" sz="2200"/>
              <a:t>) </a:t>
            </a:r>
            <a:r>
              <a:rPr lang="en-US" sz="2200"/>
              <a:t>here at the club, Jane?</a:t>
            </a:r>
            <a:endParaRPr/>
          </a:p>
          <a:p>
            <a:pPr indent="-256030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96"/>
              <a:buChar char="?"/>
            </a:pPr>
            <a:r>
              <a:rPr b="1" lang="en-US" sz="2200"/>
              <a:t>Jane: </a:t>
            </a:r>
            <a:r>
              <a:rPr lang="en-US" sz="2200"/>
              <a:t>I </a:t>
            </a:r>
            <a:r>
              <a:rPr b="1" lang="en-US" sz="2200"/>
              <a:t>(</a:t>
            </a:r>
            <a:r>
              <a:rPr b="1" lang="en-US" sz="2200" strike="sngStrike"/>
              <a:t>wait</a:t>
            </a:r>
            <a:r>
              <a:rPr b="1" lang="en-US" sz="2200"/>
              <a:t>/ am waiting) </a:t>
            </a:r>
            <a:r>
              <a:rPr lang="en-US" sz="2200"/>
              <a:t>for a friend. We </a:t>
            </a:r>
            <a:r>
              <a:rPr b="1" lang="en-US" sz="2200"/>
              <a:t>(meet/ </a:t>
            </a:r>
            <a:r>
              <a:rPr b="1" lang="en-US" sz="2200" strike="sngStrike"/>
              <a:t>are meeting</a:t>
            </a:r>
            <a:r>
              <a:rPr b="1" lang="en-US" sz="2200"/>
              <a:t>) </a:t>
            </a:r>
            <a:r>
              <a:rPr lang="en-US" sz="2200"/>
              <a:t>here every Wednesday afternoon and then we </a:t>
            </a:r>
            <a:r>
              <a:rPr b="1" lang="en-US" sz="2200"/>
              <a:t>(</a:t>
            </a:r>
            <a:r>
              <a:rPr b="1" lang="en-US" sz="2200" strike="sngStrike"/>
              <a:t>are playing</a:t>
            </a:r>
            <a:r>
              <a:rPr b="1" lang="en-US" sz="2200"/>
              <a:t>/ play) </a:t>
            </a:r>
            <a:r>
              <a:rPr lang="en-US" sz="2200"/>
              <a:t>squash. </a:t>
            </a:r>
            <a:endParaRPr/>
          </a:p>
          <a:p>
            <a:pPr indent="-139446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139446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3683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200"/>
              <a:buChar char="?"/>
            </a:pPr>
            <a:r>
              <a:rPr lang="en-US" sz="2200"/>
              <a:t>4. </a:t>
            </a:r>
            <a:r>
              <a:rPr b="1" lang="en-US" sz="2200"/>
              <a:t>Commentator: </a:t>
            </a:r>
            <a:r>
              <a:rPr lang="en-US" sz="2200"/>
              <a:t>Stevenson </a:t>
            </a:r>
            <a:r>
              <a:rPr b="1" lang="en-US" sz="2200"/>
              <a:t>(takes /is taking) </a:t>
            </a:r>
            <a:r>
              <a:rPr lang="en-US" sz="2200"/>
              <a:t>the ball and </a:t>
            </a:r>
            <a:r>
              <a:rPr b="1" lang="en-US" sz="2200"/>
              <a:t>(is passing/ passes) </a:t>
            </a:r>
            <a:r>
              <a:rPr lang="en-US" sz="2200"/>
              <a:t>it to McFerry. McFerry </a:t>
            </a:r>
            <a:r>
              <a:rPr b="1" lang="en-US" sz="2200"/>
              <a:t>(is kicking/ kicks)</a:t>
            </a:r>
            <a:r>
              <a:rPr lang="en-US" sz="2200"/>
              <a:t> the ball to Hawk and …Yes! Yes! He </a:t>
            </a:r>
            <a:r>
              <a:rPr b="1" lang="en-US" sz="2200"/>
              <a:t>(scores/ </a:t>
            </a:r>
            <a:r>
              <a:rPr b="1" lang="en-US" sz="2200" strike="sngStrike"/>
              <a:t>is scoring</a:t>
            </a:r>
            <a:r>
              <a:rPr lang="en-US" sz="2200"/>
              <a:t>)! It </a:t>
            </a:r>
            <a:r>
              <a:rPr b="1" lang="en-US" sz="2200"/>
              <a:t>(</a:t>
            </a:r>
            <a:r>
              <a:rPr b="1" lang="en-US" sz="2200" strike="sngStrike"/>
              <a:t>is being </a:t>
            </a:r>
            <a:r>
              <a:rPr b="1" lang="en-US" sz="2200"/>
              <a:t>/ is)</a:t>
            </a:r>
            <a:r>
              <a:rPr lang="en-US" sz="2200"/>
              <a:t>a goal, with just one minute left in the game. Hawk </a:t>
            </a:r>
            <a:r>
              <a:rPr b="1" lang="en-US" sz="2200"/>
              <a:t>(is playing/ plays) </a:t>
            </a:r>
            <a:r>
              <a:rPr lang="en-US" sz="2200"/>
              <a:t>beautifully this season!   </a:t>
            </a:r>
            <a:endParaRPr sz="2200"/>
          </a:p>
        </p:txBody>
      </p:sp>
      <p:cxnSp>
        <p:nvCxnSpPr>
          <p:cNvPr id="191" name="Google Shape;191;p16"/>
          <p:cNvCxnSpPr/>
          <p:nvPr/>
        </p:nvCxnSpPr>
        <p:spPr>
          <a:xfrm flipH="1">
            <a:off x="4052500" y="4211775"/>
            <a:ext cx="1156800" cy="279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2" name="Google Shape;192;p16"/>
          <p:cNvCxnSpPr/>
          <p:nvPr/>
        </p:nvCxnSpPr>
        <p:spPr>
          <a:xfrm>
            <a:off x="2812450" y="4502750"/>
            <a:ext cx="789600" cy="276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3" name="Google Shape;193;p16"/>
          <p:cNvCxnSpPr/>
          <p:nvPr/>
        </p:nvCxnSpPr>
        <p:spPr>
          <a:xfrm flipH="1">
            <a:off x="5209175" y="3879275"/>
            <a:ext cx="803700" cy="138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4" name="Google Shape;194;p16"/>
          <p:cNvCxnSpPr/>
          <p:nvPr/>
        </p:nvCxnSpPr>
        <p:spPr>
          <a:xfrm>
            <a:off x="997525" y="5569525"/>
            <a:ext cx="831300" cy="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Simple Grammar Rule |authorSTREAM" id="108" name="Google Shape;108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228600"/>
            <a:ext cx="84582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 txBox="1"/>
          <p:nvPr>
            <p:ph type="title"/>
          </p:nvPr>
        </p:nvSpPr>
        <p:spPr>
          <a:xfrm flipH="1" rot="10800000">
            <a:off x="457200" y="228600"/>
            <a:ext cx="8229600" cy="460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90"/>
              <a:buFont typeface="Lucida Sans"/>
              <a:buNone/>
            </a:pPr>
            <a:r>
              <a:t/>
            </a:r>
            <a:endParaRPr sz="3690"/>
          </a:p>
        </p:txBody>
      </p:sp>
      <p:pic>
        <p:nvPicPr>
          <p:cNvPr descr="Present Simple | little pieces of english" id="114" name="Google Shape;114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228600"/>
            <a:ext cx="77724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The present-simple-pdc-form-1206560623362673-3" id="120" name="Google Shape;120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28600"/>
            <a:ext cx="91440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Simple Use of Present Simple  To talk about permanent states/  facts/ general truths  To talk about habits  For timetables (school,  train, - ppt download" id="126" name="Google Shape;126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7630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Simple and Continuous | MLK English courses" id="132" name="Google Shape;132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228600"/>
            <a:ext cx="8153400" cy="6248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6"/>
          <p:cNvSpPr txBox="1"/>
          <p:nvPr/>
        </p:nvSpPr>
        <p:spPr>
          <a:xfrm>
            <a:off x="5562600" y="1447800"/>
            <a:ext cx="1752600" cy="646331"/>
          </a:xfrm>
          <a:prstGeom prst="rect">
            <a:avLst/>
          </a:prstGeom>
          <a:solidFill>
            <a:srgbClr val="EC6F2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Permanent states</a:t>
            </a:r>
            <a:endParaRPr b="1" i="0" sz="18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She always </a:t>
            </a:r>
            <a:r>
              <a:rPr lang="en-US" sz="2400">
                <a:solidFill>
                  <a:srgbClr val="00B050"/>
                </a:solidFill>
              </a:rPr>
              <a:t>__prepares________</a:t>
            </a:r>
            <a:r>
              <a:rPr lang="en-US" sz="2400"/>
              <a:t> her lunch before school. (prepare)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You </a:t>
            </a:r>
            <a:r>
              <a:rPr lang="en-US" sz="2400">
                <a:solidFill>
                  <a:srgbClr val="00B050"/>
                </a:solidFill>
              </a:rPr>
              <a:t>____play______</a:t>
            </a:r>
            <a:r>
              <a:rPr lang="en-US" sz="2400"/>
              <a:t> basketball once a week. (play)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They </a:t>
            </a:r>
            <a:r>
              <a:rPr lang="en-US" sz="2400">
                <a:solidFill>
                  <a:srgbClr val="00B050"/>
                </a:solidFill>
              </a:rPr>
              <a:t>___visit_______</a:t>
            </a:r>
            <a:r>
              <a:rPr lang="en-US" sz="2400"/>
              <a:t> us often. (visit)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In this club, people usually </a:t>
            </a:r>
            <a:r>
              <a:rPr lang="en-US" sz="2400">
                <a:solidFill>
                  <a:srgbClr val="00B050"/>
                </a:solidFill>
              </a:rPr>
              <a:t>_____dance_____</a:t>
            </a:r>
            <a:r>
              <a:rPr lang="en-US" sz="2400"/>
              <a:t> a lot. (dance)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He always </a:t>
            </a:r>
            <a:r>
              <a:rPr lang="en-US" sz="2400">
                <a:solidFill>
                  <a:srgbClr val="00B050"/>
                </a:solidFill>
              </a:rPr>
              <a:t>___tells_______</a:t>
            </a:r>
            <a:r>
              <a:rPr lang="en-US" sz="2400"/>
              <a:t> us funny stories. (tell)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John rarely </a:t>
            </a:r>
            <a:r>
              <a:rPr lang="en-US" sz="2400">
                <a:solidFill>
                  <a:srgbClr val="00B050"/>
                </a:solidFill>
              </a:rPr>
              <a:t>___leaves_______</a:t>
            </a:r>
            <a:r>
              <a:rPr lang="en-US" sz="2400"/>
              <a:t> the country. (leave)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Martha and Kevin </a:t>
            </a:r>
            <a:r>
              <a:rPr lang="en-US" sz="2400">
                <a:solidFill>
                  <a:srgbClr val="00B050"/>
                </a:solidFill>
              </a:rPr>
              <a:t>___swim_______</a:t>
            </a:r>
            <a:r>
              <a:rPr lang="en-US" sz="2400"/>
              <a:t> twice a week. (swim)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32"/>
              <a:buChar char="?"/>
            </a:pPr>
            <a:r>
              <a:rPr lang="en-US" sz="2400"/>
              <a:t> Linda </a:t>
            </a:r>
            <a:r>
              <a:rPr lang="en-US" sz="2400">
                <a:solidFill>
                  <a:srgbClr val="00B050"/>
                </a:solidFill>
              </a:rPr>
              <a:t>___takes care_______</a:t>
            </a:r>
            <a:r>
              <a:rPr lang="en-US" sz="2400"/>
              <a:t> of her sister. (take care)</a:t>
            </a:r>
            <a:endParaRPr sz="2400"/>
          </a:p>
        </p:txBody>
      </p:sp>
      <p:sp>
        <p:nvSpPr>
          <p:cNvPr id="139" name="Google Shape;139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en-US"/>
              <a:t>Present simple exercises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progressive - English is ABC" id="145" name="Google Shape;145;p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8755" y="304800"/>
            <a:ext cx="796649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What Are You Doing? | 5 Fun Activities To Teach Present Progressive Tense |  Games4esl" id="151" name="Google Shape;151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81000"/>
            <a:ext cx="8229600" cy="609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ncourse">
  <a:themeElements>
    <a:clrScheme name="Concourse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