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0c9ae69f54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0c9ae69f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0c9ae69f54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0c9ae69f5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c9ae69f54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0c9ae69f5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c9ae69f54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0c9ae69f5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007795"/>
              </a:gs>
              <a:gs pos="55000">
                <a:srgbClr val="47BBE0"/>
              </a:gs>
              <a:gs pos="100000">
                <a:srgbClr val="007795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b="1"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lvl="0" marR="64008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grpSp>
        <p:nvGrpSpPr>
          <p:cNvPr id="19" name="Google Shape;19;p2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20" name="Google Shape;20;p2"/>
            <p:cNvSpPr/>
            <p:nvPr/>
          </p:nvSpPr>
          <p:spPr>
            <a:xfrm>
              <a:off x="1687513" y="4832896"/>
              <a:ext cx="7456487" cy="518816"/>
            </a:xfrm>
            <a:custGeom>
              <a:rect b="b" l="l" r="r" t="t"/>
              <a:pathLst>
                <a:path extrusionOk="0" h="367" w="469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9CCADC">
                <a:alpha val="4000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5443" y="5135526"/>
              <a:ext cx="9108557" cy="838200"/>
            </a:xfrm>
            <a:custGeom>
              <a:rect b="b" l="l" r="r" t="t"/>
              <a:pathLst>
                <a:path extrusionOk="0" h="528" w="576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0" y="4883888"/>
              <a:ext cx="9144000" cy="1981200"/>
            </a:xfrm>
            <a:custGeom>
              <a:rect b="b" l="l" r="r" t="t"/>
              <a:pathLst>
                <a:path extrusionOk="0" h="1248" w="576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algn="t" flip="none" tx="0" sx="50000" ty="0" sy="50000"/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23" name="Google Shape;23;p2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cap="flat" cmpd="sng" w="12050">
              <a:solidFill>
                <a:srgbClr val="93C5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4" name="Google Shape;24;p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7F0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1" type="body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2"/>
          <p:cNvSpPr txBox="1"/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" type="body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2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2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06324" lvl="0" marL="457200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indent="-342900" lvl="1" marL="9144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b="1" sz="4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>
            <p:ph idx="1" type="body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2" type="body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504" lvl="0" marL="457200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indent="-381000" lvl="1" marL="9144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indent="-355600" lvl="2" marL="1371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42900" lvl="3" marL="18288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/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" type="body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2" type="body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cap="flat" cmpd="sng" w="96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18287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32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3" type="body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4" type="body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2232" lvl="0" marL="457200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indent="-355600" lvl="1" marL="9144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30200" lvl="3" marL="18288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7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bg>
      <p:bgPr>
        <a:blipFill rotWithShape="1">
          <a:blip r:embed="rId2">
            <a:alphaModFix/>
          </a:blip>
          <a:tile algn="tl" flip="none" tx="0" sx="50000" ty="0" sy="50000"/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b="0" sz="25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" type="body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indent="-228600" lvl="1" marL="9144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2" type="body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6776" lvl="0" marL="457200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indent="-406400" lvl="1" marL="914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indent="-381000" lvl="2" marL="13716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9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b="100%" l="100%" r="0%" t="0%"/>
          </a:path>
          <a:tileRect b="0%" l="0%" r="-100%" t="-100%"/>
        </a:gra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228600" lvl="0" marL="457200" marR="18288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indent="-304800" lvl="1" marL="9144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indent="-292100" lvl="2" marL="13716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indent="-285750" lvl="3" marL="18288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indent="-285750" lvl="4" marL="228600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indent="-342900" lvl="7" marL="36576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indent="-342900" lvl="8" marL="41148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75" name="Google Shape;75;p10"/>
          <p:cNvSpPr/>
          <p:nvPr>
            <p:ph idx="2" type="pic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algn="r">
              <a:spcBef>
                <a:spcPts val="0"/>
              </a:spcBef>
              <a:buNone/>
              <a:defRPr b="0" sz="10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0"/>
          <p:cNvSpPr txBox="1"/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b="0" sz="3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0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10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2" name="Google Shape;82;p10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3" name="Google Shape;83;p10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4" name="Google Shape;84;p10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fmla="val 50000" name="adj"/>
            </a:avLst>
          </a:prstGeom>
          <a:gradFill>
            <a:gsLst>
              <a:gs pos="0">
                <a:srgbClr val="1488A5"/>
              </a:gs>
              <a:gs pos="72000">
                <a:srgbClr val="4DB7DA"/>
              </a:gs>
              <a:gs pos="100000">
                <a:srgbClr val="7CC2DD"/>
              </a:gs>
            </a:gsLst>
            <a:lin ang="16200000" scaled="0"/>
          </a:gradFill>
          <a:ln cap="rnd" cmpd="sng" w="9525">
            <a:solidFill>
              <a:srgbClr val="20768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dir="5400000" dist="25400">
              <a:srgbClr val="000000">
                <a:alpha val="4588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499273" y="5944936"/>
            <a:ext cx="4940624" cy="921076"/>
          </a:xfrm>
          <a:custGeom>
            <a:rect b="b" l="l" r="r" t="t"/>
            <a:pathLst>
              <a:path extrusionOk="0" h="337" w="7485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9CCADC">
              <a:alpha val="4000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485717" y="5939011"/>
            <a:ext cx="3690451" cy="933450"/>
          </a:xfrm>
          <a:custGeom>
            <a:rect b="b" l="l" r="r" t="t"/>
            <a:pathLst>
              <a:path extrusionOk="0" h="588" w="5591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">
              <a:alphaModFix amt="50000"/>
            </a:blip>
            <a:tile algn="t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9" name="Google Shape;9;p1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cap="flat" cmpd="sng" w="12050">
            <a:solidFill>
              <a:srgbClr val="93C5D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b="1" i="0" sz="41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5186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b="0" i="0" sz="27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-374650" lvl="1" marL="914400" marR="0" rtl="0" algn="l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b="0" i="0" sz="23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-361950" lvl="2" marL="13716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b="0" i="0" sz="21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-349250" lvl="3" marL="18288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b="0" i="0" sz="19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-342900" lvl="4" marL="2286000" marR="0" rtl="0" algn="l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-342900" lvl="5" marL="27432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-330200" lvl="6" marL="32004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-330200" lvl="7" marL="36576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-330200" lvl="8" marL="4114800" marR="0" rtl="0" algn="l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00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/>
          <p:nvPr>
            <p:ph idx="1" type="subTitle"/>
          </p:nvPr>
        </p:nvSpPr>
        <p:spPr>
          <a:xfrm>
            <a:off x="1371600" y="518350"/>
            <a:ext cx="6400800" cy="39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3672"/>
              <a:buNone/>
            </a:pPr>
            <a:r>
              <a:rPr b="1" lang="en-US" sz="4200">
                <a:solidFill>
                  <a:srgbClr val="FF0066"/>
                </a:solidFill>
              </a:rPr>
              <a:t>Present Simple </a:t>
            </a:r>
            <a:endParaRPr b="1" sz="15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2448"/>
              <a:buNone/>
            </a:pPr>
            <a:r>
              <a:rPr b="1" lang="en-US" sz="2400">
                <a:solidFill>
                  <a:schemeClr val="dk1"/>
                </a:solidFill>
              </a:rPr>
              <a:t>&amp; </a:t>
            </a:r>
            <a:endParaRPr b="1" sz="15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3264"/>
              <a:buNone/>
            </a:pPr>
            <a:r>
              <a:rPr b="1" lang="en-US" sz="3600">
                <a:solidFill>
                  <a:srgbClr val="00B050"/>
                </a:solidFill>
              </a:rPr>
              <a:t>Present Progressive</a:t>
            </a:r>
            <a:endParaRPr b="1" sz="3600">
              <a:solidFill>
                <a:srgbClr val="00B050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3264"/>
              <a:buNone/>
            </a:pPr>
            <a:r>
              <a:t/>
            </a:r>
            <a:endParaRPr sz="3600">
              <a:solidFill>
                <a:srgbClr val="00B050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3264"/>
              <a:buNone/>
            </a:pPr>
            <a:r>
              <a:rPr b="1" lang="en-US" sz="4000">
                <a:solidFill>
                  <a:schemeClr val="accent1"/>
                </a:solidFill>
              </a:rPr>
              <a:t>Stative/Dynamic verbs</a:t>
            </a:r>
            <a:endParaRPr b="1" sz="4000">
              <a:solidFill>
                <a:schemeClr val="accent1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SzPts val="3264"/>
              <a:buNone/>
            </a:pPr>
            <a:r>
              <a:rPr b="1" lang="en-US" sz="4000">
                <a:solidFill>
                  <a:schemeClr val="accent1"/>
                </a:solidFill>
              </a:rPr>
              <a:t>Time Expressions</a:t>
            </a:r>
            <a:endParaRPr b="1" sz="40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idx="1" type="body"/>
          </p:nvPr>
        </p:nvSpPr>
        <p:spPr>
          <a:xfrm>
            <a:off x="457200" y="1002878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0" marR="127000" rtl="0" algn="just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accent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Be</a:t>
            </a:r>
            <a:endParaRPr b="1" sz="1500">
              <a:solidFill>
                <a:schemeClr val="accent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be is usually a stative verb, but when it is used in the continuous it means 'behaving' or 'acting'</a:t>
            </a:r>
            <a:endParaRPr b="1" sz="1500">
              <a:solidFill>
                <a:srgbClr val="1C1C1C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you are stupid = it's part of your personality, you are being stupid = only now, not usually</a:t>
            </a:r>
            <a:endParaRPr b="1" sz="1500">
              <a:solidFill>
                <a:srgbClr val="1C1C1C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0" marR="1270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accent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Think</a:t>
            </a:r>
            <a:endParaRPr b="1" sz="1500">
              <a:solidFill>
                <a:schemeClr val="accent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think (stative) = have an opinion</a:t>
            </a:r>
            <a:b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 think that coffee is great</a:t>
            </a:r>
            <a:endParaRPr b="1" sz="1500">
              <a:solidFill>
                <a:srgbClr val="1C1C1C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think (dynamic) = consider, have in my head</a:t>
            </a:r>
            <a:b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what are you thinking about? I'm thinking about my next holiday</a:t>
            </a:r>
            <a:endParaRPr b="1" sz="1500">
              <a:solidFill>
                <a:srgbClr val="1C1C1C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0" marR="1270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accent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Have</a:t>
            </a:r>
            <a:endParaRPr b="1" sz="1500">
              <a:solidFill>
                <a:schemeClr val="accent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have (stative) = own</a:t>
            </a:r>
            <a:b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 have a car</a:t>
            </a:r>
            <a:endParaRPr b="1" sz="1500">
              <a:solidFill>
                <a:srgbClr val="1C1C1C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have (dynamic) = part of an expression</a:t>
            </a:r>
            <a:b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I'm having a party / a picnic / a bath / a good time / a break</a:t>
            </a:r>
            <a:endParaRPr b="1" sz="1500">
              <a:solidFill>
                <a:srgbClr val="1C1C1C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 txBox="1"/>
          <p:nvPr>
            <p:ph type="title"/>
          </p:nvPr>
        </p:nvSpPr>
        <p:spPr>
          <a:xfrm>
            <a:off x="457200" y="-12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</a:rPr>
              <a:t>Stative /Dynamic verbs</a:t>
            </a:r>
            <a:endParaRPr sz="40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523650" y="1165953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27000" marR="127000" rtl="0" algn="just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500">
                <a:solidFill>
                  <a:schemeClr val="accent1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See</a:t>
            </a:r>
            <a:endParaRPr b="1" sz="1500">
              <a:solidFill>
                <a:schemeClr val="accent1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see (stative) = see with your eyes / understand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I see what you mean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I see her now, she's just coming along the road</a:t>
            </a:r>
            <a:endParaRPr b="1" sz="1500">
              <a:solidFill>
                <a:srgbClr val="1C1C1C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see (dynamic) = meet / have a relationship with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I've been seeing my boyfriend for three years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I'm seeing Robert tomorrow</a:t>
            </a:r>
            <a:endParaRPr b="1" sz="1500">
              <a:solidFill>
                <a:srgbClr val="1C1C1C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127000" marR="12700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500">
                <a:solidFill>
                  <a:schemeClr val="accent1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Taste</a:t>
            </a:r>
            <a:endParaRPr b="1" sz="1500">
              <a:solidFill>
                <a:schemeClr val="accent1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taste (stative) = has a certain taste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This soup tastes great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The coffee tastes really bitter</a:t>
            </a:r>
            <a:endParaRPr b="1" sz="1500">
              <a:solidFill>
                <a:srgbClr val="1C1C1C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-323850" lvl="0" marL="736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1C1C"/>
              </a:buClr>
              <a:buSzPts val="1500"/>
              <a:buFont typeface="Verdana"/>
              <a:buChar char="●"/>
            </a:pP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taste (dynamic) = the action of tasting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The chef is tasting the soup</a:t>
            </a: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b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</a:br>
            <a:r>
              <a:rPr b="1" lang="en-US" sz="1500">
                <a:solidFill>
                  <a:srgbClr val="1C1C1C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('taste' is the same as other similar verbs such as 'smell')</a:t>
            </a:r>
            <a:endParaRPr b="1" sz="1500">
              <a:solidFill>
                <a:srgbClr val="1C1C1C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1C1C1C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5"/>
          <p:cNvSpPr txBox="1"/>
          <p:nvPr>
            <p:ph type="title"/>
          </p:nvPr>
        </p:nvSpPr>
        <p:spPr>
          <a:xfrm>
            <a:off x="457200" y="-12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000">
                <a:solidFill>
                  <a:schemeClr val="accent1"/>
                </a:solidFill>
              </a:rPr>
              <a:t>Stative /Dynamic verbs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idx="1" type="body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0066"/>
                </a:solidFill>
              </a:rPr>
              <a:t>Present Simple:</a:t>
            </a:r>
            <a:endParaRPr b="1">
              <a:solidFill>
                <a:srgbClr val="FF0066"/>
              </a:solidFill>
            </a:endParaRPr>
          </a:p>
          <a:p>
            <a:pPr indent="-306324" lvl="0" marL="457200" rtl="0" algn="l">
              <a:spcBef>
                <a:spcPts val="40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Adverbs of frequency (always, often, usually, sometimes, seldom/rarely, never)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every day/week/year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on mondays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at the weekend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in summer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once a day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three times a day</a:t>
            </a:r>
            <a:endParaRPr/>
          </a:p>
        </p:txBody>
      </p:sp>
      <p:sp>
        <p:nvSpPr>
          <p:cNvPr id="120" name="Google Shape;120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accent1"/>
                </a:solidFill>
              </a:rPr>
              <a:t>Time Expressions</a:t>
            </a: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00B050"/>
                </a:solidFill>
              </a:rPr>
              <a:t>Present Progressive: </a:t>
            </a:r>
            <a:endParaRPr b="1">
              <a:solidFill>
                <a:srgbClr val="00B050"/>
              </a:solidFill>
            </a:endParaRPr>
          </a:p>
          <a:p>
            <a:pPr indent="-306324" lvl="0" marL="457200" rtl="0" algn="l">
              <a:spcBef>
                <a:spcPts val="40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now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at the moment, at this moment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today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look!/ listen!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tomorrow, at 4pm, tonight, next week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this week/month/season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right now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at present/currently</a:t>
            </a:r>
            <a:endParaRPr/>
          </a:p>
          <a:p>
            <a:pPr indent="-306324" lvl="0" marL="457200" rtl="0" algn="l">
              <a:spcBef>
                <a:spcPts val="0"/>
              </a:spcBef>
              <a:spcAft>
                <a:spcPts val="0"/>
              </a:spcAft>
              <a:buSzPts val="1224"/>
              <a:buChar char="❖"/>
            </a:pPr>
            <a:r>
              <a:rPr lang="en-US"/>
              <a:t>these days</a:t>
            </a:r>
            <a:endParaRPr/>
          </a:p>
        </p:txBody>
      </p:sp>
      <p:sp>
        <p:nvSpPr>
          <p:cNvPr id="126" name="Google Shape;126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accent1"/>
                </a:solidFill>
              </a:rPr>
              <a:t>Time Expressions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ncourse">
  <a:themeElements>
    <a:clrScheme name="Concourse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