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1034" autoAdjust="0"/>
  </p:normalViewPr>
  <p:slideViewPr>
    <p:cSldViewPr snapToGrid="0">
      <p:cViewPr varScale="1">
        <p:scale>
          <a:sx n="56" d="100"/>
          <a:sy n="56" d="100"/>
        </p:scale>
        <p:origin x="12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79F4-CDBD-5813-1BCA-51AE50FC6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9F9706-8DBB-5511-7220-F0A5FC74F8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62410-5027-FD46-BD28-1A1A2EDE9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028DD-D429-74D9-5BC8-8B946CA2D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1CD25-00CD-DE73-B9E0-D853630B8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9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E6EBB-4928-4A27-D6FD-DCA8FB607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65532-3019-3605-75FB-58A5D65EC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1DA3C-997E-5AB6-0935-F77F8C5EB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1A4B9-FBC6-8C47-2692-B41242B52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4E40-FED2-1C64-E32F-5FBED9C8D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1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B1E542-69E1-ABFF-6FAF-84640E292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86A4A-5EF1-65C0-C34B-93B2BD3B0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366E-BCD9-CE44-FA7A-A0CBC33D7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0009E-C681-5757-CB58-EB70A8887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E4C31-98EA-EFC4-22C9-F14B77769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1D12E-15EC-1985-D7DD-7FF689D3C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66EFB-9D51-CE21-415B-48FABCB58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05BDF-BA8D-E3BD-49EE-F084C6FF8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E0A7A-3790-80BC-A24F-38A90DCF1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1A0C7-F87A-B9EA-E5AA-2403FDB11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54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F979F-4844-0E2B-1BB3-F350E9B5F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AF07B-859A-C33E-4501-67DDCB74A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17B47-FC38-8111-E5AA-D0BEEF997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751CE-5209-F1A1-680B-99BD3D219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36A43-E172-B90F-27C0-CFFE65287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0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AE4A8-971B-5D56-1E3B-477723D29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DB70A-1BC5-4BCC-B567-A18CA773FC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8E22C-66BE-60ED-5AC1-57992EC8F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409E99-D4FF-69E4-C228-028E444B3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8B389-E6BF-8751-E871-6EF76AE9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CBA14-9E6E-C8AB-8A26-20A358F5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5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19483-1E53-B753-4E33-DA7E73C86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DBE2D-09C1-2891-C24A-C42D42120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7BE6F0-2B6D-A965-0469-09CBD441C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184B66-F895-A32B-D8BD-F6901F5821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2688FF-4CA6-7667-0B0D-1916F6A759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9AAD07-FBAA-5EF4-B251-C359FE587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AB6D17-0D64-6354-60C5-24FA730C7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A9E94D-86D4-D67E-B3F9-339EB7FD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10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DD1BD-4B20-1196-217E-D8217728F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A8F621-8812-0176-C24B-8A2F7B635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3228AA-A881-F2F2-7B04-037011945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5620C3-21B2-807E-423C-6A4296DBB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6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CAEE0F-C515-C069-D65D-CFE60D5BE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272EE4-DE2D-AD3D-F38E-B6743A377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04174-51D8-53DB-11A8-FA9390A65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2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F9E15-A112-642F-03AB-4FF516DA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936C5-C530-1E59-0B12-ECCF3ECAD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A40FA-03ED-5103-AD58-4A598E46C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AB736-9BFF-0373-4E33-0341EDB98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234A6-5588-F349-B891-66526E67E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803286-52EF-F9D3-B720-9E56C6473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5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0C0B8-C2C9-0B58-713B-E79FC7810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F96F17-8D18-923F-CDBC-90881D1A34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695162-C39E-F042-918B-385A87405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75AB0-B84D-F66C-8C92-6C3D9ABCF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3717B8-A27C-D872-6B25-E8C189D63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F7144-13A0-884F-4BFE-2187E716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5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3B350C-29CA-C056-4A06-077F00049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A437D-AF93-E7CA-671F-5EEA0C2D5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2AC9E-87DB-54B3-77DC-3830A0748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3518F7-7CCE-4552-8034-2640AD2496F7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1E7FF-ED08-CEC2-8CE9-F4A147276B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BFDFC-7508-C86A-BF54-18A1B25039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684F80-B416-4BAA-B276-3B0EFECAA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2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57D7B-C064-BF59-6369-D84C6E0F6C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جائزة نوبل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68A5-540F-7A0B-FC36-B9A48DEBE2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الصف السابع </a:t>
            </a:r>
          </a:p>
          <a:p>
            <a:r>
              <a:rPr lang="ar-JO" dirty="0"/>
              <a:t>إعداد المربية : </a:t>
            </a:r>
            <a:r>
              <a:rPr lang="ar-JO" dirty="0" err="1"/>
              <a:t>ماجدولين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551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image3.jpg" descr="Crux">
            <a:extLst>
              <a:ext uri="{FF2B5EF4-FFF2-40B4-BE49-F238E27FC236}">
                <a16:creationId xmlns:a16="http://schemas.microsoft.com/office/drawing/2014/main" id="{B3534DE5-DA55-8C54-E6AD-679253E87802}"/>
              </a:ext>
            </a:extLst>
          </p:cNvPr>
          <p:cNvPicPr preferRelativeResize="0"/>
          <p:nvPr/>
        </p:nvPicPr>
        <p:blipFill>
          <a:blip r:embed="rId2"/>
          <a:srcRect l="2649" r="-1" b="-1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68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DDE825-1782-4CEF-9A6F-C6BAE7EB23C1}"/>
              </a:ext>
            </a:extLst>
          </p:cNvPr>
          <p:cNvSpPr txBox="1"/>
          <p:nvPr/>
        </p:nvSpPr>
        <p:spPr>
          <a:xfrm>
            <a:off x="3046751" y="737419"/>
            <a:ext cx="804403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ar-JO" sz="4400" dirty="0">
                <a:solidFill>
                  <a:srgbClr val="111827"/>
                </a:solidFill>
                <a:effectLst/>
                <a:latin typeface="Inclusive Sans"/>
              </a:rPr>
              <a:t>تُمنح كل عام. سُميت على اسم ألفريد نوبل، وهو مخترع سويدي جنى الكثير من المال من اختراع الديناميت. أراد أن تُستخدم أمواله لمكافأة الأشخاص الذين يقومون بأشياء مذهلة لمساعدة العالم.</a:t>
            </a:r>
            <a:endParaRPr lang="ar-JO" sz="44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549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49FB94-93FB-8C57-F992-EE9CC5285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220" y="2783970"/>
            <a:ext cx="966178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كتب ألفريد نوبل وصية تنص على استخدام ثروته لإنشاء جوائز في خمسة مجالات مختلفة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الفيزياء الكيمياء الطب الأدب السلام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43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F06C9F1-1E11-261D-1EBD-A274B6816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903" y="1740712"/>
            <a:ext cx="10362217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تُ</a:t>
            </a: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منح جوائز نوبل مرة واحدة في السنة، وعادةً ما تكون في 10 ديسمبر.</a:t>
            </a:r>
            <a:endParaRPr kumimoji="0" lang="ar-JO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وهو اليوم الذي توفي فيه ألفريد نوبل. تُقام حفلات توزيع </a:t>
            </a:r>
            <a:endParaRPr kumimoji="0" lang="ar-JO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الجوائز في ستوكهولم، السويد، باستثناء حفل جائزة السلام، الذي يُقام في أوسلو، النرويج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504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A45463-804C-650C-A0C0-6DFE76E5F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929" y="-86093"/>
            <a:ext cx="9955161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r>
              <a:rPr kumimoji="0" lang="ar-SA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حصل الفائزون بجائزة نوبل على ثلاثة أشياء </a:t>
            </a:r>
            <a:r>
              <a:rPr kumimoji="0" lang="ar-JO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kumimoji="0" lang="ar-SA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رائعة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شهادة</a:t>
            </a:r>
            <a:endParaRPr kumimoji="0" lang="ar-JO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ميدالية</a:t>
            </a:r>
            <a:endParaRPr kumimoji="0" lang="ar-JO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حزمة من المال</a:t>
            </a:r>
            <a:endParaRPr kumimoji="0" lang="ar-JO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تتغير قيمة المبلغ كل عام، ولكنها عادةً ما تكون ملايين الدولارات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56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4CBA980E-593E-DFDE-CA15-3FDDB9A17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42" y="1905506"/>
            <a:ext cx="9736961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جائزة نوبل حدث كبير لأنها تقدّر الأشخاص الذين</a:t>
            </a:r>
            <a:endParaRPr kumimoji="0" lang="ar-JO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أحدثوا فرقًا هائلاً في العالم. </a:t>
            </a:r>
            <a:endParaRPr kumimoji="0" lang="ar-JO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هؤلاء الأشخاص أذكياء للغاية وعملوا بجد حقًا </a:t>
            </a:r>
            <a:endParaRPr kumimoji="0" lang="ar-JO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لجعل العالم مكانًا أفضل للجميع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371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B761509-3B9A-49A6-A84B-C3D868116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91DE43FD-EB47-414A-B0AB-169B0FFF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272922" cy="6858000"/>
          </a:xfrm>
          <a:custGeom>
            <a:avLst/>
            <a:gdLst>
              <a:gd name="connsiteX0" fmla="*/ 0 w 9272922"/>
              <a:gd name="connsiteY0" fmla="*/ 0 h 6858000"/>
              <a:gd name="connsiteX1" fmla="*/ 1733417 w 9272922"/>
              <a:gd name="connsiteY1" fmla="*/ 0 h 6858000"/>
              <a:gd name="connsiteX2" fmla="*/ 3307976 w 9272922"/>
              <a:gd name="connsiteY2" fmla="*/ 0 h 6858000"/>
              <a:gd name="connsiteX3" fmla="*/ 8126249 w 9272922"/>
              <a:gd name="connsiteY3" fmla="*/ 0 h 6858000"/>
              <a:gd name="connsiteX4" fmla="*/ 8138896 w 9272922"/>
              <a:gd name="connsiteY4" fmla="*/ 31774 h 6858000"/>
              <a:gd name="connsiteX5" fmla="*/ 9193904 w 9272922"/>
              <a:gd name="connsiteY5" fmla="*/ 2682457 h 6858000"/>
              <a:gd name="connsiteX6" fmla="*/ 9193904 w 9272922"/>
              <a:gd name="connsiteY6" fmla="*/ 3752208 h 6858000"/>
              <a:gd name="connsiteX7" fmla="*/ 8036400 w 9272922"/>
              <a:gd name="connsiteY7" fmla="*/ 6660411 h 6858000"/>
              <a:gd name="connsiteX8" fmla="*/ 7957938 w 9272922"/>
              <a:gd name="connsiteY8" fmla="*/ 6857542 h 6858000"/>
              <a:gd name="connsiteX9" fmla="*/ 3307976 w 9272922"/>
              <a:gd name="connsiteY9" fmla="*/ 6857542 h 6858000"/>
              <a:gd name="connsiteX10" fmla="*/ 3307976 w 9272922"/>
              <a:gd name="connsiteY10" fmla="*/ 6858000 h 6858000"/>
              <a:gd name="connsiteX11" fmla="*/ 0 w 9272922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2922" h="6858000">
                <a:moveTo>
                  <a:pt x="0" y="0"/>
                </a:moveTo>
                <a:lnTo>
                  <a:pt x="1733417" y="0"/>
                </a:lnTo>
                <a:lnTo>
                  <a:pt x="3307976" y="0"/>
                </a:lnTo>
                <a:lnTo>
                  <a:pt x="8126249" y="0"/>
                </a:lnTo>
                <a:lnTo>
                  <a:pt x="8138896" y="31774"/>
                </a:lnTo>
                <a:cubicBezTo>
                  <a:pt x="9193904" y="2682457"/>
                  <a:pt x="9193904" y="2682457"/>
                  <a:pt x="9193904" y="2682457"/>
                </a:cubicBezTo>
                <a:cubicBezTo>
                  <a:pt x="9299262" y="2988100"/>
                  <a:pt x="9299262" y="3446565"/>
                  <a:pt x="9193904" y="3752208"/>
                </a:cubicBezTo>
                <a:cubicBezTo>
                  <a:pt x="8709916" y="4968215"/>
                  <a:pt x="8331802" y="5918220"/>
                  <a:pt x="8036400" y="6660411"/>
                </a:cubicBezTo>
                <a:lnTo>
                  <a:pt x="7957938" y="6857542"/>
                </a:lnTo>
                <a:lnTo>
                  <a:pt x="3307976" y="6857542"/>
                </a:lnTo>
                <a:lnTo>
                  <a:pt x="3307976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8495BCC-CE77-4CC2-952E-846F4111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75188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B42538B-E30F-4967-A6C1-8EBA775F4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423846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A6BD9AC-4DE7-4B20-8547-4E3B375C2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75188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Rectangle 1">
            <a:extLst>
              <a:ext uri="{FF2B5EF4-FFF2-40B4-BE49-F238E27FC236}">
                <a16:creationId xmlns:a16="http://schemas.microsoft.com/office/drawing/2014/main" id="{DFD73CC0-FFBA-4760-7993-F6E2F4F39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1751013"/>
            <a:ext cx="6057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E63DED-F86A-7713-FF98-3DEB00EF90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118566"/>
              </p:ext>
            </p:extLst>
          </p:nvPr>
        </p:nvGraphicFramePr>
        <p:xfrm>
          <a:off x="465826" y="142021"/>
          <a:ext cx="11726174" cy="6748718"/>
        </p:xfrm>
        <a:graphic>
          <a:graphicData uri="http://schemas.openxmlformats.org/drawingml/2006/table">
            <a:tbl>
              <a:tblPr/>
              <a:tblGrid>
                <a:gridCol w="2624289">
                  <a:extLst>
                    <a:ext uri="{9D8B030D-6E8A-4147-A177-3AD203B41FA5}">
                      <a16:colId xmlns:a16="http://schemas.microsoft.com/office/drawing/2014/main" val="1856155053"/>
                    </a:ext>
                  </a:extLst>
                </a:gridCol>
                <a:gridCol w="9101885">
                  <a:extLst>
                    <a:ext uri="{9D8B030D-6E8A-4147-A177-3AD203B41FA5}">
                      <a16:colId xmlns:a16="http://schemas.microsoft.com/office/drawing/2014/main" val="247129630"/>
                    </a:ext>
                  </a:extLst>
                </a:gridCol>
              </a:tblGrid>
              <a:tr h="1589870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800" b="1" i="0" u="none" strike="noStrike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من؟</a:t>
                      </a:r>
                      <a:endParaRPr lang="ar-JO" sz="2800" b="1" i="0" u="none" strike="noStrike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800" b="1" i="0" u="none" strike="noStrike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من كان له علاقة؟</a:t>
                      </a:r>
                      <a:endParaRPr lang="ar-JO" sz="2800" b="1" i="0" u="none" strike="noStrike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683872"/>
                  </a:ext>
                </a:extLst>
              </a:tr>
              <a:tr h="1201495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800" b="1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أين؟</a:t>
                      </a:r>
                      <a:endParaRPr lang="ar-JO" sz="2800" b="1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800" b="1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أين حدث ذلك؟</a:t>
                      </a:r>
                      <a:endParaRPr lang="ar-JO" sz="2800" b="1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551139"/>
                  </a:ext>
                </a:extLst>
              </a:tr>
              <a:tr h="1201495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800" b="1" i="0" u="none" strike="noStrike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متى؟</a:t>
                      </a:r>
                      <a:endParaRPr lang="ar-JO" sz="2800" b="1" i="0" u="none" strike="noStrike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800" b="1" i="0" u="none" strike="noStrike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متى حدث ذلك؟</a:t>
                      </a:r>
                      <a:endParaRPr lang="ar-JO" sz="2800" b="1" i="0" u="none" strike="noStrike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062297"/>
                  </a:ext>
                </a:extLst>
              </a:tr>
              <a:tr h="1201495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800" b="1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ماذا؟</a:t>
                      </a:r>
                      <a:endParaRPr lang="ar-JO" sz="2800" b="1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800" b="1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ماذا حدث؟</a:t>
                      </a:r>
                      <a:endParaRPr lang="ar-JO" sz="2800" b="1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602668"/>
                  </a:ext>
                </a:extLst>
              </a:tr>
              <a:tr h="152162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400" b="1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لماذا؟</a:t>
                      </a:r>
                      <a:endParaRPr lang="ar-JO" sz="2400" b="1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ar-JO" sz="2800" b="1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لماذا حدث ذلك؟</a:t>
                      </a:r>
                      <a:endParaRPr lang="ar-JO" sz="2800" b="1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111827"/>
                          </a:solidFill>
                          <a:effectLst/>
                          <a:latin typeface="Inclusive Sans"/>
                          <a:cs typeface="+mj-cs"/>
                        </a:rPr>
                        <a:t>‏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  <a:p>
                      <a:pPr marL="0" marR="0" algn="l" fontAlgn="t">
                        <a:lnSpc>
                          <a:spcPct val="114000"/>
                        </a:lnSpc>
                        <a:buNone/>
                      </a:pP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  <a:cs typeface="+mj-cs"/>
                      </a:endParaRPr>
                    </a:p>
                  </a:txBody>
                  <a:tcPr marL="80214" marR="80214" marT="80214" marB="80214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3366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852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206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Inclusive Sans</vt:lpstr>
      <vt:lpstr>Office Theme</vt:lpstr>
      <vt:lpstr>جائزة نوبل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majdolin.abuzenah@gmail.com</dc:creator>
  <cp:lastModifiedBy>majdolin.abuzenah@gmail.com</cp:lastModifiedBy>
  <cp:revision>1</cp:revision>
  <dcterms:created xsi:type="dcterms:W3CDTF">2025-10-20T16:25:05Z</dcterms:created>
  <dcterms:modified xsi:type="dcterms:W3CDTF">2025-10-20T16:47:20Z</dcterms:modified>
</cp:coreProperties>
</file>