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10287000" cx="18288000"/>
  <p:notesSz cx="6858000" cy="9144000"/>
  <p:embeddedFontLst>
    <p:embeddedFont>
      <p:font typeface="Sen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2" roundtripDataSignature="AMtx7mgJPyETcItnZPIj99A9zG/dcETo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F8A58D-E796-4C0F-A2BC-8F36E0FBE390}">
  <a:tblStyle styleId="{0AF8A58D-E796-4C0F-A2BC-8F36E0FBE39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customschemas.google.com/relationships/presentationmetadata" Target="metadata"/><Relationship Id="rId61" Type="http://schemas.openxmlformats.org/officeDocument/2006/relationships/font" Target="fonts/Sen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Sen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ce1b5803b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2ce1b5803b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ce1b5803b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2ce1b5803b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ce1b5803b_1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32ce1b5803b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ce1b5803b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2ce1b5803b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ce1b5803b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32ce1b5803b_1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ce1b5803b_1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2ce1b5803b_1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ce1b5803b_1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2ce1b5803b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9f7a6cb68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9f7a6cb68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9f7a6cb68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9f7a6cb68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9f7a6cb68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9f7a6cb681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9f7a6cb68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9f7a6cb68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fcbf761a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6fcbf761a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6fcbf761a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36fcbf761a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ce1b5803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2ce1b5803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6fcbf761a1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36fcbf761a1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6fcbf761a1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36fcbf761a1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9f7a6cb681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39f7a6cb681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ce1b5803b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2ce1b5803b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ce1b5803b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2ce1b5803b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hyperlink" Target="https://www.google.com/search?sca_esv=c8d5800589570891&amp;q=obligation&amp;source=lnms&amp;fbs=AIIjpHxU7SXXniUZfeShr2fp4giZ1Y6MJ25_tmWITc7uy4KIesp4JNzLpfTaPhMa2AVaJKqFtcfmRTQLRkZioTgjDHIUS_a7o6TghI7UW0M4rb_D90-yDqBCQ7SZDzNSRtsY73Z7qs73-xaZfOgqY38Cp9jcQ4rbJtAuo-x_TW1Sc9OxaaKxj3kE8ltR8CgqcZlMHE98s05o94namJ4HvVevnsR_wdD31Q&amp;sa=X&amp;ved=2ahUKEwjQ6YLOzNWQAxUoW0EAHSJJPXgQ0pQJegQICRAB&amp;biw=1536&amp;bih=695&amp;dpr=1.25&amp;safe=active&amp;ssui=on" TargetMode="External"/><Relationship Id="rId6" Type="http://schemas.openxmlformats.org/officeDocument/2006/relationships/hyperlink" Target="https://www.google.com/search?q=must+meaning+deduction&amp;sca_esv=b2b0647d6414b5de&amp;ei=VRYHaZeiGpO5hbIP2Mqg6Ao&amp;oq=must+meaning+deduction+&amp;gs_lp=Egxnd3Mtd2l6LXNlcnAiF211c3QgbWVhbmluZyBkZWR1Y3Rpb24gKgIIADIEEAAYHjILEAAYgAQYhgMYigUyCxAAGIAEGIYDGIoFMgsQABiABBiGAxiKBTIFEAAY7wUyBRAAGO8FSLA9ULoDWJgycAF4AZABAJgBzgGgAf8QqgEGMC4xMy4xuAEByAEA-AEBmAIKoALmC8ICChAAGLADGNYEGEfCAg0QABiABBiwAxhDGIoFwgIKEAAYgAQYQxiKBcICBRAAGIAEwgIGEAAYBxgewgIIEAAYBxgKGB6YAwCIBgGQBgqSBwUxLjguMaAHxkKyBwUwLjguMbgHwwvCBwcyLTUuNC4xyAdv&amp;sclient=gws-wiz-serp&amp;safe=active&amp;ssui=on" TargetMode="External"/><Relationship Id="rId7" Type="http://schemas.openxmlformats.org/officeDocument/2006/relationships/hyperlink" Target="https://www.google.com/search?q=Prohibited&amp;sca_esv=b2b0647d6414b5de&amp;ei=YBYHaeGGGqa_hbIPhdGWuAE&amp;ved=0ahUKEwjhtsOphtOQAxWmX0EAHYWoBRcQ4dUDCBE&amp;uact=5&amp;oq=Prohibited&amp;gs_lp=Egxnd3Mtd2l6LXNlcnAiClByb2hpYml0ZWRItQRQiQNYiQNwAXgBkAEAmAEAoAEAqgEAuAEDyAEA-AEB-AECmAIAoAIAqAIAmAMF8QUq_Wmhe1ChepIHAKAHALIHALgHAMIHAMgHAA&amp;sclient=gws-wiz-serp&amp;safe=active&amp;ssui=on" TargetMode="External"/><Relationship Id="rId8" Type="http://schemas.openxmlformats.org/officeDocument/2006/relationships/image" Target="../media/image5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8.png"/><Relationship Id="rId6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41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8.png"/><Relationship Id="rId8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view.genially.com/67c5e315f5f78019a50a1278/interactive-content-wheel-quizz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5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Relationship Id="rId4" Type="http://schemas.openxmlformats.org/officeDocument/2006/relationships/image" Target="../media/image51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image" Target="../media/image5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Relationship Id="rId5" Type="http://schemas.openxmlformats.org/officeDocument/2006/relationships/image" Target="../media/image55.png"/><Relationship Id="rId6" Type="http://schemas.openxmlformats.org/officeDocument/2006/relationships/image" Target="../media/image21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 flipH="1" rot="10800000">
            <a:off x="4992545" y="2556149"/>
            <a:ext cx="11239705" cy="3119018"/>
          </a:xfrm>
          <a:custGeom>
            <a:rect b="b" l="l" r="r" t="t"/>
            <a:pathLst>
              <a:path extrusionOk="0" h="3119018" w="11239705">
                <a:moveTo>
                  <a:pt x="0" y="3119019"/>
                </a:moveTo>
                <a:lnTo>
                  <a:pt x="11239705" y="3119019"/>
                </a:lnTo>
                <a:lnTo>
                  <a:pt x="11239705" y="0"/>
                </a:lnTo>
                <a:lnTo>
                  <a:pt x="0" y="0"/>
                </a:lnTo>
                <a:lnTo>
                  <a:pt x="0" y="31190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273130" y="3829493"/>
            <a:ext cx="4593401" cy="6457507"/>
          </a:xfrm>
          <a:custGeom>
            <a:rect b="b" l="l" r="r" t="t"/>
            <a:pathLst>
              <a:path extrusionOk="0" h="6457507" w="4593401">
                <a:moveTo>
                  <a:pt x="0" y="0"/>
                </a:moveTo>
                <a:lnTo>
                  <a:pt x="4593401" y="0"/>
                </a:lnTo>
                <a:lnTo>
                  <a:pt x="4593401" y="6457507"/>
                </a:lnTo>
                <a:lnTo>
                  <a:pt x="0" y="645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8590" l="0" r="0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6807886" y="3653843"/>
            <a:ext cx="88893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47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894365" y="6168130"/>
            <a:ext cx="67164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 Book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ages: 100</a:t>
            </a: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101 and 102.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93" name="Google Shape;193;p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4" name="Google Shape;194;p7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196" name="Google Shape;196;p7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7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7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02" name="Google Shape;202;p7"/>
          <p:cNvSpPr txBox="1"/>
          <p:nvPr/>
        </p:nvSpPr>
        <p:spPr>
          <a:xfrm>
            <a:off x="3614241" y="6728623"/>
            <a:ext cx="432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present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11049000" y="67557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past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1353800" y="3933275"/>
            <a:ext cx="3588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r>
              <a:rPr b="1" lang="en-US" sz="3025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endParaRPr b="1"/>
          </a:p>
        </p:txBody>
      </p:sp>
      <p:sp>
        <p:nvSpPr>
          <p:cNvPr id="205" name="Google Shape;205;p7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3430976" y="5024325"/>
            <a:ext cx="49818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a new car.”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0750013" y="5050270"/>
            <a:ext cx="4323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</a:t>
            </a:r>
            <a:r>
              <a:rPr lang="en-US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buy a new car.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9447" y="289825"/>
            <a:ext cx="3588300" cy="2733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7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8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16" name="Google Shape;216;p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8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8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8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8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25" name="Google Shape;225;p8"/>
          <p:cNvSpPr txBox="1"/>
          <p:nvPr/>
        </p:nvSpPr>
        <p:spPr>
          <a:xfrm>
            <a:off x="3614241" y="657622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1049000" y="65271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1353800" y="3933275"/>
            <a:ext cx="38934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3081400" y="502432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0234175" y="505027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8600" y="63025"/>
            <a:ext cx="5055750" cy="2973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8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0" name="Google Shape;240;p9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1795067" y="3339637"/>
            <a:ext cx="14631703" cy="5309012"/>
            <a:chOff x="0" y="-38100"/>
            <a:chExt cx="3853592" cy="1398249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9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9"/>
          <p:cNvSpPr/>
          <p:nvPr/>
        </p:nvSpPr>
        <p:spPr>
          <a:xfrm flipH="1" rot="10800000">
            <a:off x="2212900" y="4695347"/>
            <a:ext cx="7232799" cy="1705678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9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9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sz="3025">
              <a:solidFill>
                <a:srgbClr val="FFB40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3614241" y="657622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Past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11049000" y="652711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Simple  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11049000" y="3933275"/>
            <a:ext cx="3275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3378871" y="4972425"/>
            <a:ext cx="5832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missed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0338675" y="5050275"/>
            <a:ext cx="50334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missed</a:t>
            </a:r>
            <a:r>
              <a:rPr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train.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2907225" y="5600450"/>
            <a:ext cx="653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 </a:t>
            </a:r>
            <a:r>
              <a:rPr b="1" lang="en-US" sz="32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missed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3614241" y="7245966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44225" y="-287250"/>
            <a:ext cx="3569124" cy="356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9"/>
          <p:cNvCxnSpPr/>
          <p:nvPr/>
        </p:nvCxnSpPr>
        <p:spPr>
          <a:xfrm>
            <a:off x="9704543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1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64" name="Google Shape;264;p1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5" name="Google Shape;265;p1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67" name="Google Shape;267;p11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1"/>
          <p:cNvSpPr/>
          <p:nvPr/>
        </p:nvSpPr>
        <p:spPr>
          <a:xfrm flipH="1" rot="10800000">
            <a:off x="2212901" y="4695907"/>
            <a:ext cx="7448317" cy="1021493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1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1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73" name="Google Shape;273;p11"/>
          <p:cNvSpPr txBox="1"/>
          <p:nvPr/>
        </p:nvSpPr>
        <p:spPr>
          <a:xfrm>
            <a:off x="3811970" y="5824757"/>
            <a:ext cx="432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2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11049000" y="6527113"/>
            <a:ext cx="432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11353800" y="3933275"/>
            <a:ext cx="3719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3213123" y="5001300"/>
            <a:ext cx="629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10058400" y="5010550"/>
            <a:ext cx="5823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studying</a:t>
            </a:r>
            <a:r>
              <a:rPr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 friend. 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2277450" y="6392661"/>
            <a:ext cx="7353489" cy="143296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1"/>
          <p:cNvSpPr txBox="1"/>
          <p:nvPr/>
        </p:nvSpPr>
        <p:spPr>
          <a:xfrm>
            <a:off x="3213125" y="6621250"/>
            <a:ext cx="64179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been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4125108" y="794718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 Progressive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49625" y="12"/>
            <a:ext cx="5871600" cy="3295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1"/>
          <p:cNvCxnSpPr/>
          <p:nvPr/>
        </p:nvCxnSpPr>
        <p:spPr>
          <a:xfrm>
            <a:off x="9868947" y="3809466"/>
            <a:ext cx="23400" cy="422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32ce1b5803b_1_37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0" name="Google Shape;290;g32ce1b5803b_1_3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1" name="Google Shape;291;g32ce1b5803b_1_37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g32ce1b5803b_1_37"/>
          <p:cNvSpPr txBox="1"/>
          <p:nvPr/>
        </p:nvSpPr>
        <p:spPr>
          <a:xfrm>
            <a:off x="803225" y="758850"/>
            <a:ext cx="16675200" cy="9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play football every weekend."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visited my grandmother last week."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studying for my exams."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was watching a movie last night."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have finished my homework."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have seen that movie before."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said, "I have been working all day."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said, "I am reading a new book."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said, "I walked to school this morning."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have been waiting for you."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32ce1b5803b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g32ce1b5803b_1_61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9" name="Google Shape;299;g32ce1b5803b_1_6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0" name="Google Shape;300;g32ce1b5803b_1_61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g32ce1b5803b_1_61"/>
          <p:cNvSpPr txBox="1"/>
          <p:nvPr/>
        </p:nvSpPr>
        <p:spPr>
          <a:xfrm>
            <a:off x="960850" y="824400"/>
            <a:ext cx="17708700" cy="8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</a:t>
            </a:r>
            <a:r>
              <a:rPr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7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football every weekend.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visited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grandmother the previous week.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his exams.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watching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movie the previous night.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finished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homework.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seen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movie before.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working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day.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reading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new book.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walked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school that morning.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waiting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me.</a:t>
            </a:r>
            <a:endParaRPr b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g32ce1b5803b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91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08" name="Google Shape;308;p1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9" name="Google Shape;309;p1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2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2"/>
          <p:cNvSpPr/>
          <p:nvPr/>
        </p:nvSpPr>
        <p:spPr>
          <a:xfrm>
            <a:off x="10058400" y="4694915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2"/>
          <p:cNvSpPr/>
          <p:nvPr/>
        </p:nvSpPr>
        <p:spPr>
          <a:xfrm flipH="1" rot="10800000">
            <a:off x="2212895" y="4466818"/>
            <a:ext cx="6629347" cy="739207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2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3581835" y="5328963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10979823" y="538011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11353800" y="3933275"/>
            <a:ext cx="3776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3267813" y="4660292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</a:t>
            </a:r>
            <a:r>
              <a:rPr b="1" lang="en-US" sz="27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10226947" y="4861850"/>
            <a:ext cx="550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call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2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2"/>
          <p:cNvSpPr txBox="1"/>
          <p:nvPr/>
        </p:nvSpPr>
        <p:spPr>
          <a:xfrm>
            <a:off x="3307751" y="5996721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3638807" y="6656146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10054550" y="5729925"/>
            <a:ext cx="6116245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2"/>
          <p:cNvSpPr txBox="1"/>
          <p:nvPr/>
        </p:nvSpPr>
        <p:spPr>
          <a:xfrm>
            <a:off x="10036500" y="5896875"/>
            <a:ext cx="62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1044938" y="6487728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2"/>
          <p:cNvSpPr txBox="1"/>
          <p:nvPr/>
        </p:nvSpPr>
        <p:spPr>
          <a:xfrm>
            <a:off x="3036049" y="7174275"/>
            <a:ext cx="596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said, ”We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9685800" y="6979775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2"/>
          <p:cNvSpPr txBox="1"/>
          <p:nvPr/>
        </p:nvSpPr>
        <p:spPr>
          <a:xfrm>
            <a:off x="9681425" y="7162025"/>
            <a:ext cx="683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 (that) they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763852" y="7835773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1048905" y="776570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1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3"/>
          <p:cNvSpPr/>
          <p:nvPr/>
        </p:nvSpPr>
        <p:spPr>
          <a:xfrm>
            <a:off x="9836975" y="4724300"/>
            <a:ext cx="646510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3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3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3581835" y="540516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10979823" y="538011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obligation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/commitment)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11353800" y="3933275"/>
            <a:ext cx="3948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13"/>
          <p:cNvSpPr txBox="1"/>
          <p:nvPr/>
        </p:nvSpPr>
        <p:spPr>
          <a:xfrm>
            <a:off x="2969994" y="4889137"/>
            <a:ext cx="569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”She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get up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everyday”.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3"/>
          <p:cNvSpPr txBox="1"/>
          <p:nvPr/>
        </p:nvSpPr>
        <p:spPr>
          <a:xfrm>
            <a:off x="9605525" y="4889125"/>
            <a:ext cx="688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up early everyday.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3"/>
          <p:cNvSpPr txBox="1"/>
          <p:nvPr/>
        </p:nvSpPr>
        <p:spPr>
          <a:xfrm>
            <a:off x="3155351" y="5996721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3638807" y="6656146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0206949" y="5806118"/>
            <a:ext cx="578964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3"/>
          <p:cNvSpPr txBox="1"/>
          <p:nvPr/>
        </p:nvSpPr>
        <p:spPr>
          <a:xfrm>
            <a:off x="10756510" y="5973063"/>
            <a:ext cx="48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I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10480400" y="6487725"/>
            <a:ext cx="57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deduction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/assumption/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3"/>
          <p:cNvSpPr txBox="1"/>
          <p:nvPr/>
        </p:nvSpPr>
        <p:spPr>
          <a:xfrm>
            <a:off x="3340857" y="7250479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0143005" y="6979771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3"/>
          <p:cNvSpPr txBox="1"/>
          <p:nvPr/>
        </p:nvSpPr>
        <p:spPr>
          <a:xfrm>
            <a:off x="10450301" y="7162036"/>
            <a:ext cx="522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we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mustn't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3763852" y="783577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11048905" y="776570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Mustn’t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Prohibited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4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74" name="Google Shape;374;p14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5" name="Google Shape;375;p14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4"/>
          <p:cNvGrpSpPr/>
          <p:nvPr/>
        </p:nvGrpSpPr>
        <p:grpSpPr>
          <a:xfrm>
            <a:off x="1828200" y="3328050"/>
            <a:ext cx="15650208" cy="6024216"/>
            <a:chOff x="0" y="-38100"/>
            <a:chExt cx="3853592" cy="1398249"/>
          </a:xfrm>
        </p:grpSpPr>
        <p:sp>
          <p:nvSpPr>
            <p:cNvPr id="377" name="Google Shape;377;p14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14"/>
          <p:cNvSpPr/>
          <p:nvPr/>
        </p:nvSpPr>
        <p:spPr>
          <a:xfrm>
            <a:off x="9532176" y="4724300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4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4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3581835" y="5405163"/>
            <a:ext cx="4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10979823" y="5380117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11353800" y="3933275"/>
            <a:ext cx="3494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4"/>
          <p:cNvSpPr txBox="1"/>
          <p:nvPr/>
        </p:nvSpPr>
        <p:spPr>
          <a:xfrm>
            <a:off x="2969994" y="4889137"/>
            <a:ext cx="56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6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go</a:t>
            </a:r>
            <a:r>
              <a:rPr b="1" lang="en-US" sz="26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shopping”.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9681050" y="4889125"/>
            <a:ext cx="641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shopping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4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4"/>
          <p:cNvSpPr txBox="1"/>
          <p:nvPr/>
        </p:nvSpPr>
        <p:spPr>
          <a:xfrm>
            <a:off x="3155351" y="5996721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 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3638799" y="6656149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9902150" y="5882325"/>
            <a:ext cx="6264698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4"/>
          <p:cNvSpPr/>
          <p:nvPr/>
        </p:nvSpPr>
        <p:spPr>
          <a:xfrm flipH="1" rot="10800000">
            <a:off x="1889400" y="7221629"/>
            <a:ext cx="7482800" cy="748776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4"/>
          <p:cNvSpPr txBox="1"/>
          <p:nvPr/>
        </p:nvSpPr>
        <p:spPr>
          <a:xfrm>
            <a:off x="2662525" y="7419365"/>
            <a:ext cx="683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 pick me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tomorrow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9901500" y="7003261"/>
            <a:ext cx="7081187" cy="1088766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4"/>
          <p:cNvSpPr txBox="1"/>
          <p:nvPr/>
        </p:nvSpPr>
        <p:spPr>
          <a:xfrm>
            <a:off x="9904025" y="7226750"/>
            <a:ext cx="708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D2D30"/>
                </a:solidFill>
              </a:rPr>
              <a:t>She told me (that) I </a:t>
            </a:r>
            <a:r>
              <a:rPr b="1" lang="en-US" sz="2000" u="sng">
                <a:solidFill>
                  <a:srgbClr val="366092"/>
                </a:solidFill>
              </a:rPr>
              <a:t>wouldn’t have to</a:t>
            </a:r>
            <a:r>
              <a:rPr b="1" lang="en-US" sz="2000">
                <a:solidFill>
                  <a:srgbClr val="366092"/>
                </a:solidFill>
              </a:rPr>
              <a:t> </a:t>
            </a:r>
            <a:r>
              <a:rPr b="1" lang="en-US" sz="2000">
                <a:solidFill>
                  <a:srgbClr val="2D2D30"/>
                </a:solidFill>
              </a:rPr>
              <a:t>pick her up the following day . </a:t>
            </a:r>
            <a:endParaRPr b="1" sz="2000">
              <a:solidFill>
                <a:srgbClr val="2D2D30"/>
              </a:solidFill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3763852" y="8094122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4"/>
          <p:cNvSpPr txBox="1"/>
          <p:nvPr/>
        </p:nvSpPr>
        <p:spPr>
          <a:xfrm>
            <a:off x="11044938" y="811014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Wouldn't have to ( Future)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4"/>
          <p:cNvSpPr txBox="1"/>
          <p:nvPr/>
        </p:nvSpPr>
        <p:spPr>
          <a:xfrm>
            <a:off x="9901559" y="6006393"/>
            <a:ext cx="603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n’t have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10979823" y="6535924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didn’t have to (present)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1" name="Google Shape;4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32ce1b5803b_1_75"/>
          <p:cNvGrpSpPr/>
          <p:nvPr/>
        </p:nvGrpSpPr>
        <p:grpSpPr>
          <a:xfrm>
            <a:off x="-558975" y="-432414"/>
            <a:ext cx="19540667" cy="10859059"/>
            <a:chOff x="0" y="-38100"/>
            <a:chExt cx="4694793" cy="2679000"/>
          </a:xfrm>
        </p:grpSpPr>
        <p:sp>
          <p:nvSpPr>
            <p:cNvPr id="407" name="Google Shape;407;g32ce1b5803b_1_7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9115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8" name="Google Shape;408;g32ce1b5803b_1_7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50" lIns="52850" spcFirstLastPara="1" rIns="52850" wrap="square" tIns="52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g32ce1b5803b_1_75"/>
          <p:cNvSpPr txBox="1"/>
          <p:nvPr/>
        </p:nvSpPr>
        <p:spPr>
          <a:xfrm>
            <a:off x="169100" y="422750"/>
            <a:ext cx="18118800" cy="149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a bit tricky because sometimes it changes to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while in other cases, it stays as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how it works: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When "must" changes to "had to":</a:t>
            </a:r>
            <a:endParaRPr b="1"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usually changes to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when it's referring to a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necessity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obligation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happens because we are reporting something that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necessary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 that time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Direct Speech:</a:t>
            </a:r>
            <a:r>
              <a:rPr lang="en-US" sz="2400">
                <a:solidFill>
                  <a:schemeClr val="dk1"/>
                </a:solidFill>
              </a:rPr>
              <a:t> “I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finish my homework tonight,” said Lina.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Reported Speech:</a:t>
            </a:r>
            <a:r>
              <a:rPr lang="en-US" sz="2400">
                <a:solidFill>
                  <a:schemeClr val="dk1"/>
                </a:solidFill>
              </a:rPr>
              <a:t> Lina said she </a:t>
            </a:r>
            <a:r>
              <a:rPr b="1" lang="en-US" sz="2400">
                <a:solidFill>
                  <a:schemeClr val="dk1"/>
                </a:solidFill>
              </a:rPr>
              <a:t>had to</a:t>
            </a:r>
            <a:r>
              <a:rPr lang="en-US" sz="2400">
                <a:solidFill>
                  <a:schemeClr val="dk1"/>
                </a:solidFill>
              </a:rPr>
              <a:t> finish her homework that night.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When "must" stays as "must":</a:t>
            </a:r>
            <a:endParaRPr b="1"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Present or future necessity (something that is still true now or in the future).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Strong advice or instruction (that still applies).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exam,” said the teacher.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teacher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advice is still true — it’s about the present/future.)</a:t>
            </a:r>
            <a:br>
              <a:rPr i="1" lang="en-US" sz="2400">
                <a:solidFill>
                  <a:schemeClr val="dk1"/>
                </a:solidFill>
              </a:rPr>
            </a:br>
            <a:endParaRPr i="1" sz="24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you ride a bike,” said Dad.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Dad said 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I ride a bike.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(This is a rule that’s always true.)</a:t>
            </a:r>
            <a:br>
              <a:rPr i="1" lang="en-US" sz="1900">
                <a:solidFill>
                  <a:schemeClr val="dk1"/>
                </a:solidFill>
              </a:rPr>
            </a:br>
            <a:endParaRPr i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3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g32ce1b5803b_1_75"/>
          <p:cNvSpPr txBox="1"/>
          <p:nvPr/>
        </p:nvSpPr>
        <p:spPr>
          <a:xfrm>
            <a:off x="10479575" y="6843922"/>
            <a:ext cx="75627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road,” said the driver.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driver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necessity still applies.)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1" name="Google Shape;101;p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32050" y="1527799"/>
            <a:ext cx="16346552" cy="7894933"/>
            <a:chOff x="0" y="-38100"/>
            <a:chExt cx="3853592" cy="1398249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/>
          <p:nvPr/>
        </p:nvSpPr>
        <p:spPr>
          <a:xfrm flipH="1">
            <a:off x="-1171499" y="7990076"/>
            <a:ext cx="3934523" cy="2777556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467625" y="2068125"/>
            <a:ext cx="15764400" cy="8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direct speech and reported speech by identifying their key features, structure, and usage in context.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sentences from direct speech into reported speech accurately, applying correct grammar rules.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Recognize and apply the grammatical changes needed when reporting speech, including:</a:t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Backshifting tenses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is eating → was eating, ate → had eaten).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pronouns appropriately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 → he/she).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Adjusting time expressions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today → that day, tomorrow → the next day).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“that” to connect the reporting verb with the reported clause.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25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638807" y="4489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Learning Objectives </a:t>
            </a:r>
            <a:endParaRPr sz="633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g32ce1b5803b_1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16" name="Google Shape;416;g32ce1b5803b_1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7" name="Google Shape;417;g32ce1b5803b_1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g32ce1b5803b_1_27"/>
          <p:cNvSpPr txBox="1"/>
          <p:nvPr/>
        </p:nvSpPr>
        <p:spPr>
          <a:xfrm>
            <a:off x="3524784" y="2022103"/>
            <a:ext cx="4170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19" name="Google Shape;419;g32ce1b5803b_1_27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g32ce1b5803b_1_27"/>
          <p:cNvSpPr txBox="1"/>
          <p:nvPr/>
        </p:nvSpPr>
        <p:spPr>
          <a:xfrm>
            <a:off x="3865924" y="5846775"/>
            <a:ext cx="99708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Would, could, might, should, ought to</a:t>
            </a:r>
            <a:r>
              <a:rPr b="1"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Reported Speech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sz="4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g32ce1b5803b_1_27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g32ce1b5803b_1_125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27" name="Google Shape;427;g32ce1b5803b_1_12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8" name="Google Shape;428;g32ce1b5803b_1_12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g32ce1b5803b_1_125"/>
          <p:cNvSpPr txBox="1"/>
          <p:nvPr/>
        </p:nvSpPr>
        <p:spPr>
          <a:xfrm>
            <a:off x="944154" y="758850"/>
            <a:ext cx="16698900" cy="103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can swim very fast."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should study harder."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may go to the party later."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said, "I must leave early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said, "I will help you with your homework."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could hear the music from my room."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might visit my cousin this weekend."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said, "I would like to have some ice cream."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said, "I can play the guitar."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might go to the gym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g32ce1b5803b_1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9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32ce1b5803b_1_83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36" name="Google Shape;436;g32ce1b5803b_1_8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7" name="Google Shape;437;g32ce1b5803b_1_83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g32ce1b5803b_1_83"/>
          <p:cNvSpPr txBox="1"/>
          <p:nvPr/>
        </p:nvSpPr>
        <p:spPr>
          <a:xfrm>
            <a:off x="920657" y="758850"/>
            <a:ext cx="16675200" cy="8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swim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very fast.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study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party later.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leave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early the next day.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with my homework.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hear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music from her room.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visit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his cousin that weekend.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like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have some ice cream.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play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guitar.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gym the next day.</a:t>
            </a:r>
            <a:endParaRPr b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Google Shape;439;g32ce1b5803b_1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7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g32ce1b5803b_1_14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45" name="Google Shape;445;g32ce1b5803b_1_14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6" name="Google Shape;446;g32ce1b5803b_1_14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g32ce1b5803b_1_149"/>
          <p:cNvSpPr txBox="1"/>
          <p:nvPr/>
        </p:nvSpPr>
        <p:spPr>
          <a:xfrm>
            <a:off x="2909700" y="2179000"/>
            <a:ext cx="12353700" cy="7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</a:t>
            </a:r>
            <a:b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 to Reported speech.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8" name="Google Shape;448;g32ce1b5803b_1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3425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2ce1b5803b_1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8950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6"/>
          <p:cNvGrpSpPr/>
          <p:nvPr/>
        </p:nvGrpSpPr>
        <p:grpSpPr>
          <a:xfrm>
            <a:off x="0" y="426839"/>
            <a:ext cx="18288000" cy="10431661"/>
            <a:chOff x="0" y="-38100"/>
            <a:chExt cx="4816593" cy="2747433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7" name="Google Shape;457;p1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6"/>
          <p:cNvSpPr/>
          <p:nvPr/>
        </p:nvSpPr>
        <p:spPr>
          <a:xfrm>
            <a:off x="15697953" y="78105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459" name="Google Shape;459;p16"/>
          <p:cNvGraphicFramePr/>
          <p:nvPr/>
        </p:nvGraphicFramePr>
        <p:xfrm>
          <a:off x="990598" y="2171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{0AF8A58D-E796-4C0F-A2BC-8F36E0FBE390}</a:tableStyleId>
              </a:tblPr>
              <a:tblGrid>
                <a:gridCol w="1823575"/>
                <a:gridCol w="5263025"/>
                <a:gridCol w="9220200"/>
              </a:tblGrid>
              <a:tr h="177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Calibri"/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 Speech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Reported Speech</a:t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032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Expression 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Now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Today/ tonight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Yesterday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Tomorrow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Ago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Then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 day/ that night</a:t>
                      </a: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day before / the previous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next/ following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previous week (month, etc), the week (month, etc) before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following week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Before </a:t>
                      </a:r>
                      <a:endParaRPr b="1" sz="2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</a:t>
                      </a: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Changes 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This /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these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Pronouns / possessive adjectives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That/ those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They</a:t>
                      </a: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 according to the content. </a:t>
                      </a:r>
                      <a:endParaRPr b="1" sz="2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7"/>
          <p:cNvGrpSpPr/>
          <p:nvPr/>
        </p:nvGrpSpPr>
        <p:grpSpPr>
          <a:xfrm>
            <a:off x="0" y="-144662"/>
            <a:ext cx="18288122" cy="10431728"/>
            <a:chOff x="0" y="-38100"/>
            <a:chExt cx="4816593" cy="2747433"/>
          </a:xfrm>
        </p:grpSpPr>
        <p:sp>
          <p:nvSpPr>
            <p:cNvPr id="465" name="Google Shape;465;p1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1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now,”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today,”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yesterday,”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tomorrow,”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last week,”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next month,”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ago,”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g39f7a6cb681_0_3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73" name="Google Shape;473;g39f7a6cb681_0_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4" name="Google Shape;474;g39f7a6cb681_0_3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g39f7a6cb681_0_34"/>
          <p:cNvSpPr txBox="1"/>
          <p:nvPr/>
        </p:nvSpPr>
        <p:spPr>
          <a:xfrm>
            <a:off x="943100" y="1403100"/>
            <a:ext cx="15924900" cy="7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bought this dress here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like these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“I’ll bring this bag to you here tomorrow,”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g39f7a6cb681_0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1" name="Google Shape;481;g39f7a6cb681_0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2" name="Google Shape;482;g39f7a6cb681_0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g39f7a6cb681_0_2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Huda said that she was studying English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friends said that they were going to the mall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Lina said that she had called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 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teacher said that she would see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 / the following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week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students said that they had finished their project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previous week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month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parents said that they were travelling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month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ago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said that he had met her three days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g39f7a6cb681_0_43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9" name="Google Shape;489;g39f7a6cb681_0_4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0" name="Google Shape;490;g39f7a6cb681_0_43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g39f7a6cb681_0_43"/>
          <p:cNvSpPr txBox="1"/>
          <p:nvPr/>
        </p:nvSpPr>
        <p:spPr>
          <a:xfrm>
            <a:off x="943100" y="1403100"/>
            <a:ext cx="15924900" cy="8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“I bought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Rania said that she had bought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“We like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students said that they liked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“I’ll bring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 to you here </a:t>
            </a:r>
            <a:r>
              <a:rPr lang="en-US" sz="36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Sami said that he would bring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 there </a:t>
            </a:r>
            <a:r>
              <a:rPr lang="en-US" sz="3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g39f7a6cb681_0_16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97" name="Google Shape;497;g39f7a6cb681_0_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8" name="Google Shape;498;g39f7a6cb681_0_16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g39f7a6cb681_0_16"/>
          <p:cNvSpPr txBox="1"/>
          <p:nvPr/>
        </p:nvSpPr>
        <p:spPr>
          <a:xfrm>
            <a:off x="343370" y="621969"/>
            <a:ext cx="5602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g39f7a6cb681_0_16"/>
          <p:cNvSpPr txBox="1"/>
          <p:nvPr/>
        </p:nvSpPr>
        <p:spPr>
          <a:xfrm>
            <a:off x="3877748" y="10248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g39f7a6cb681_0_16"/>
          <p:cNvSpPr txBox="1"/>
          <p:nvPr/>
        </p:nvSpPr>
        <p:spPr>
          <a:xfrm>
            <a:off x="1295400" y="2628900"/>
            <a:ext cx="159249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is in the Present</a:t>
            </a:r>
            <a:r>
              <a:rPr b="1" lang="en-US" sz="39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Future or Present Perfect tense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be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lawyer when I grow up.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endParaRPr sz="39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speech: 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(that) </a:t>
            </a:r>
            <a:r>
              <a:rPr b="1"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lawyer when he grows up.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2" name="Google Shape;502;g39f7a6cb68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793" y="6074975"/>
            <a:ext cx="4130516" cy="30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 flipH="1">
            <a:off x="1127763" y="2117629"/>
            <a:ext cx="2048678" cy="6787790"/>
          </a:xfrm>
          <a:custGeom>
            <a:rect b="b" l="l" r="r" t="t"/>
            <a:pathLst>
              <a:path extrusionOk="0" h="6787790" w="2048678">
                <a:moveTo>
                  <a:pt x="2048678" y="0"/>
                </a:moveTo>
                <a:lnTo>
                  <a:pt x="0" y="0"/>
                </a:lnTo>
                <a:lnTo>
                  <a:pt x="0" y="6787790"/>
                </a:lnTo>
                <a:lnTo>
                  <a:pt x="2048678" y="6787790"/>
                </a:lnTo>
                <a:lnTo>
                  <a:pt x="20486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3480675" y="2692888"/>
            <a:ext cx="14115300" cy="58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 Speech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give the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somebody said and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used when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tell someone what another person said without quoting their 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b="1"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</a:t>
            </a: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marks, and we often change the tense, pronouns and time expressions to fit the situation.</a:t>
            </a:r>
            <a:endParaRPr sz="37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571992" y="899214"/>
            <a:ext cx="114945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Reported Speech?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8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08" name="Google Shape;508;p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9" name="Google Shape;509;p1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8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4106348" y="8724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1295400" y="2628900"/>
            <a:ext cx="159951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 the sentence expresses a </a:t>
            </a:r>
            <a:r>
              <a:rPr b="1" lang="en-US" sz="36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truth or something that is unlikely to change.</a:t>
            </a:r>
            <a:endParaRPr b="1" sz="1900" u="sng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days are longer in the summer." </a:t>
            </a:r>
            <a:endParaRPr b="1" sz="3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days are longer in the  summer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3" name="Google Shape;5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234" y="6063184"/>
            <a:ext cx="4553950" cy="30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9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19" name="Google Shape;519;p1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0" name="Google Shape;520;p1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19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4030148" y="948610"/>
            <a:ext cx="950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825675" y="1924300"/>
            <a:ext cx="15392400" cy="7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b="1" lang="en-US" sz="3000">
                <a:solidFill>
                  <a:schemeClr val="dk1"/>
                </a:solidFill>
              </a:rPr>
              <a:t>Past Perfect (Simple and Progressive)</a:t>
            </a: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does not change</a:t>
            </a:r>
            <a:r>
              <a:rPr lang="en-US" sz="3000">
                <a:solidFill>
                  <a:schemeClr val="dk1"/>
                </a:solidFill>
              </a:rPr>
              <a:t> when we report speech.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</a:rPr>
              <a:t>Past Perfect Simple: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+ past participle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prepared </a:t>
            </a:r>
            <a:r>
              <a:rPr lang="en-US" sz="3000">
                <a:solidFill>
                  <a:schemeClr val="dk1"/>
                </a:solidFill>
              </a:rPr>
              <a:t>dinner in advance.”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prepared</a:t>
            </a:r>
            <a:r>
              <a:rPr lang="en-US" sz="3000">
                <a:solidFill>
                  <a:schemeClr val="dk1"/>
                </a:solidFill>
              </a:rPr>
              <a:t> dinner in advance.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dk2"/>
                </a:solidFill>
              </a:rPr>
              <a:t>Past Perfect Progressive: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been + verb-ing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4" name="Google Shape;5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2456" y="6984907"/>
            <a:ext cx="4252676" cy="27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0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30" name="Google Shape;530;p2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1" name="Google Shape;531;p2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0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20"/>
          <p:cNvSpPr txBox="1"/>
          <p:nvPr/>
        </p:nvSpPr>
        <p:spPr>
          <a:xfrm>
            <a:off x="4182548" y="948610"/>
            <a:ext cx="950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20"/>
          <p:cNvSpPr txBox="1"/>
          <p:nvPr/>
        </p:nvSpPr>
        <p:spPr>
          <a:xfrm>
            <a:off x="873700" y="2628900"/>
            <a:ext cx="16487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Past Progressive does not usually change;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tenses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time clauses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change.</a:t>
            </a:r>
            <a:endParaRPr sz="1600" u="sng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rang,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she said. </a:t>
            </a:r>
            <a:endParaRPr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rang.</a:t>
            </a:r>
            <a:endParaRPr b="1"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8188" y="673163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41" name="Google Shape;541;p21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2" name="Google Shape;542;p21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21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4411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21"/>
          <p:cNvSpPr txBox="1"/>
          <p:nvPr/>
        </p:nvSpPr>
        <p:spPr>
          <a:xfrm>
            <a:off x="1295400" y="2628900"/>
            <a:ext cx="153924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When something is reported immediately after it is said.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1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"This shirt looks awful," Mary said. </a:t>
            </a:r>
            <a:endParaRPr sz="3100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</a:rPr>
              <a:t>Reported speech </a:t>
            </a: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→ Mary said (that) this shirt looks awful.</a:t>
            </a:r>
            <a:endParaRPr sz="3100">
              <a:solidFill>
                <a:srgbClr val="2D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1431" y="4494706"/>
            <a:ext cx="3094550" cy="30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2"/>
          <p:cNvGrpSpPr/>
          <p:nvPr/>
        </p:nvGrpSpPr>
        <p:grpSpPr>
          <a:xfrm>
            <a:off x="-62" y="-72374"/>
            <a:ext cx="18288122" cy="10431728"/>
            <a:chOff x="0" y="-38100"/>
            <a:chExt cx="4816593" cy="2747433"/>
          </a:xfrm>
        </p:grpSpPr>
        <p:sp>
          <p:nvSpPr>
            <p:cNvPr id="552" name="Google Shape;552;p2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3" name="Google Shape;553;p2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22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22"/>
          <p:cNvSpPr txBox="1"/>
          <p:nvPr/>
        </p:nvSpPr>
        <p:spPr>
          <a:xfrm>
            <a:off x="44873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850200" y="2628900"/>
            <a:ext cx="165051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Simple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colloquial speech can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either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remain the same.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school report yesterday," said Jim. 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Jim said (that) 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got/had got </a:t>
            </a: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school report the day before.</a:t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3178" y="5915403"/>
            <a:ext cx="2742250" cy="2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3"/>
          <p:cNvGrpSpPr/>
          <p:nvPr/>
        </p:nvGrpSpPr>
        <p:grpSpPr>
          <a:xfrm>
            <a:off x="0" y="-144650"/>
            <a:ext cx="18582416" cy="10431728"/>
            <a:chOff x="0" y="-38100"/>
            <a:chExt cx="4816593" cy="2747433"/>
          </a:xfrm>
        </p:grpSpPr>
        <p:sp>
          <p:nvSpPr>
            <p:cNvPr id="563" name="Google Shape;563;p2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64" name="Google Shape;564;p2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23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4030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756250" y="2628900"/>
            <a:ext cx="172155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something,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although said earlier,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take place in the future.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</a:t>
            </a:r>
            <a:r>
              <a:rPr b="1" lang="en-US" sz="38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I'm flying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tomorrow." </a:t>
            </a:r>
            <a:endParaRPr b="1" sz="3800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</a:t>
            </a:r>
            <a:r>
              <a:rPr b="1" lang="en-US" sz="38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flying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(It is still today.)</a:t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Google Shape;5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6200" y="6280975"/>
            <a:ext cx="2701325" cy="2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74" name="Google Shape;574;p2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5" name="Google Shape;575;p2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24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4"/>
          <p:cNvSpPr txBox="1"/>
          <p:nvPr/>
        </p:nvSpPr>
        <p:spPr>
          <a:xfrm>
            <a:off x="38777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615350" y="2628900"/>
            <a:ext cx="170508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When there is a Conditional (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2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sentence with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wish/If only.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said, "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were rich, I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              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2)</a:t>
            </a:r>
            <a:endParaRPr b="1"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Peter said (that)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Karen said, "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hadn't woken up late, I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3)</a:t>
            </a:r>
            <a:endParaRPr b="1"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Karen said (that)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she hadn't woken up late, she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"I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name." → Susan said (that) she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wished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</a:t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904" y="545779"/>
            <a:ext cx="2912050" cy="29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85" name="Google Shape;585;p2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6" name="Google Shape;586;p2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25"/>
          <p:cNvSpPr txBox="1"/>
          <p:nvPr/>
        </p:nvSpPr>
        <p:spPr>
          <a:xfrm>
            <a:off x="1499221" y="1124988"/>
            <a:ext cx="15979200" cy="85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 Rewrite the following sentences in </a:t>
            </a:r>
            <a:r>
              <a:rPr b="1" lang="en-US" sz="3000">
                <a:solidFill>
                  <a:schemeClr val="dk1"/>
                </a:solidFill>
              </a:rPr>
              <a:t>reported speech</a:t>
            </a:r>
            <a:r>
              <a:rPr lang="en-US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1.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“The Earth orbits the Sun.”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2.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He says, “I will travel to Japan when I retire.”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3.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“I had been waiting for two hours before the bus arrived.”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4.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“I was reading when the phone rang,” she said.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5.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John said, “I’m flying to Rome tomorrow.” </a:t>
            </a:r>
            <a:r>
              <a:rPr i="1" lang="en-US" sz="2800">
                <a:solidFill>
                  <a:schemeClr val="dk1"/>
                </a:solidFill>
              </a:rPr>
              <a:t>(It was still the same day.)</a:t>
            </a:r>
            <a:br>
              <a:rPr i="1"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6.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Peter said, “If I were rich, I would buy a private island.”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7.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Susan said, “I wish I hadn’t forgotten her birthday.”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g36fcbf761a1_0_18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593" name="Google Shape;593;g36fcbf761a1_0_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94" name="Google Shape;594;g36fcbf761a1_0_18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5" name="Google Shape;595;g36fcbf761a1_0_18"/>
          <p:cNvSpPr txBox="1"/>
          <p:nvPr/>
        </p:nvSpPr>
        <p:spPr>
          <a:xfrm>
            <a:off x="1154396" y="890113"/>
            <a:ext cx="15979200" cy="9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-US" sz="4500">
                <a:solidFill>
                  <a:schemeClr val="dk1"/>
                </a:solidFill>
              </a:rPr>
              <a:t>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Earth orbits the Sun.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(General truth — no tense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says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will travel to Japan when he retires.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(Reporting verb in present tense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had been waiting for two hours before the bus arrived.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reading when the phone rang.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(Past tense in time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clauses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flying to Rome tomorrow.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(Still true at the time of reporting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buy a private island.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(Conditionals type 2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wished she hadn’t forgotten her birthday.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</a:t>
            </a: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(Wish clause — no tense change.)</a:t>
            </a:r>
            <a:endParaRPr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g36fcbf761a1_0_0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01" name="Google Shape;601;g36fcbf761a1_0_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2" name="Google Shape;602;g36fcbf761a1_0_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g36fcbf761a1_0_0"/>
          <p:cNvSpPr/>
          <p:nvPr/>
        </p:nvSpPr>
        <p:spPr>
          <a:xfrm flipH="1" rot="10800000">
            <a:off x="4155742" y="3357840"/>
            <a:ext cx="7558372" cy="2097448"/>
          </a:xfrm>
          <a:custGeom>
            <a:rect b="b" l="l" r="r" t="t"/>
            <a:pathLst>
              <a:path extrusionOk="0" h="2097448" w="7558372">
                <a:moveTo>
                  <a:pt x="0" y="2097448"/>
                </a:moveTo>
                <a:lnTo>
                  <a:pt x="7558372" y="2097448"/>
                </a:lnTo>
                <a:lnTo>
                  <a:pt x="7558372" y="0"/>
                </a:lnTo>
                <a:lnTo>
                  <a:pt x="0" y="0"/>
                </a:lnTo>
                <a:lnTo>
                  <a:pt x="0" y="20974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4" name="Google Shape;604;g36fcbf761a1_0_0"/>
          <p:cNvSpPr/>
          <p:nvPr/>
        </p:nvSpPr>
        <p:spPr>
          <a:xfrm flipH="1">
            <a:off x="343370" y="3789758"/>
            <a:ext cx="5890771" cy="9363942"/>
          </a:xfrm>
          <a:custGeom>
            <a:rect b="b" l="l" r="r" t="t"/>
            <a:pathLst>
              <a:path extrusionOk="0" h="9363942" w="5890771">
                <a:moveTo>
                  <a:pt x="5890771" y="0"/>
                </a:moveTo>
                <a:lnTo>
                  <a:pt x="0" y="0"/>
                </a:lnTo>
                <a:lnTo>
                  <a:pt x="0" y="9363942"/>
                </a:lnTo>
                <a:lnTo>
                  <a:pt x="5890771" y="9363942"/>
                </a:lnTo>
                <a:lnTo>
                  <a:pt x="589077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g36fcbf761a1_0_0"/>
          <p:cNvSpPr txBox="1"/>
          <p:nvPr/>
        </p:nvSpPr>
        <p:spPr>
          <a:xfrm>
            <a:off x="5707724" y="4104238"/>
            <a:ext cx="520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Do </a:t>
            </a:r>
            <a:r>
              <a:rPr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 speak German</a:t>
            </a:r>
            <a:r>
              <a:rPr lang="en-US" sz="3096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?</a:t>
            </a:r>
            <a:endParaRPr sz="3096">
              <a:solidFill>
                <a:srgbClr val="F10DE6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06" name="Google Shape;606;g36fcbf761a1_0_0"/>
          <p:cNvSpPr txBox="1"/>
          <p:nvPr/>
        </p:nvSpPr>
        <p:spPr>
          <a:xfrm>
            <a:off x="6073157" y="1177592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YES/NO Question Forms:</a:t>
            </a:r>
            <a:endParaRPr b="1"/>
          </a:p>
        </p:txBody>
      </p:sp>
      <p:sp>
        <p:nvSpPr>
          <p:cNvPr id="607" name="Google Shape;607;g36fcbf761a1_0_0"/>
          <p:cNvSpPr txBox="1"/>
          <p:nvPr/>
        </p:nvSpPr>
        <p:spPr>
          <a:xfrm>
            <a:off x="4646380" y="2330384"/>
            <a:ext cx="950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yes/no questions, </a:t>
            </a:r>
            <a:r>
              <a:rPr b="1" lang="en-US" sz="38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IF.</a:t>
            </a:r>
            <a:endParaRPr b="1" sz="21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g36fcbf761a1_0_0"/>
          <p:cNvSpPr/>
          <p:nvPr/>
        </p:nvSpPr>
        <p:spPr>
          <a:xfrm>
            <a:off x="6073162" y="4647151"/>
            <a:ext cx="1861766" cy="202467"/>
          </a:xfrm>
          <a:custGeom>
            <a:rect b="b" l="l" r="r" t="t"/>
            <a:pathLst>
              <a:path extrusionOk="0" h="202467" w="1861766">
                <a:moveTo>
                  <a:pt x="0" y="0"/>
                </a:moveTo>
                <a:lnTo>
                  <a:pt x="1861766" y="0"/>
                </a:lnTo>
                <a:lnTo>
                  <a:pt x="1861766" y="202467"/>
                </a:lnTo>
                <a:lnTo>
                  <a:pt x="0" y="20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g36fcbf761a1_0_0"/>
          <p:cNvSpPr/>
          <p:nvPr/>
        </p:nvSpPr>
        <p:spPr>
          <a:xfrm flipH="1">
            <a:off x="4701552" y="5571906"/>
            <a:ext cx="9396969" cy="2607659"/>
          </a:xfrm>
          <a:custGeom>
            <a:rect b="b" l="l" r="r" t="t"/>
            <a:pathLst>
              <a:path extrusionOk="0" h="2607659" w="9396969">
                <a:moveTo>
                  <a:pt x="9396969" y="0"/>
                </a:moveTo>
                <a:lnTo>
                  <a:pt x="0" y="0"/>
                </a:lnTo>
                <a:lnTo>
                  <a:pt x="0" y="2607659"/>
                </a:lnTo>
                <a:lnTo>
                  <a:pt x="9396969" y="2607659"/>
                </a:lnTo>
                <a:lnTo>
                  <a:pt x="93969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g36fcbf761a1_0_0"/>
          <p:cNvSpPr txBox="1"/>
          <p:nvPr/>
        </p:nvSpPr>
        <p:spPr>
          <a:xfrm>
            <a:off x="5120268" y="6577683"/>
            <a:ext cx="7551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She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wondered</a:t>
            </a:r>
            <a:r>
              <a:rPr b="1"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99">
                <a:solidFill>
                  <a:srgbClr val="00B05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lang="en-US" sz="3099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spoke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German!</a:t>
            </a:r>
            <a:endParaRPr sz="3099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11" name="Google Shape;611;g36fcbf761a1_0_0"/>
          <p:cNvSpPr/>
          <p:nvPr/>
        </p:nvSpPr>
        <p:spPr>
          <a:xfrm>
            <a:off x="8021132" y="7108510"/>
            <a:ext cx="2245735" cy="244224"/>
          </a:xfrm>
          <a:custGeom>
            <a:rect b="b" l="l" r="r" t="t"/>
            <a:pathLst>
              <a:path extrusionOk="0" h="244224" w="2245735">
                <a:moveTo>
                  <a:pt x="0" y="0"/>
                </a:moveTo>
                <a:lnTo>
                  <a:pt x="2245736" y="0"/>
                </a:lnTo>
                <a:lnTo>
                  <a:pt x="2245736" y="244223"/>
                </a:lnTo>
                <a:lnTo>
                  <a:pt x="0" y="244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12" name="Google Shape;612;g36fcbf761a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950" y="-144658"/>
            <a:ext cx="5670274" cy="29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36fcbf761a1_0_0"/>
          <p:cNvSpPr/>
          <p:nvPr/>
        </p:nvSpPr>
        <p:spPr>
          <a:xfrm>
            <a:off x="6615300" y="8296175"/>
            <a:ext cx="10229100" cy="11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Rule: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if/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whether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g32ce1b5803b_1_0"/>
          <p:cNvGrpSpPr/>
          <p:nvPr/>
        </p:nvGrpSpPr>
        <p:grpSpPr>
          <a:xfrm>
            <a:off x="0" y="-148415"/>
            <a:ext cx="18288097" cy="10435777"/>
            <a:chOff x="0" y="-38100"/>
            <a:chExt cx="4694793" cy="2679000"/>
          </a:xfrm>
        </p:grpSpPr>
        <p:sp>
          <p:nvSpPr>
            <p:cNvPr id="123" name="Google Shape;123;g32ce1b5803b_1_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g32ce1b5803b_1_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g32ce1b5803b_1_0"/>
          <p:cNvSpPr txBox="1"/>
          <p:nvPr/>
        </p:nvSpPr>
        <p:spPr>
          <a:xfrm>
            <a:off x="717780" y="696567"/>
            <a:ext cx="16948500" cy="8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Introduction to reported speech:</a:t>
            </a:r>
            <a:endParaRPr b="1"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two ways of conveying what someone else has said, but they differ in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structure and style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a clear breakdown: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direct speech, we quote the exact words spoken by someone. The speaker’s words are presented directly, usually with quotation marks.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speaker's exact words are given.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 are used.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punctuation is preserved (e.g., question mark, exclamation point).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i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going to the store."</a:t>
            </a:r>
            <a:endParaRPr i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6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619" name="Google Shape;619;p2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20" name="Google Shape;620;p2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26"/>
          <p:cNvSpPr/>
          <p:nvPr/>
        </p:nvSpPr>
        <p:spPr>
          <a:xfrm flipH="1" rot="10800000">
            <a:off x="3638807" y="3331899"/>
            <a:ext cx="7779083" cy="2158695"/>
          </a:xfrm>
          <a:custGeom>
            <a:rect b="b" l="l" r="r" t="t"/>
            <a:pathLst>
              <a:path extrusionOk="0" h="2158695" w="7779083">
                <a:moveTo>
                  <a:pt x="0" y="2158696"/>
                </a:moveTo>
                <a:lnTo>
                  <a:pt x="7779083" y="2158696"/>
                </a:lnTo>
                <a:lnTo>
                  <a:pt x="7779083" y="0"/>
                </a:lnTo>
                <a:lnTo>
                  <a:pt x="0" y="0"/>
                </a:lnTo>
                <a:lnTo>
                  <a:pt x="0" y="21586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p26"/>
          <p:cNvSpPr/>
          <p:nvPr/>
        </p:nvSpPr>
        <p:spPr>
          <a:xfrm flipH="1">
            <a:off x="14256804" y="4316778"/>
            <a:ext cx="1292304" cy="1399148"/>
          </a:xfrm>
          <a:custGeom>
            <a:rect b="b" l="l" r="r" t="t"/>
            <a:pathLst>
              <a:path extrusionOk="0" h="1399148" w="1292304">
                <a:moveTo>
                  <a:pt x="1292304" y="0"/>
                </a:moveTo>
                <a:lnTo>
                  <a:pt x="0" y="0"/>
                </a:lnTo>
                <a:lnTo>
                  <a:pt x="0" y="1399148"/>
                </a:lnTo>
                <a:lnTo>
                  <a:pt x="1292304" y="1399148"/>
                </a:lnTo>
                <a:lnTo>
                  <a:pt x="12923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26"/>
          <p:cNvSpPr/>
          <p:nvPr/>
        </p:nvSpPr>
        <p:spPr>
          <a:xfrm>
            <a:off x="1792222" y="4316778"/>
            <a:ext cx="1846585" cy="4790668"/>
          </a:xfrm>
          <a:custGeom>
            <a:rect b="b" l="l" r="r" t="t"/>
            <a:pathLst>
              <a:path extrusionOk="0" h="4790668" w="1846585">
                <a:moveTo>
                  <a:pt x="0" y="0"/>
                </a:moveTo>
                <a:lnTo>
                  <a:pt x="1846585" y="0"/>
                </a:lnTo>
                <a:lnTo>
                  <a:pt x="1846585" y="4790668"/>
                </a:lnTo>
                <a:lnTo>
                  <a:pt x="0" y="479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p26"/>
          <p:cNvSpPr/>
          <p:nvPr/>
        </p:nvSpPr>
        <p:spPr>
          <a:xfrm flipH="1">
            <a:off x="5331020" y="6093431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0"/>
                </a:moveTo>
                <a:lnTo>
                  <a:pt x="0" y="0"/>
                </a:lnTo>
                <a:lnTo>
                  <a:pt x="0" y="2442234"/>
                </a:lnTo>
                <a:lnTo>
                  <a:pt x="8800844" y="2442234"/>
                </a:lnTo>
                <a:lnTo>
                  <a:pt x="880084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p26"/>
          <p:cNvSpPr/>
          <p:nvPr/>
        </p:nvSpPr>
        <p:spPr>
          <a:xfrm flipH="1">
            <a:off x="14131864" y="3147826"/>
            <a:ext cx="3127436" cy="11026215"/>
          </a:xfrm>
          <a:custGeom>
            <a:rect b="b" l="l" r="r" t="t"/>
            <a:pathLst>
              <a:path extrusionOk="0" h="11026215" w="3127436">
                <a:moveTo>
                  <a:pt x="3127436" y="0"/>
                </a:moveTo>
                <a:lnTo>
                  <a:pt x="0" y="0"/>
                </a:lnTo>
                <a:lnTo>
                  <a:pt x="0" y="11026215"/>
                </a:lnTo>
                <a:lnTo>
                  <a:pt x="3127436" y="11026215"/>
                </a:lnTo>
                <a:lnTo>
                  <a:pt x="312743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26"/>
          <p:cNvSpPr txBox="1"/>
          <p:nvPr/>
        </p:nvSpPr>
        <p:spPr>
          <a:xfrm>
            <a:off x="1510826" y="2546471"/>
            <a:ext cx="1526634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In WH- Questions, the subject and auxiliary verb switch places.</a:t>
            </a:r>
            <a:endParaRPr/>
          </a:p>
        </p:txBody>
      </p:sp>
      <p:sp>
        <p:nvSpPr>
          <p:cNvPr id="627" name="Google Shape;627;p26"/>
          <p:cNvSpPr txBox="1"/>
          <p:nvPr/>
        </p:nvSpPr>
        <p:spPr>
          <a:xfrm>
            <a:off x="4989395" y="3941827"/>
            <a:ext cx="597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you live</a:t>
            </a:r>
            <a:r>
              <a:rPr b="1" lang="en-US" sz="4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4099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26"/>
          <p:cNvSpPr txBox="1"/>
          <p:nvPr/>
        </p:nvSpPr>
        <p:spPr>
          <a:xfrm>
            <a:off x="3682013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WH- Question Forms</a:t>
            </a:r>
            <a:endParaRPr/>
          </a:p>
        </p:txBody>
      </p:sp>
      <p:sp>
        <p:nvSpPr>
          <p:cNvPr id="629" name="Google Shape;629;p26"/>
          <p:cNvSpPr txBox="1"/>
          <p:nvPr/>
        </p:nvSpPr>
        <p:spPr>
          <a:xfrm>
            <a:off x="5580898" y="7038831"/>
            <a:ext cx="770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wanted to know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lived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6075175" y="4542923"/>
            <a:ext cx="3697870" cy="241980"/>
          </a:xfrm>
          <a:custGeom>
            <a:rect b="b" l="l" r="r" t="t"/>
            <a:pathLst>
              <a:path extrusionOk="0" h="198344" w="1823857">
                <a:moveTo>
                  <a:pt x="0" y="0"/>
                </a:moveTo>
                <a:lnTo>
                  <a:pt x="1823857" y="0"/>
                </a:lnTo>
                <a:lnTo>
                  <a:pt x="1823857" y="198344"/>
                </a:lnTo>
                <a:lnTo>
                  <a:pt x="0" y="198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26"/>
          <p:cNvSpPr/>
          <p:nvPr/>
        </p:nvSpPr>
        <p:spPr>
          <a:xfrm>
            <a:off x="9773052" y="7646850"/>
            <a:ext cx="2758630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7"/>
                </a:lnTo>
                <a:lnTo>
                  <a:pt x="0" y="241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32" name="Google Shape;63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320" y="-150355"/>
            <a:ext cx="4890088" cy="24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6"/>
          <p:cNvSpPr/>
          <p:nvPr/>
        </p:nvSpPr>
        <p:spPr>
          <a:xfrm>
            <a:off x="3770788" y="8535675"/>
            <a:ext cx="10229100" cy="11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Rule: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99">
                <a:solidFill>
                  <a:srgbClr val="0000FF"/>
                </a:solidFill>
                <a:latin typeface="Sen"/>
                <a:ea typeface="Sen"/>
                <a:cs typeface="Sen"/>
                <a:sym typeface="Sen"/>
              </a:rPr>
              <a:t>question word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g36fcbf761a1_0_4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39" name="Google Shape;639;g36fcbf761a1_0_4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0" name="Google Shape;640;g36fcbf761a1_0_4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g36fcbf761a1_0_44"/>
          <p:cNvSpPr txBox="1"/>
          <p:nvPr/>
        </p:nvSpPr>
        <p:spPr>
          <a:xfrm>
            <a:off x="943021" y="1571213"/>
            <a:ext cx="15979200" cy="7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 Change the following into </a:t>
            </a:r>
            <a:r>
              <a:rPr b="1" lang="en-US" sz="3200">
                <a:solidFill>
                  <a:schemeClr val="dk1"/>
                </a:solidFill>
              </a:rPr>
              <a:t>reported speech</a:t>
            </a:r>
            <a:r>
              <a:rPr lang="en-US" sz="3200">
                <a:solidFill>
                  <a:schemeClr val="dk1"/>
                </a:solidFill>
              </a:rPr>
              <a:t>, using </a:t>
            </a:r>
            <a:r>
              <a:rPr i="1" lang="en-US" sz="3200">
                <a:solidFill>
                  <a:schemeClr val="dk1"/>
                </a:solidFill>
              </a:rPr>
              <a:t>if</a:t>
            </a:r>
            <a:r>
              <a:rPr lang="en-US" sz="3200">
                <a:solidFill>
                  <a:schemeClr val="dk1"/>
                </a:solidFill>
              </a:rPr>
              <a:t>, </a:t>
            </a:r>
            <a:r>
              <a:rPr i="1" lang="en-US" sz="3200">
                <a:solidFill>
                  <a:schemeClr val="dk1"/>
                </a:solidFill>
              </a:rPr>
              <a:t>whether</a:t>
            </a:r>
            <a:r>
              <a:rPr lang="en-US" sz="3200">
                <a:solidFill>
                  <a:schemeClr val="dk1"/>
                </a:solidFill>
              </a:rPr>
              <a:t>, or appropriate </a:t>
            </a:r>
            <a:r>
              <a:rPr i="1" lang="en-US" sz="3200">
                <a:solidFill>
                  <a:schemeClr val="dk1"/>
                </a:solidFill>
              </a:rPr>
              <a:t>wh-</a:t>
            </a:r>
            <a:r>
              <a:rPr lang="en-US" sz="3200">
                <a:solidFill>
                  <a:schemeClr val="dk1"/>
                </a:solidFill>
              </a:rPr>
              <a:t> words. Be careful with tense and word order.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teacher asked, “Have you completed your project yet?”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He asked, “What were you doing when I called you last night?”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She wondered, “Will they accept my apology or not?”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officer said, “Did you see the accident happen?”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5.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“Where have you been hiding all this time?” she asked.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g36fcbf761a1_0_5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47" name="Google Shape;647;g36fcbf761a1_0_5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8" name="Google Shape;648;g36fcbf761a1_0_5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g36fcbf761a1_0_59"/>
          <p:cNvSpPr txBox="1"/>
          <p:nvPr/>
        </p:nvSpPr>
        <p:spPr>
          <a:xfrm>
            <a:off x="919546" y="3191788"/>
            <a:ext cx="15979200" cy="4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teacher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we had completed our project yet.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had been doing when he called me the previous night.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wondered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they would accept her apology or not.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officer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I had seen the accident happen.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 had been hiding all that time.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7"/>
          <p:cNvGrpSpPr/>
          <p:nvPr/>
        </p:nvGrpSpPr>
        <p:grpSpPr>
          <a:xfrm>
            <a:off x="457200" y="274439"/>
            <a:ext cx="18288000" cy="10431661"/>
            <a:chOff x="0" y="-38100"/>
            <a:chExt cx="4816593" cy="2747433"/>
          </a:xfrm>
        </p:grpSpPr>
        <p:sp>
          <p:nvSpPr>
            <p:cNvPr id="655" name="Google Shape;655;p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6" name="Google Shape;656;p2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27"/>
          <p:cNvSpPr txBox="1"/>
          <p:nvPr/>
        </p:nvSpPr>
        <p:spPr>
          <a:xfrm>
            <a:off x="3200400" y="1584318"/>
            <a:ext cx="39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endParaRPr b="1" sz="6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27"/>
          <p:cNvSpPr/>
          <p:nvPr/>
        </p:nvSpPr>
        <p:spPr>
          <a:xfrm>
            <a:off x="1508335" y="11049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7"/>
          <p:cNvSpPr txBox="1"/>
          <p:nvPr/>
        </p:nvSpPr>
        <p:spPr>
          <a:xfrm>
            <a:off x="1295400" y="3058300"/>
            <a:ext cx="111804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indicates uncertainty or doubt. It is used when there is a choice between two alternatives. </a:t>
            </a:r>
            <a:endParaRPr sz="4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2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wondered </a:t>
            </a: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had posted the letter or not.</a:t>
            </a:r>
            <a:endParaRPr sz="5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27"/>
          <p:cNvSpPr/>
          <p:nvPr/>
        </p:nvSpPr>
        <p:spPr>
          <a:xfrm>
            <a:off x="914400" y="710741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27"/>
          <p:cNvSpPr txBox="1"/>
          <p:nvPr/>
        </p:nvSpPr>
        <p:spPr>
          <a:xfrm>
            <a:off x="1508335" y="5783314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b="1" sz="6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27"/>
          <p:cNvSpPr txBox="1"/>
          <p:nvPr/>
        </p:nvSpPr>
        <p:spPr>
          <a:xfrm>
            <a:off x="1371673" y="7181254"/>
            <a:ext cx="16459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Tags are omitted in Reported Speech.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"They </a:t>
            </a:r>
            <a:r>
              <a:rPr b="1" lang="en-US" sz="3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haven't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arrived yet, </a:t>
            </a:r>
            <a:r>
              <a:rPr b="1" lang="en-US" sz="3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they</a:t>
            </a:r>
            <a:r>
              <a:rPr b="1" lang="en-US" sz="3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lang="en-US" sz="35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asked </a:t>
            </a:r>
            <a:r>
              <a:rPr b="1" lang="en-US" sz="35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had arrived yet.</a:t>
            </a: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3" name="Google Shape;6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7"/>
          <p:cNvSpPr/>
          <p:nvPr/>
        </p:nvSpPr>
        <p:spPr>
          <a:xfrm>
            <a:off x="10338675" y="5783325"/>
            <a:ext cx="8149800" cy="40431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repeats the </a:t>
            </a:r>
            <a:r>
              <a:rPr b="1" lang="en-US" sz="2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auxiliary verb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and matches the subject.</a:t>
            </a:r>
            <a:b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question tags are omitted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The sentence becomes a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reported yes/no question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introduced by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g39f7a6cb681_0_70"/>
          <p:cNvGrpSpPr/>
          <p:nvPr/>
        </p:nvGrpSpPr>
        <p:grpSpPr>
          <a:xfrm>
            <a:off x="457200" y="274438"/>
            <a:ext cx="18288118" cy="10431728"/>
            <a:chOff x="0" y="-38100"/>
            <a:chExt cx="4816592" cy="2747433"/>
          </a:xfrm>
        </p:grpSpPr>
        <p:sp>
          <p:nvSpPr>
            <p:cNvPr id="670" name="Google Shape;670;g39f7a6cb681_0_7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71" name="Google Shape;671;g39f7a6cb681_0_7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g39f7a6cb681_0_70"/>
          <p:cNvSpPr/>
          <p:nvPr/>
        </p:nvSpPr>
        <p:spPr>
          <a:xfrm>
            <a:off x="1508335" y="11049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3" name="Google Shape;673;g39f7a6cb681_0_70"/>
          <p:cNvSpPr txBox="1"/>
          <p:nvPr/>
        </p:nvSpPr>
        <p:spPr>
          <a:xfrm>
            <a:off x="1248425" y="3551525"/>
            <a:ext cx="1118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He said,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are coming</a:t>
            </a:r>
            <a:r>
              <a:rPr lang="en-US" sz="2800">
                <a:solidFill>
                  <a:schemeClr val="dk1"/>
                </a:solidFill>
              </a:rPr>
              <a:t> to the meeting, </a:t>
            </a:r>
            <a:r>
              <a:rPr b="1" lang="en-US" sz="2800">
                <a:solidFill>
                  <a:srgbClr val="38761D"/>
                </a:solidFill>
              </a:rPr>
              <a:t>aren’t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He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if/whether</a:t>
            </a:r>
            <a:r>
              <a:rPr lang="en-US" sz="2800">
                <a:solidFill>
                  <a:schemeClr val="dk2"/>
                </a:solidFill>
              </a:rPr>
              <a:t> I</a:t>
            </a:r>
            <a:r>
              <a:rPr b="1" lang="en-US" sz="2800">
                <a:solidFill>
                  <a:schemeClr val="dk1"/>
                </a:solidFill>
              </a:rPr>
              <a:t> was coming </a:t>
            </a:r>
            <a:r>
              <a:rPr lang="en-US" sz="2800">
                <a:solidFill>
                  <a:schemeClr val="dk1"/>
                </a:solidFill>
              </a:rPr>
              <a:t>to the meeting.</a:t>
            </a:r>
            <a:endParaRPr sz="5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g39f7a6cb681_0_70"/>
          <p:cNvSpPr/>
          <p:nvPr/>
        </p:nvSpPr>
        <p:spPr>
          <a:xfrm>
            <a:off x="914400" y="710741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g39f7a6cb681_0_70"/>
          <p:cNvSpPr txBox="1"/>
          <p:nvPr/>
        </p:nvSpPr>
        <p:spPr>
          <a:xfrm>
            <a:off x="3669060" y="1506539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b="1" sz="6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g39f7a6cb681_0_70"/>
          <p:cNvSpPr txBox="1"/>
          <p:nvPr/>
        </p:nvSpPr>
        <p:spPr>
          <a:xfrm>
            <a:off x="1508323" y="5133354"/>
            <a:ext cx="16459200" cy="3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Direct:  </a:t>
            </a:r>
            <a:r>
              <a:rPr lang="en-US" sz="2800">
                <a:solidFill>
                  <a:schemeClr val="dk1"/>
                </a:solidFill>
              </a:rPr>
              <a:t>She said,</a:t>
            </a:r>
            <a:r>
              <a:rPr b="1" lang="en-US" sz="2800">
                <a:solidFill>
                  <a:schemeClr val="dk1"/>
                </a:solidFill>
              </a:rPr>
              <a:t>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b="1" lang="en-US" sz="2800">
                <a:solidFill>
                  <a:schemeClr val="dk1"/>
                </a:solidFill>
              </a:rPr>
              <a:t> finished </a:t>
            </a:r>
            <a:r>
              <a:rPr lang="en-US" sz="2800">
                <a:solidFill>
                  <a:schemeClr val="dk2"/>
                </a:solidFill>
              </a:rPr>
              <a:t>your</a:t>
            </a:r>
            <a:r>
              <a:rPr b="1"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homework</a:t>
            </a:r>
            <a:r>
              <a:rPr b="1" lang="en-US" sz="2800">
                <a:solidFill>
                  <a:schemeClr val="dk1"/>
                </a:solidFill>
              </a:rPr>
              <a:t>, </a:t>
            </a:r>
            <a:r>
              <a:rPr b="1" lang="en-US" sz="2800">
                <a:solidFill>
                  <a:srgbClr val="38761D"/>
                </a:solidFill>
              </a:rPr>
              <a:t>didn’t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br>
              <a:rPr b="1" lang="en-US" sz="2800">
                <a:solidFill>
                  <a:schemeClr val="dk1"/>
                </a:solidFill>
              </a:rPr>
            </a:br>
            <a:r>
              <a:rPr b="1" lang="en-US" sz="2800">
                <a:solidFill>
                  <a:schemeClr val="dk1"/>
                </a:solidFill>
              </a:rPr>
              <a:t> Reported:</a:t>
            </a:r>
            <a:r>
              <a:rPr lang="en-US" sz="2800">
                <a:solidFill>
                  <a:schemeClr val="dk1"/>
                </a:solidFill>
              </a:rPr>
              <a:t>She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b="1" lang="en-US" sz="2800">
                <a:solidFill>
                  <a:schemeClr val="dk1"/>
                </a:solidFill>
              </a:rPr>
              <a:t> if/whether </a:t>
            </a:r>
            <a:r>
              <a:rPr lang="en-US" sz="2800">
                <a:solidFill>
                  <a:schemeClr val="dk2"/>
                </a:solidFill>
              </a:rPr>
              <a:t>I</a:t>
            </a:r>
            <a:r>
              <a:rPr b="1" lang="en-US" sz="2800">
                <a:solidFill>
                  <a:schemeClr val="dk1"/>
                </a:solidFill>
              </a:rPr>
              <a:t> had finished </a:t>
            </a:r>
            <a:r>
              <a:rPr lang="en-US" sz="2800">
                <a:solidFill>
                  <a:schemeClr val="dk2"/>
                </a:solidFill>
              </a:rPr>
              <a:t>my</a:t>
            </a:r>
            <a:r>
              <a:rPr lang="en-US" sz="2800">
                <a:solidFill>
                  <a:schemeClr val="dk1"/>
                </a:solidFill>
              </a:rPr>
              <a:t> homework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They said, </a:t>
            </a:r>
            <a:r>
              <a:rPr b="1" lang="en-US" sz="2800">
                <a:solidFill>
                  <a:schemeClr val="dk1"/>
                </a:solidFill>
              </a:rPr>
              <a:t>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b="1" lang="en-US" sz="2800">
                <a:solidFill>
                  <a:schemeClr val="dk1"/>
                </a:solidFill>
              </a:rPr>
              <a:t> can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b="1" lang="en-US" sz="2800">
                <a:solidFill>
                  <a:schemeClr val="dk1"/>
                </a:solidFill>
              </a:rPr>
              <a:t>, </a:t>
            </a:r>
            <a:r>
              <a:rPr b="1" lang="en-US" sz="2800">
                <a:solidFill>
                  <a:srgbClr val="38761D"/>
                </a:solidFill>
              </a:rPr>
              <a:t>can’t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They</a:t>
            </a:r>
            <a:r>
              <a:rPr b="1"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b="1" lang="en-US" sz="2800">
                <a:solidFill>
                  <a:schemeClr val="dk1"/>
                </a:solidFill>
              </a:rPr>
              <a:t> if/whether</a:t>
            </a:r>
            <a:r>
              <a:rPr lang="en-US" sz="2800">
                <a:solidFill>
                  <a:schemeClr val="dk2"/>
                </a:solidFill>
              </a:rPr>
              <a:t> I </a:t>
            </a:r>
            <a:r>
              <a:rPr b="1" lang="en-US" sz="2800">
                <a:solidFill>
                  <a:schemeClr val="dk1"/>
                </a:solidFill>
              </a:rPr>
              <a:t>could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br>
              <a:rPr b="1" lang="en-US" sz="28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7" name="Google Shape;677;g39f7a6cb681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28"/>
          <p:cNvGrpSpPr/>
          <p:nvPr/>
        </p:nvGrpSpPr>
        <p:grpSpPr>
          <a:xfrm>
            <a:off x="0" y="-685790"/>
            <a:ext cx="18288122" cy="11357888"/>
            <a:chOff x="0" y="-38100"/>
            <a:chExt cx="4816593" cy="2747433"/>
          </a:xfrm>
        </p:grpSpPr>
        <p:sp>
          <p:nvSpPr>
            <p:cNvPr id="683" name="Google Shape;683;p2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4" name="Google Shape;684;p2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5" name="Google Shape;685;p28"/>
          <p:cNvSpPr txBox="1"/>
          <p:nvPr/>
        </p:nvSpPr>
        <p:spPr>
          <a:xfrm>
            <a:off x="2409573" y="2594680"/>
            <a:ext cx="134301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 Request- Advice </a:t>
            </a:r>
            <a:endParaRPr b="1" sz="633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28"/>
          <p:cNvSpPr txBox="1"/>
          <p:nvPr/>
        </p:nvSpPr>
        <p:spPr>
          <a:xfrm>
            <a:off x="850200" y="3877849"/>
            <a:ext cx="16534500" cy="5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report commands, requests, advice, warnings or suggestions, we use the verbs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tell, ask, beg, order, command advise, forbid, warn, encourage, etc. + (object) + </a:t>
            </a:r>
            <a:r>
              <a:rPr b="1" lang="en-US" sz="35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r>
              <a:rPr b="1" lang="en-US" sz="35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said, "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return to your seats and fasten your seat belts.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asked (us)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return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our seats and fasten our seat belts.</a:t>
            </a:r>
            <a:endParaRPr b="1"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talk so fast,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he said.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advised me not </a:t>
            </a:r>
            <a:r>
              <a:rPr b="1" lang="en-US" sz="32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talk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fast.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7" name="Google Shape;6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" y="18775"/>
            <a:ext cx="3157974" cy="2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00" y="-166675"/>
            <a:ext cx="4202925" cy="26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06600" y="-9047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8"/>
          <p:cNvSpPr/>
          <p:nvPr/>
        </p:nvSpPr>
        <p:spPr>
          <a:xfrm>
            <a:off x="5711875" y="-432150"/>
            <a:ext cx="258300" cy="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8"/>
          <p:cNvSpPr/>
          <p:nvPr/>
        </p:nvSpPr>
        <p:spPr>
          <a:xfrm>
            <a:off x="615350" y="2635152"/>
            <a:ext cx="16886700" cy="286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9"/>
          <p:cNvGrpSpPr/>
          <p:nvPr/>
        </p:nvGrpSpPr>
        <p:grpSpPr>
          <a:xfrm>
            <a:off x="-164400" y="-159190"/>
            <a:ext cx="18288122" cy="10746309"/>
            <a:chOff x="0" y="-38100"/>
            <a:chExt cx="4816593" cy="2747433"/>
          </a:xfrm>
        </p:grpSpPr>
        <p:sp>
          <p:nvSpPr>
            <p:cNvPr id="697" name="Google Shape;697;p2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98" name="Google Shape;698;p2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699;p29"/>
          <p:cNvSpPr txBox="1"/>
          <p:nvPr/>
        </p:nvSpPr>
        <p:spPr>
          <a:xfrm>
            <a:off x="685800" y="2302050"/>
            <a:ext cx="17628600" cy="8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refuse/offer/promise (+ object)/threaten (+ object)/claim/agree, etc. +</a:t>
            </a:r>
            <a:r>
              <a:rPr b="1" lang="en-US" sz="3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endParaRPr b="1" sz="1900" u="sng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'll pick you up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airport,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offered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pick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up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on time."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time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call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you don't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leave."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threatened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call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if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didn't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29"/>
          <p:cNvSpPr txBox="1"/>
          <p:nvPr/>
        </p:nvSpPr>
        <p:spPr>
          <a:xfrm>
            <a:off x="3682013" y="906117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1" name="Google Shape;701;p29"/>
          <p:cNvPicPr preferRelativeResize="0"/>
          <p:nvPr/>
        </p:nvPicPr>
        <p:blipFill rotWithShape="1">
          <a:blip r:embed="rId3">
            <a:alphaModFix/>
          </a:blip>
          <a:srcRect b="0" l="8113" r="5012" t="0"/>
          <a:stretch/>
        </p:blipFill>
        <p:spPr>
          <a:xfrm>
            <a:off x="12969133" y="4601746"/>
            <a:ext cx="4650300" cy="30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9"/>
          <p:cNvSpPr/>
          <p:nvPr/>
        </p:nvSpPr>
        <p:spPr>
          <a:xfrm>
            <a:off x="685802" y="911274"/>
            <a:ext cx="16393500" cy="1056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0"/>
          <p:cNvGrpSpPr/>
          <p:nvPr/>
        </p:nvGrpSpPr>
        <p:grpSpPr>
          <a:xfrm>
            <a:off x="0" y="-357000"/>
            <a:ext cx="18288122" cy="10644105"/>
            <a:chOff x="0" y="-38100"/>
            <a:chExt cx="4816593" cy="2747433"/>
          </a:xfrm>
        </p:grpSpPr>
        <p:sp>
          <p:nvSpPr>
            <p:cNvPr id="708" name="Google Shape;708;p3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09" name="Google Shape;709;p3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30"/>
          <p:cNvSpPr txBox="1"/>
          <p:nvPr/>
        </p:nvSpPr>
        <p:spPr>
          <a:xfrm>
            <a:off x="944150" y="2382071"/>
            <a:ext cx="16370100" cy="7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 sb of/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 to sb about/insist on/admit (to)/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deny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/apologise for +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-ing form</a:t>
            </a:r>
            <a:endParaRPr b="1" sz="18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stole the old woman's handbag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accused him of</a:t>
            </a:r>
            <a:r>
              <a:rPr b="1" lang="en-US" sz="3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stealing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old woman's handbag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didn't write anything on the desk,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denied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writing/having written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anything on the desk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30"/>
          <p:cNvSpPr txBox="1"/>
          <p:nvPr/>
        </p:nvSpPr>
        <p:spPr>
          <a:xfrm>
            <a:off x="3682013" y="606014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2" name="Google Shape;7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7181" y="5344799"/>
            <a:ext cx="3482525" cy="31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0"/>
          <p:cNvSpPr/>
          <p:nvPr/>
        </p:nvSpPr>
        <p:spPr>
          <a:xfrm>
            <a:off x="709275" y="2268794"/>
            <a:ext cx="16769100" cy="98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32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19" name="Google Shape;719;p3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20" name="Google Shape;720;p3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1" name="Google Shape;721;p32"/>
          <p:cNvSpPr txBox="1"/>
          <p:nvPr/>
        </p:nvSpPr>
        <p:spPr>
          <a:xfrm>
            <a:off x="1510826" y="2546471"/>
            <a:ext cx="152664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/explain/agree/claim/deny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promise/threaten/warn + (object)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"My coffee is too cold," she said. 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She </a:t>
            </a:r>
            <a:r>
              <a:rPr b="1" lang="en-US" sz="35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complained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her coffee was too cold.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32"/>
          <p:cNvSpPr txBox="1"/>
          <p:nvPr/>
        </p:nvSpPr>
        <p:spPr>
          <a:xfrm>
            <a:off x="3682013" y="12871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32"/>
          <p:cNvSpPr/>
          <p:nvPr/>
        </p:nvSpPr>
        <p:spPr>
          <a:xfrm>
            <a:off x="10287000" y="3046631"/>
            <a:ext cx="685800" cy="990600"/>
          </a:xfrm>
          <a:prstGeom prst="rightBrace">
            <a:avLst>
              <a:gd fmla="val 8333" name="adj1"/>
              <a:gd fmla="val 54196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2"/>
          <p:cNvSpPr txBox="1"/>
          <p:nvPr/>
        </p:nvSpPr>
        <p:spPr>
          <a:xfrm>
            <a:off x="11125200" y="2943285"/>
            <a:ext cx="322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that-clause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5" name="Google Shape;7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0064" y="5172939"/>
            <a:ext cx="5615500" cy="3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2"/>
          <p:cNvSpPr/>
          <p:nvPr/>
        </p:nvSpPr>
        <p:spPr>
          <a:xfrm>
            <a:off x="756250" y="2414400"/>
            <a:ext cx="16581300" cy="2043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3"/>
          <p:cNvGrpSpPr/>
          <p:nvPr/>
        </p:nvGrpSpPr>
        <p:grpSpPr>
          <a:xfrm>
            <a:off x="292631" y="274438"/>
            <a:ext cx="18288122" cy="10431728"/>
            <a:chOff x="0" y="-38100"/>
            <a:chExt cx="4816593" cy="2747433"/>
          </a:xfrm>
        </p:grpSpPr>
        <p:sp>
          <p:nvSpPr>
            <p:cNvPr id="732" name="Google Shape;732;p3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33" name="Google Shape;733;p3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33"/>
          <p:cNvSpPr txBox="1"/>
          <p:nvPr/>
        </p:nvSpPr>
        <p:spPr>
          <a:xfrm>
            <a:off x="3524784" y="2022103"/>
            <a:ext cx="4170606" cy="1590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35" name="Google Shape;735;p33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6" name="Google Shape;736;p33"/>
          <p:cNvSpPr txBox="1"/>
          <p:nvPr/>
        </p:nvSpPr>
        <p:spPr>
          <a:xfrm>
            <a:off x="1066800" y="5215285"/>
            <a:ext cx="81534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"Let's go for a swim,"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suggested</a:t>
            </a:r>
            <a:endParaRPr b="1" sz="31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33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8" name="Google Shape;738;p33"/>
          <p:cNvSpPr/>
          <p:nvPr/>
        </p:nvSpPr>
        <p:spPr>
          <a:xfrm>
            <a:off x="8165569" y="5780967"/>
            <a:ext cx="67695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swim.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should go for a swim.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go/went for a swim.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Google Shape;739;p33"/>
          <p:cNvSpPr/>
          <p:nvPr/>
        </p:nvSpPr>
        <p:spPr>
          <a:xfrm>
            <a:off x="7239000" y="6084948"/>
            <a:ext cx="533400" cy="133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3"/>
          <p:cNvSpPr/>
          <p:nvPr/>
        </p:nvSpPr>
        <p:spPr>
          <a:xfrm>
            <a:off x="1484325" y="4542250"/>
            <a:ext cx="14138700" cy="385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g32ce1b5803b_1_10"/>
          <p:cNvGrpSpPr/>
          <p:nvPr/>
        </p:nvGrpSpPr>
        <p:grpSpPr>
          <a:xfrm>
            <a:off x="0" y="-300815"/>
            <a:ext cx="18288097" cy="10435777"/>
            <a:chOff x="0" y="-38100"/>
            <a:chExt cx="4694793" cy="2679000"/>
          </a:xfrm>
        </p:grpSpPr>
        <p:sp>
          <p:nvSpPr>
            <p:cNvPr id="131" name="Google Shape;131;g32ce1b5803b_1_1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2" name="Google Shape;132;g32ce1b5803b_1_1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g32ce1b5803b_1_10"/>
          <p:cNvSpPr txBox="1"/>
          <p:nvPr/>
        </p:nvSpPr>
        <p:spPr>
          <a:xfrm>
            <a:off x="717780" y="696567"/>
            <a:ext cx="16948500" cy="10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reported speech (or indirect speech), we report what someone said without using their exact words. The message is paraphrased, and there is</a:t>
            </a:r>
            <a:r>
              <a:rPr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a change in the tense, pronouns, and time expressions.</a:t>
            </a:r>
            <a:endParaRPr b="1" sz="35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 are used.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"say" (or its variations like "tell," "ask," etc.) is followed by the reported message.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sentence is usually made into a statement, not a question or exclamation.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was going to the store.</a:t>
            </a:r>
            <a:b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(Note: The word “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is 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optional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5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especially in informal speech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i="1" sz="3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3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46" name="Google Shape;746;p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47" name="Google Shape;747;p3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34"/>
          <p:cNvSpPr txBox="1"/>
          <p:nvPr/>
        </p:nvSpPr>
        <p:spPr>
          <a:xfrm>
            <a:off x="1163394" y="4280170"/>
            <a:ext cx="10017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 u="sng">
                <a:solidFill>
                  <a:schemeClr val="hlink"/>
                </a:solidFill>
                <a:latin typeface="Sen"/>
                <a:ea typeface="Sen"/>
                <a:cs typeface="Sen"/>
                <a:sym typeface="Sen"/>
                <a:hlinkClick r:id="rId3"/>
              </a:rPr>
              <a:t>Let’s Practice!</a:t>
            </a:r>
            <a:endParaRPr/>
          </a:p>
        </p:txBody>
      </p:sp>
      <p:sp>
        <p:nvSpPr>
          <p:cNvPr id="749" name="Google Shape;749;p34"/>
          <p:cNvSpPr/>
          <p:nvPr/>
        </p:nvSpPr>
        <p:spPr>
          <a:xfrm>
            <a:off x="56776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0" name="Google Shape;750;p34"/>
          <p:cNvSpPr txBox="1"/>
          <p:nvPr/>
        </p:nvSpPr>
        <p:spPr>
          <a:xfrm>
            <a:off x="4202310" y="6359921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51" name="Google Shape;751;p34"/>
          <p:cNvSpPr/>
          <p:nvPr/>
        </p:nvSpPr>
        <p:spPr>
          <a:xfrm>
            <a:off x="4940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52" name="Google Shape;75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1493" y="1496718"/>
            <a:ext cx="6450050" cy="4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4"/>
          <p:cNvSpPr/>
          <p:nvPr/>
        </p:nvSpPr>
        <p:spPr>
          <a:xfrm>
            <a:off x="11630425" y="6594950"/>
            <a:ext cx="5425200" cy="305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 book exercises, pages: 103-104-105.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5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759" name="Google Shape;759;p3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60" name="Google Shape;760;p3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35"/>
          <p:cNvSpPr/>
          <p:nvPr/>
        </p:nvSpPr>
        <p:spPr>
          <a:xfrm flipH="1" rot="10800000">
            <a:off x="1110981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1642653"/>
                </a:moveTo>
                <a:lnTo>
                  <a:pt x="5919471" y="1642653"/>
                </a:lnTo>
                <a:lnTo>
                  <a:pt x="5919471" y="0"/>
                </a:lnTo>
                <a:lnTo>
                  <a:pt x="0" y="0"/>
                </a:lnTo>
                <a:lnTo>
                  <a:pt x="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2" name="Google Shape;762;p35"/>
          <p:cNvSpPr/>
          <p:nvPr/>
        </p:nvSpPr>
        <p:spPr>
          <a:xfrm>
            <a:off x="7524896" y="3058159"/>
            <a:ext cx="3238207" cy="5706092"/>
          </a:xfrm>
          <a:custGeom>
            <a:rect b="b" l="l" r="r" t="t"/>
            <a:pathLst>
              <a:path extrusionOk="0" h="5706092" w="3238207">
                <a:moveTo>
                  <a:pt x="0" y="0"/>
                </a:moveTo>
                <a:lnTo>
                  <a:pt x="3238208" y="0"/>
                </a:lnTo>
                <a:lnTo>
                  <a:pt x="3238208" y="5706092"/>
                </a:lnTo>
                <a:lnTo>
                  <a:pt x="0" y="5706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3" name="Google Shape;763;p35"/>
          <p:cNvSpPr/>
          <p:nvPr/>
        </p:nvSpPr>
        <p:spPr>
          <a:xfrm>
            <a:off x="8103849" y="4311814"/>
            <a:ext cx="1592125" cy="3648619"/>
          </a:xfrm>
          <a:custGeom>
            <a:rect b="b" l="l" r="r" t="t"/>
            <a:pathLst>
              <a:path extrusionOk="0" h="3648619" w="1592125">
                <a:moveTo>
                  <a:pt x="0" y="0"/>
                </a:moveTo>
                <a:lnTo>
                  <a:pt x="1592124" y="0"/>
                </a:lnTo>
                <a:lnTo>
                  <a:pt x="1592124" y="3648619"/>
                </a:lnTo>
                <a:lnTo>
                  <a:pt x="0" y="3648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4" name="Google Shape;764;p35"/>
          <p:cNvSpPr/>
          <p:nvPr/>
        </p:nvSpPr>
        <p:spPr>
          <a:xfrm>
            <a:off x="1110981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4"/>
                </a:lnTo>
                <a:lnTo>
                  <a:pt x="0" y="164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5" name="Google Shape;765;p35"/>
          <p:cNvSpPr/>
          <p:nvPr/>
        </p:nvSpPr>
        <p:spPr>
          <a:xfrm>
            <a:off x="12561139" y="399859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6" name="Google Shape;766;p35"/>
          <p:cNvSpPr/>
          <p:nvPr/>
        </p:nvSpPr>
        <p:spPr>
          <a:xfrm>
            <a:off x="1110981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3"/>
                </a:lnTo>
                <a:lnTo>
                  <a:pt x="0" y="1642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7" name="Google Shape;767;p35"/>
          <p:cNvSpPr/>
          <p:nvPr/>
        </p:nvSpPr>
        <p:spPr>
          <a:xfrm rot="10800000">
            <a:off x="126252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1642653"/>
                </a:moveTo>
                <a:lnTo>
                  <a:pt x="0" y="1642653"/>
                </a:lnTo>
                <a:lnTo>
                  <a:pt x="0" y="0"/>
                </a:lnTo>
                <a:lnTo>
                  <a:pt x="5919470" y="0"/>
                </a:lnTo>
                <a:lnTo>
                  <a:pt x="591947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8" name="Google Shape;768;p35"/>
          <p:cNvSpPr/>
          <p:nvPr/>
        </p:nvSpPr>
        <p:spPr>
          <a:xfrm>
            <a:off x="2059602" y="3998570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9" name="Google Shape;769;p35"/>
          <p:cNvSpPr txBox="1"/>
          <p:nvPr/>
        </p:nvSpPr>
        <p:spPr>
          <a:xfrm>
            <a:off x="1950539" y="3536734"/>
            <a:ext cx="3908609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770" name="Google Shape;770;p35"/>
          <p:cNvSpPr/>
          <p:nvPr/>
        </p:nvSpPr>
        <p:spPr>
          <a:xfrm flipH="1">
            <a:off x="126252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4"/>
                </a:lnTo>
                <a:lnTo>
                  <a:pt x="5919470" y="1642654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1" name="Google Shape;771;p35"/>
          <p:cNvSpPr txBox="1"/>
          <p:nvPr/>
        </p:nvSpPr>
        <p:spPr>
          <a:xfrm>
            <a:off x="1498683" y="5651712"/>
            <a:ext cx="4812321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772" name="Google Shape;772;p35"/>
          <p:cNvSpPr/>
          <p:nvPr/>
        </p:nvSpPr>
        <p:spPr>
          <a:xfrm>
            <a:off x="1741610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3" name="Google Shape;773;p35"/>
          <p:cNvSpPr txBox="1"/>
          <p:nvPr/>
        </p:nvSpPr>
        <p:spPr>
          <a:xfrm>
            <a:off x="11996642" y="5675995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774" name="Google Shape;774;p35"/>
          <p:cNvSpPr/>
          <p:nvPr/>
        </p:nvSpPr>
        <p:spPr>
          <a:xfrm flipH="1">
            <a:off x="126252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3"/>
                </a:lnTo>
                <a:lnTo>
                  <a:pt x="5919470" y="1642653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p35"/>
          <p:cNvSpPr/>
          <p:nvPr/>
        </p:nvSpPr>
        <p:spPr>
          <a:xfrm>
            <a:off x="2282579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6" name="Google Shape;776;p35"/>
          <p:cNvSpPr txBox="1"/>
          <p:nvPr/>
        </p:nvSpPr>
        <p:spPr>
          <a:xfrm>
            <a:off x="1545903" y="7905728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sp>
        <p:nvSpPr>
          <p:cNvPr id="777" name="Google Shape;777;p35"/>
          <p:cNvSpPr txBox="1"/>
          <p:nvPr/>
        </p:nvSpPr>
        <p:spPr>
          <a:xfrm>
            <a:off x="11996642" y="3536734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778" name="Google Shape;778;p35"/>
          <p:cNvSpPr/>
          <p:nvPr/>
        </p:nvSpPr>
        <p:spPr>
          <a:xfrm>
            <a:off x="12633759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1" y="0"/>
                </a:lnTo>
                <a:lnTo>
                  <a:pt x="1939681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9" name="Google Shape;779;p35"/>
          <p:cNvSpPr/>
          <p:nvPr/>
        </p:nvSpPr>
        <p:spPr>
          <a:xfrm>
            <a:off x="12415900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35"/>
          <p:cNvSpPr txBox="1"/>
          <p:nvPr/>
        </p:nvSpPr>
        <p:spPr>
          <a:xfrm>
            <a:off x="11996642" y="7908032"/>
            <a:ext cx="4717880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781" name="Google Shape;781;p35"/>
          <p:cNvSpPr txBox="1"/>
          <p:nvPr/>
        </p:nvSpPr>
        <p:spPr>
          <a:xfrm>
            <a:off x="3243505" y="1288602"/>
            <a:ext cx="11800990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Did She Say?!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6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787" name="Google Shape;787;p3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88" name="Google Shape;788;p3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9" name="Google Shape;789;p36"/>
          <p:cNvSpPr/>
          <p:nvPr/>
        </p:nvSpPr>
        <p:spPr>
          <a:xfrm rot="2224946">
            <a:off x="11614417" y="807388"/>
            <a:ext cx="4825899" cy="3720329"/>
          </a:xfrm>
          <a:custGeom>
            <a:rect b="b" l="l" r="r" t="t"/>
            <a:pathLst>
              <a:path extrusionOk="0" h="3720329" w="4825899">
                <a:moveTo>
                  <a:pt x="0" y="0"/>
                </a:moveTo>
                <a:lnTo>
                  <a:pt x="4825899" y="0"/>
                </a:lnTo>
                <a:lnTo>
                  <a:pt x="4825899" y="3720329"/>
                </a:lnTo>
                <a:lnTo>
                  <a:pt x="0" y="372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90" name="Google Shape;790;p36"/>
          <p:cNvGrpSpPr/>
          <p:nvPr/>
        </p:nvGrpSpPr>
        <p:grpSpPr>
          <a:xfrm>
            <a:off x="1795067" y="2524794"/>
            <a:ext cx="14631609" cy="6465028"/>
            <a:chOff x="0" y="-38100"/>
            <a:chExt cx="3853592" cy="1702723"/>
          </a:xfrm>
        </p:grpSpPr>
        <p:sp>
          <p:nvSpPr>
            <p:cNvPr id="791" name="Google Shape;791;p36"/>
            <p:cNvSpPr/>
            <p:nvPr/>
          </p:nvSpPr>
          <p:spPr>
            <a:xfrm>
              <a:off x="0" y="0"/>
              <a:ext cx="3853592" cy="1664623"/>
            </a:xfrm>
            <a:custGeom>
              <a:rect b="b" l="l" r="r" t="t"/>
              <a:pathLst>
                <a:path extrusionOk="0" h="1664623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641342"/>
                  </a:lnTo>
                  <a:cubicBezTo>
                    <a:pt x="3853592" y="1654200"/>
                    <a:pt x="3843168" y="1664623"/>
                    <a:pt x="3830310" y="1664623"/>
                  </a:cubicBezTo>
                  <a:lnTo>
                    <a:pt x="23281" y="1664623"/>
                  </a:lnTo>
                  <a:cubicBezTo>
                    <a:pt x="10423" y="1664623"/>
                    <a:pt x="0" y="1654200"/>
                    <a:pt x="0" y="1641342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6"/>
            <p:cNvSpPr txBox="1"/>
            <p:nvPr/>
          </p:nvSpPr>
          <p:spPr>
            <a:xfrm>
              <a:off x="0" y="-38100"/>
              <a:ext cx="3853591" cy="1702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3" name="Google Shape;793;p36"/>
          <p:cNvSpPr txBox="1"/>
          <p:nvPr/>
        </p:nvSpPr>
        <p:spPr>
          <a:xfrm>
            <a:off x="3342910" y="694723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794" name="Google Shape;794;p36"/>
          <p:cNvSpPr txBox="1"/>
          <p:nvPr/>
        </p:nvSpPr>
        <p:spPr>
          <a:xfrm>
            <a:off x="3342910" y="6035071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795" name="Google Shape;795;p36"/>
          <p:cNvSpPr txBox="1"/>
          <p:nvPr/>
        </p:nvSpPr>
        <p:spPr>
          <a:xfrm>
            <a:off x="3342910" y="785939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796" name="Google Shape;796;p36"/>
          <p:cNvSpPr txBox="1"/>
          <p:nvPr/>
        </p:nvSpPr>
        <p:spPr>
          <a:xfrm>
            <a:off x="6013647" y="1277794"/>
            <a:ext cx="6260705" cy="1086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Answers</a:t>
            </a:r>
            <a:endParaRPr/>
          </a:p>
        </p:txBody>
      </p:sp>
      <p:sp>
        <p:nvSpPr>
          <p:cNvPr id="797" name="Google Shape;797;p36"/>
          <p:cNvSpPr txBox="1"/>
          <p:nvPr/>
        </p:nvSpPr>
        <p:spPr>
          <a:xfrm>
            <a:off x="3271550" y="3298589"/>
            <a:ext cx="4379509" cy="40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798" name="Google Shape;798;p36"/>
          <p:cNvSpPr txBox="1"/>
          <p:nvPr/>
        </p:nvSpPr>
        <p:spPr>
          <a:xfrm>
            <a:off x="3300505" y="4210750"/>
            <a:ext cx="432160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799" name="Google Shape;799;p36"/>
          <p:cNvSpPr txBox="1"/>
          <p:nvPr/>
        </p:nvSpPr>
        <p:spPr>
          <a:xfrm>
            <a:off x="3342910" y="5122910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grpSp>
        <p:nvGrpSpPr>
          <p:cNvPr id="800" name="Google Shape;800;p36"/>
          <p:cNvGrpSpPr/>
          <p:nvPr/>
        </p:nvGrpSpPr>
        <p:grpSpPr>
          <a:xfrm>
            <a:off x="7988639" y="3144131"/>
            <a:ext cx="7027810" cy="747420"/>
            <a:chOff x="0" y="0"/>
            <a:chExt cx="9370414" cy="996561"/>
          </a:xfrm>
        </p:grpSpPr>
        <p:sp>
          <p:nvSpPr>
            <p:cNvPr id="801" name="Google Shape;801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2" name="Google Shape;802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3" name="Google Shape;803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04" name="Google Shape;804;p36"/>
          <p:cNvGrpSpPr/>
          <p:nvPr/>
        </p:nvGrpSpPr>
        <p:grpSpPr>
          <a:xfrm>
            <a:off x="7988639" y="4068850"/>
            <a:ext cx="7027810" cy="747420"/>
            <a:chOff x="0" y="0"/>
            <a:chExt cx="9370414" cy="996561"/>
          </a:xfrm>
        </p:grpSpPr>
        <p:sp>
          <p:nvSpPr>
            <p:cNvPr id="805" name="Google Shape;805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6" name="Google Shape;806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7" name="Google Shape;807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08" name="Google Shape;808;p36"/>
          <p:cNvGrpSpPr/>
          <p:nvPr/>
        </p:nvGrpSpPr>
        <p:grpSpPr>
          <a:xfrm>
            <a:off x="7988639" y="4993569"/>
            <a:ext cx="7027810" cy="747420"/>
            <a:chOff x="0" y="0"/>
            <a:chExt cx="9370414" cy="996561"/>
          </a:xfrm>
        </p:grpSpPr>
        <p:sp>
          <p:nvSpPr>
            <p:cNvPr id="809" name="Google Shape;809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0" name="Google Shape;810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1" name="Google Shape;811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12" name="Google Shape;812;p36"/>
          <p:cNvGrpSpPr/>
          <p:nvPr/>
        </p:nvGrpSpPr>
        <p:grpSpPr>
          <a:xfrm>
            <a:off x="7988639" y="5918287"/>
            <a:ext cx="7027810" cy="747420"/>
            <a:chOff x="0" y="0"/>
            <a:chExt cx="9370414" cy="996561"/>
          </a:xfrm>
        </p:grpSpPr>
        <p:sp>
          <p:nvSpPr>
            <p:cNvPr id="813" name="Google Shape;813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4" name="Google Shape;814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5" name="Google Shape;815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16" name="Google Shape;816;p36"/>
          <p:cNvGrpSpPr/>
          <p:nvPr/>
        </p:nvGrpSpPr>
        <p:grpSpPr>
          <a:xfrm>
            <a:off x="7988639" y="6843006"/>
            <a:ext cx="7027810" cy="747420"/>
            <a:chOff x="0" y="0"/>
            <a:chExt cx="9370414" cy="996561"/>
          </a:xfrm>
        </p:grpSpPr>
        <p:sp>
          <p:nvSpPr>
            <p:cNvPr id="817" name="Google Shape;817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8" name="Google Shape;818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9" name="Google Shape;819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0" name="Google Shape;820;p36"/>
          <p:cNvGrpSpPr/>
          <p:nvPr/>
        </p:nvGrpSpPr>
        <p:grpSpPr>
          <a:xfrm>
            <a:off x="7988639" y="7767725"/>
            <a:ext cx="7027810" cy="747420"/>
            <a:chOff x="0" y="0"/>
            <a:chExt cx="9370414" cy="996561"/>
          </a:xfrm>
        </p:grpSpPr>
        <p:sp>
          <p:nvSpPr>
            <p:cNvPr id="821" name="Google Shape;821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2" name="Google Shape;822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3" name="Google Shape;823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24" name="Google Shape;824;p36"/>
          <p:cNvSpPr txBox="1"/>
          <p:nvPr/>
        </p:nvSpPr>
        <p:spPr>
          <a:xfrm>
            <a:off x="8335506" y="3298589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said she had a question.</a:t>
            </a:r>
            <a:endParaRPr/>
          </a:p>
        </p:txBody>
      </p:sp>
      <p:sp>
        <p:nvSpPr>
          <p:cNvPr id="825" name="Google Shape;825;p36"/>
          <p:cNvSpPr txBox="1"/>
          <p:nvPr/>
        </p:nvSpPr>
        <p:spPr>
          <a:xfrm>
            <a:off x="8343605" y="4224166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where the crackers were.</a:t>
            </a:r>
            <a:endParaRPr/>
          </a:p>
        </p:txBody>
      </p:sp>
      <p:sp>
        <p:nvSpPr>
          <p:cNvPr id="826" name="Google Shape;826;p36"/>
          <p:cNvSpPr txBox="1"/>
          <p:nvPr/>
        </p:nvSpPr>
        <p:spPr>
          <a:xfrm>
            <a:off x="8343605" y="5148885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to let her out.</a:t>
            </a:r>
            <a:endParaRPr/>
          </a:p>
        </p:txBody>
      </p:sp>
      <p:sp>
        <p:nvSpPr>
          <p:cNvPr id="827" name="Google Shape;827;p36"/>
          <p:cNvSpPr txBox="1"/>
          <p:nvPr/>
        </p:nvSpPr>
        <p:spPr>
          <a:xfrm>
            <a:off x="8343605" y="6073604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if I could speak Parrot.</a:t>
            </a:r>
            <a:endParaRPr/>
          </a:p>
        </p:txBody>
      </p:sp>
      <p:sp>
        <p:nvSpPr>
          <p:cNvPr id="828" name="Google Shape;828;p36"/>
          <p:cNvSpPr txBox="1"/>
          <p:nvPr/>
        </p:nvSpPr>
        <p:spPr>
          <a:xfrm>
            <a:off x="8343605" y="6998323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I was pretty.</a:t>
            </a:r>
            <a:endParaRPr/>
          </a:p>
        </p:txBody>
      </p:sp>
      <p:sp>
        <p:nvSpPr>
          <p:cNvPr id="829" name="Google Shape;829;p36"/>
          <p:cNvSpPr txBox="1"/>
          <p:nvPr/>
        </p:nvSpPr>
        <p:spPr>
          <a:xfrm>
            <a:off x="8343605" y="7923042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what my password was!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37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835" name="Google Shape;835;p3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36" name="Google Shape;836;p3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7" name="Google Shape;837;p37"/>
          <p:cNvSpPr/>
          <p:nvPr/>
        </p:nvSpPr>
        <p:spPr>
          <a:xfrm rot="10800000">
            <a:off x="1729036" y="2375463"/>
            <a:ext cx="11034703" cy="3062130"/>
          </a:xfrm>
          <a:custGeom>
            <a:rect b="b" l="l" r="r" t="t"/>
            <a:pathLst>
              <a:path extrusionOk="0" h="3062130" w="11034703">
                <a:moveTo>
                  <a:pt x="11034702" y="3062130"/>
                </a:moveTo>
                <a:lnTo>
                  <a:pt x="0" y="3062130"/>
                </a:lnTo>
                <a:lnTo>
                  <a:pt x="0" y="0"/>
                </a:lnTo>
                <a:lnTo>
                  <a:pt x="11034702" y="0"/>
                </a:lnTo>
                <a:lnTo>
                  <a:pt x="11034702" y="30621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8" name="Google Shape;838;p37"/>
          <p:cNvSpPr/>
          <p:nvPr/>
        </p:nvSpPr>
        <p:spPr>
          <a:xfrm>
            <a:off x="4627784" y="4306609"/>
            <a:ext cx="4110727" cy="447042"/>
          </a:xfrm>
          <a:custGeom>
            <a:rect b="b" l="l" r="r" t="t"/>
            <a:pathLst>
              <a:path extrusionOk="0" h="447042" w="4110727">
                <a:moveTo>
                  <a:pt x="0" y="0"/>
                </a:moveTo>
                <a:lnTo>
                  <a:pt x="4110728" y="0"/>
                </a:lnTo>
                <a:lnTo>
                  <a:pt x="4110728" y="447042"/>
                </a:lnTo>
                <a:lnTo>
                  <a:pt x="0" y="447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9" name="Google Shape;839;p37"/>
          <p:cNvSpPr/>
          <p:nvPr/>
        </p:nvSpPr>
        <p:spPr>
          <a:xfrm flipH="1">
            <a:off x="11660912" y="4062814"/>
            <a:ext cx="5330699" cy="14882661"/>
          </a:xfrm>
          <a:custGeom>
            <a:rect b="b" l="l" r="r" t="t"/>
            <a:pathLst>
              <a:path extrusionOk="0" h="14882661" w="5330699">
                <a:moveTo>
                  <a:pt x="5330699" y="0"/>
                </a:moveTo>
                <a:lnTo>
                  <a:pt x="0" y="0"/>
                </a:lnTo>
                <a:lnTo>
                  <a:pt x="0" y="14882661"/>
                </a:lnTo>
                <a:lnTo>
                  <a:pt x="5330699" y="14882661"/>
                </a:lnTo>
                <a:lnTo>
                  <a:pt x="5330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0" name="Google Shape;840;p37"/>
          <p:cNvSpPr txBox="1"/>
          <p:nvPr/>
        </p:nvSpPr>
        <p:spPr>
          <a:xfrm>
            <a:off x="4751752" y="6259025"/>
            <a:ext cx="4483167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841" name="Google Shape;841;p37"/>
          <p:cNvSpPr txBox="1"/>
          <p:nvPr/>
        </p:nvSpPr>
        <p:spPr>
          <a:xfrm>
            <a:off x="2963939" y="2931849"/>
            <a:ext cx="7407792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Thank You!</a:t>
            </a:r>
            <a:endParaRPr/>
          </a:p>
        </p:txBody>
      </p:sp>
      <p:sp>
        <p:nvSpPr>
          <p:cNvPr id="842" name="Google Shape;842;p37"/>
          <p:cNvSpPr/>
          <p:nvPr/>
        </p:nvSpPr>
        <p:spPr>
          <a:xfrm>
            <a:off x="2963939" y="5857387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3" name="Google Shape;843;p37"/>
          <p:cNvSpPr/>
          <p:nvPr/>
        </p:nvSpPr>
        <p:spPr>
          <a:xfrm>
            <a:off x="2440643" y="6207215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2ce1b5803b_1_18"/>
          <p:cNvGrpSpPr/>
          <p:nvPr/>
        </p:nvGrpSpPr>
        <p:grpSpPr>
          <a:xfrm>
            <a:off x="-371075" y="-624724"/>
            <a:ext cx="19540198" cy="11522379"/>
            <a:chOff x="0" y="-38100"/>
            <a:chExt cx="4694793" cy="2679000"/>
          </a:xfrm>
        </p:grpSpPr>
        <p:sp>
          <p:nvSpPr>
            <p:cNvPr id="139" name="Google Shape;139;g32ce1b5803b_1_1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0" name="Google Shape;140;g32ce1b5803b_1_18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32ce1b5803b_1_18"/>
          <p:cNvSpPr txBox="1"/>
          <p:nvPr/>
        </p:nvSpPr>
        <p:spPr>
          <a:xfrm>
            <a:off x="489175" y="86975"/>
            <a:ext cx="18029100" cy="12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Differences Between Direct and Reported Speech:</a:t>
            </a:r>
            <a:endParaRPr b="1" sz="2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quotation marks</a:t>
            </a:r>
            <a:r>
              <a:rPr lang="en-US" sz="2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show exact words.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marks;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words are paraphrased.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Tense Changes: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remains the same as the original.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usually shifts one step back in time (e.g., present becomes past, future becomes conditional).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i="1" lang="en-US" sz="23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remain the same.</a:t>
            </a:r>
            <a:endParaRPr b="1" sz="23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may change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based on the perspective of the speaker.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 leaving now."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leaving then.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Punctuation: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Includes the exact punctuation from the original statement (e.g., question mark, exclamation mark).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Punctuation changes to fit the structure of a statement.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"Are you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if I was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Expressions: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references remain as they are.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expressions may need to be adjusted.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will call you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tomorrow.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would call me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day.</a:t>
            </a:r>
            <a:endParaRPr b="1" sz="475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99">
              <a:solidFill>
                <a:srgbClr val="2D2D30"/>
              </a:solidFill>
            </a:endParaRPr>
          </a:p>
        </p:txBody>
      </p:sp>
      <p:pic>
        <p:nvPicPr>
          <p:cNvPr id="142" name="Google Shape;142;g32ce1b5803b_1_18"/>
          <p:cNvPicPr preferRelativeResize="0"/>
          <p:nvPr/>
        </p:nvPicPr>
        <p:blipFill rotWithShape="1">
          <a:blip r:embed="rId3">
            <a:alphaModFix/>
          </a:blip>
          <a:srcRect b="10658" l="0" r="0" t="0"/>
          <a:stretch/>
        </p:blipFill>
        <p:spPr>
          <a:xfrm>
            <a:off x="14371000" y="-236099"/>
            <a:ext cx="4252675" cy="24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CE0"/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0" name="Google Shape;150;p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 flipH="1" rot="10800000">
            <a:off x="5108006" y="2776568"/>
            <a:ext cx="10808927" cy="2999477"/>
          </a:xfrm>
          <a:custGeom>
            <a:rect b="b" l="l" r="r" t="t"/>
            <a:pathLst>
              <a:path extrusionOk="0" h="2999477" w="10808927">
                <a:moveTo>
                  <a:pt x="0" y="2999477"/>
                </a:moveTo>
                <a:lnTo>
                  <a:pt x="10808927" y="2999477"/>
                </a:lnTo>
                <a:lnTo>
                  <a:pt x="10808927" y="0"/>
                </a:lnTo>
                <a:lnTo>
                  <a:pt x="0" y="0"/>
                </a:lnTo>
                <a:lnTo>
                  <a:pt x="0" y="29994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flipH="1">
            <a:off x="1028700" y="3466233"/>
            <a:ext cx="5697726" cy="13278600"/>
          </a:xfrm>
          <a:custGeom>
            <a:rect b="b" l="l" r="r" t="t"/>
            <a:pathLst>
              <a:path extrusionOk="0" h="13278600" w="5697726">
                <a:moveTo>
                  <a:pt x="5697726" y="0"/>
                </a:moveTo>
                <a:lnTo>
                  <a:pt x="0" y="0"/>
                </a:lnTo>
                <a:lnTo>
                  <a:pt x="0" y="13278600"/>
                </a:lnTo>
                <a:lnTo>
                  <a:pt x="5697726" y="13278600"/>
                </a:lnTo>
                <a:lnTo>
                  <a:pt x="569772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1215759" y="4436999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3" y="0"/>
                </a:lnTo>
                <a:lnTo>
                  <a:pt x="2224703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2824163" y="1739160"/>
            <a:ext cx="1770365" cy="1916734"/>
          </a:xfrm>
          <a:custGeom>
            <a:rect b="b" l="l" r="r" t="t"/>
            <a:pathLst>
              <a:path extrusionOk="0" h="1916734" w="1770365">
                <a:moveTo>
                  <a:pt x="0" y="0"/>
                </a:moveTo>
                <a:lnTo>
                  <a:pt x="1770366" y="0"/>
                </a:lnTo>
                <a:lnTo>
                  <a:pt x="1770366" y="1916734"/>
                </a:lnTo>
                <a:lnTo>
                  <a:pt x="0" y="1916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/>
          <p:cNvSpPr txBox="1"/>
          <p:nvPr/>
        </p:nvSpPr>
        <p:spPr>
          <a:xfrm>
            <a:off x="6575650" y="3655900"/>
            <a:ext cx="8072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Said, “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Parrots </a:t>
            </a:r>
            <a:r>
              <a:rPr b="1"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talk!”</a:t>
            </a:r>
            <a:endParaRPr sz="1800"/>
          </a:p>
        </p:txBody>
      </p:sp>
      <p:sp>
        <p:nvSpPr>
          <p:cNvPr id="156" name="Google Shape;156;p4"/>
          <p:cNvSpPr txBox="1"/>
          <p:nvPr/>
        </p:nvSpPr>
        <p:spPr>
          <a:xfrm>
            <a:off x="8319060" y="6109420"/>
            <a:ext cx="502168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direct speech.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448674" y="1287117"/>
            <a:ext cx="7390652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Direct Speech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 rot="10800000">
            <a:off x="2064625" y="2923592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2442234"/>
                </a:moveTo>
                <a:lnTo>
                  <a:pt x="0" y="2442234"/>
                </a:lnTo>
                <a:lnTo>
                  <a:pt x="0" y="0"/>
                </a:lnTo>
                <a:lnTo>
                  <a:pt x="8800844" y="0"/>
                </a:lnTo>
                <a:lnTo>
                  <a:pt x="8800844" y="244223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 flipH="1">
            <a:off x="9144000" y="3124188"/>
            <a:ext cx="8037772" cy="10996952"/>
          </a:xfrm>
          <a:custGeom>
            <a:rect b="b" l="l" r="r" t="t"/>
            <a:pathLst>
              <a:path extrusionOk="0" h="10996952" w="8037772">
                <a:moveTo>
                  <a:pt x="8037772" y="0"/>
                </a:moveTo>
                <a:lnTo>
                  <a:pt x="0" y="0"/>
                </a:lnTo>
                <a:lnTo>
                  <a:pt x="0" y="10996952"/>
                </a:lnTo>
                <a:lnTo>
                  <a:pt x="8037772" y="10996952"/>
                </a:lnTo>
                <a:lnTo>
                  <a:pt x="80377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5"/>
          <p:cNvSpPr/>
          <p:nvPr/>
        </p:nvSpPr>
        <p:spPr>
          <a:xfrm>
            <a:off x="3090515" y="6344189"/>
            <a:ext cx="5726148" cy="1703698"/>
          </a:xfrm>
          <a:custGeom>
            <a:rect b="b" l="l" r="r" t="t"/>
            <a:pathLst>
              <a:path extrusionOk="0" h="1703698" w="5726148">
                <a:moveTo>
                  <a:pt x="0" y="0"/>
                </a:moveTo>
                <a:lnTo>
                  <a:pt x="5726148" y="0"/>
                </a:lnTo>
                <a:lnTo>
                  <a:pt x="5726148" y="1703698"/>
                </a:lnTo>
                <a:lnTo>
                  <a:pt x="0" y="1703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5258413" y="6846726"/>
            <a:ext cx="864223" cy="394302"/>
          </a:xfrm>
          <a:custGeom>
            <a:rect b="b" l="l" r="r" t="t"/>
            <a:pathLst>
              <a:path extrusionOk="0" h="394302" w="864223">
                <a:moveTo>
                  <a:pt x="0" y="0"/>
                </a:moveTo>
                <a:lnTo>
                  <a:pt x="864223" y="0"/>
                </a:lnTo>
                <a:lnTo>
                  <a:pt x="864223" y="394302"/>
                </a:lnTo>
                <a:lnTo>
                  <a:pt x="0" y="394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4240345" y="4831078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 flipH="1">
            <a:off x="14380491" y="3657491"/>
            <a:ext cx="2445257" cy="5603714"/>
          </a:xfrm>
          <a:custGeom>
            <a:rect b="b" l="l" r="r" t="t"/>
            <a:pathLst>
              <a:path extrusionOk="0" h="5603714" w="2445257">
                <a:moveTo>
                  <a:pt x="2445257" y="0"/>
                </a:moveTo>
                <a:lnTo>
                  <a:pt x="0" y="0"/>
                </a:lnTo>
                <a:lnTo>
                  <a:pt x="0" y="5603714"/>
                </a:lnTo>
                <a:lnTo>
                  <a:pt x="2445257" y="5603714"/>
                </a:lnTo>
                <a:lnTo>
                  <a:pt x="244525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13162886" y="2234633"/>
            <a:ext cx="1881643" cy="1350079"/>
          </a:xfrm>
          <a:custGeom>
            <a:rect b="b" l="l" r="r" t="t"/>
            <a:pathLst>
              <a:path extrusionOk="0" h="1350079" w="1881643">
                <a:moveTo>
                  <a:pt x="0" y="0"/>
                </a:moveTo>
                <a:lnTo>
                  <a:pt x="1881643" y="0"/>
                </a:lnTo>
                <a:lnTo>
                  <a:pt x="1881643" y="1350079"/>
                </a:lnTo>
                <a:lnTo>
                  <a:pt x="0" y="135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3142351" y="3467865"/>
            <a:ext cx="57906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 that you </a:t>
            </a:r>
            <a:r>
              <a:rPr b="1"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 </a:t>
            </a: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talk.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3808876" y="6613495"/>
            <a:ext cx="1372705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6199468" y="6613495"/>
            <a:ext cx="1979800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3885558" y="7358948"/>
            <a:ext cx="429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changes to could.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3090515" y="5549235"/>
            <a:ext cx="5842393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reported speech.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3393141" y="2489200"/>
            <a:ext cx="14211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Correct</a:t>
            </a: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!!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3636342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Reported Speech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228600" y="219610"/>
            <a:ext cx="18288000" cy="10435414"/>
            <a:chOff x="0" y="-38100"/>
            <a:chExt cx="4694793" cy="2678921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5" name="Google Shape;185;p6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343425" y="1324625"/>
            <a:ext cx="13457700" cy="9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usually introduce Reported Speech with the verbs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31859B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tell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lang="en-US" sz="38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there is a person/pronoun as an object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b="1"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</a:t>
            </a:r>
            <a:r>
              <a:rPr lang="en-US" sz="35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99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told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4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(when there is no person/pronoun as an object).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said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often optional.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2243" y="2099677"/>
            <a:ext cx="6002174" cy="40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