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186D-0499-44B5-02ED-19AE6D6EBF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7982CA-D500-147B-FEF5-68307B738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36E148-096C-ACF4-74B0-11DA0829F56A}"/>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B7A2BC25-9F96-ABED-3469-9D8DE2D3F6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F2FF63-9385-9C85-ADA1-982016DFE68E}"/>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3433098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A984C-EDB4-59D7-9DE7-4C784951A7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D6891E-BB5F-D0DD-298B-750046AEF1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A8F49-80BC-FA42-1507-87332F92A2F4}"/>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636942B7-A14A-F824-0064-08874E6517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FDE4DE-1FFC-0B2E-AE36-DCFBCDF40B88}"/>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366086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F645A8-ACE6-96A3-2EE7-586B27B774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D8AFC8-269A-4DC1-9232-6084A0CAEC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559075-A3FA-4AB2-46DB-E7751CA67390}"/>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77103568-B47F-FF36-493E-6B0CF7127F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CB7C67-64DA-6089-CE3D-E8C22A554DEA}"/>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78317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C3E9A-FE0B-FB4A-3B9F-97B7CBE03B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4C48E5-85CE-175D-484E-E7A33F1625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9DDA6F-3DD1-9509-03BF-02D2992C542A}"/>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333808B1-7B47-4D82-C18F-314631B2B0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FA9588-4779-AED3-ADCA-030192E5CC43}"/>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427717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189F-16B7-B300-81C0-A16951853E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BCFC6F-2F80-B8EE-F527-7EAFA0FE07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004431-50C7-F031-CC6D-AD7EC999B9B5}"/>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ED5456C5-BEF2-DB86-8706-A328732DD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AA0ED-3854-2C01-C9F2-BB5FD69CB0A0}"/>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2189479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C0268-CF46-AC1B-2F69-F1FC66BDD7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6E1581-1F44-4816-C1C6-7B826E56C5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728D3F-5448-C2EB-0B56-CBB5C79B74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554A23-87A4-D1BD-D8A6-B01D32B08341}"/>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6" name="Footer Placeholder 5">
            <a:extLst>
              <a:ext uri="{FF2B5EF4-FFF2-40B4-BE49-F238E27FC236}">
                <a16:creationId xmlns:a16="http://schemas.microsoft.com/office/drawing/2014/main" id="{D16826A0-DDE1-BCC6-5A36-408BB3DD53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6F4DA2-BF44-9352-23E8-3F25DBE07867}"/>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142787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4E842-D096-3D4F-5EDA-9336CEF50C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D0A9E1-CB70-2530-7013-DBC49220C2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E5E0DB-D6DA-3A50-86ED-DEF845819F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139E8D-8CD0-B587-C099-CBFC0D224A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6DE468-0157-2754-1315-472C58BB21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6686FE-72E6-7494-93F6-2724422BB08D}"/>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8" name="Footer Placeholder 7">
            <a:extLst>
              <a:ext uri="{FF2B5EF4-FFF2-40B4-BE49-F238E27FC236}">
                <a16:creationId xmlns:a16="http://schemas.microsoft.com/office/drawing/2014/main" id="{499586A2-BCA1-2303-7020-9B5ADE6B22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83A692-A742-73BA-E747-F9731A15A256}"/>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2022924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7F3E-D3A9-7120-AB9A-39251978DA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F17876-697C-BC9D-CAAF-824123F0473D}"/>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4" name="Footer Placeholder 3">
            <a:extLst>
              <a:ext uri="{FF2B5EF4-FFF2-40B4-BE49-F238E27FC236}">
                <a16:creationId xmlns:a16="http://schemas.microsoft.com/office/drawing/2014/main" id="{3FF1B47B-0EF9-C5C8-8393-9158D26C0F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BE3B2D-3DCE-85B3-46F2-836E15E28B98}"/>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105541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C27959-55F4-7193-9F6D-93C584F7E979}"/>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3" name="Footer Placeholder 2">
            <a:extLst>
              <a:ext uri="{FF2B5EF4-FFF2-40B4-BE49-F238E27FC236}">
                <a16:creationId xmlns:a16="http://schemas.microsoft.com/office/drawing/2014/main" id="{6A2CAFEC-54C9-46ED-0B7A-34EC08E14A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C66E28-2D42-6106-22B6-39EE3C2981D9}"/>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3536919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468A-20D5-51A4-03C5-F61CE923B3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F1798C-2937-8C06-6291-C86BF184B4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BEA755-0511-41DF-2B9C-5ABFED2CDA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F3E493-061C-7D89-8687-7CC0D828FD34}"/>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6" name="Footer Placeholder 5">
            <a:extLst>
              <a:ext uri="{FF2B5EF4-FFF2-40B4-BE49-F238E27FC236}">
                <a16:creationId xmlns:a16="http://schemas.microsoft.com/office/drawing/2014/main" id="{3067B7DA-E23E-2A42-178E-BAEF91AC62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51CB0C-4CB4-34A8-49AA-8AA493DFA30B}"/>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3912092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5A281-4C41-7454-BF4F-7FC758B7C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A3E0BC-11E9-0B59-7AB6-4CAD67F91F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2AF9D0-B8A3-E3F0-CC4B-0E36C7221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163097-0829-8432-29D3-1CD52D6F33F6}"/>
              </a:ext>
            </a:extLst>
          </p:cNvPr>
          <p:cNvSpPr>
            <a:spLocks noGrp="1"/>
          </p:cNvSpPr>
          <p:nvPr>
            <p:ph type="dt" sz="half" idx="10"/>
          </p:nvPr>
        </p:nvSpPr>
        <p:spPr/>
        <p:txBody>
          <a:bodyPr/>
          <a:lstStyle/>
          <a:p>
            <a:fld id="{F72BF984-3218-43D6-8241-6F69DBADA000}" type="datetimeFigureOut">
              <a:rPr lang="en-US" smtClean="0"/>
              <a:t>4/4/2025</a:t>
            </a:fld>
            <a:endParaRPr lang="en-US"/>
          </a:p>
        </p:txBody>
      </p:sp>
      <p:sp>
        <p:nvSpPr>
          <p:cNvPr id="6" name="Footer Placeholder 5">
            <a:extLst>
              <a:ext uri="{FF2B5EF4-FFF2-40B4-BE49-F238E27FC236}">
                <a16:creationId xmlns:a16="http://schemas.microsoft.com/office/drawing/2014/main" id="{31AD30D6-DC90-830A-822B-3C5B1ECFDF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E8DAEA-FACB-19EB-49AE-2C28B93C83E7}"/>
              </a:ext>
            </a:extLst>
          </p:cNvPr>
          <p:cNvSpPr>
            <a:spLocks noGrp="1"/>
          </p:cNvSpPr>
          <p:nvPr>
            <p:ph type="sldNum" sz="quarter" idx="12"/>
          </p:nvPr>
        </p:nvSpPr>
        <p:spPr/>
        <p:txBody>
          <a:bodyPr/>
          <a:lstStyle/>
          <a:p>
            <a:fld id="{0BBAADB5-5B62-4A80-845E-F44B858B7545}" type="slidenum">
              <a:rPr lang="en-US" smtClean="0"/>
              <a:t>‹#›</a:t>
            </a:fld>
            <a:endParaRPr lang="en-US"/>
          </a:p>
        </p:txBody>
      </p:sp>
    </p:spTree>
    <p:extLst>
      <p:ext uri="{BB962C8B-B14F-4D97-AF65-F5344CB8AC3E}">
        <p14:creationId xmlns:p14="http://schemas.microsoft.com/office/powerpoint/2010/main" val="3662233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A3608-6370-0B29-AD37-92562FB50F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6DCDCE-B993-1161-28D5-31CC2A7A72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A2530D-A2CE-27B1-8E12-AF4EE181E6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BF984-3218-43D6-8241-6F69DBADA000}" type="datetimeFigureOut">
              <a:rPr lang="en-US" smtClean="0"/>
              <a:t>4/4/2025</a:t>
            </a:fld>
            <a:endParaRPr lang="en-US"/>
          </a:p>
        </p:txBody>
      </p:sp>
      <p:sp>
        <p:nvSpPr>
          <p:cNvPr id="5" name="Footer Placeholder 4">
            <a:extLst>
              <a:ext uri="{FF2B5EF4-FFF2-40B4-BE49-F238E27FC236}">
                <a16:creationId xmlns:a16="http://schemas.microsoft.com/office/drawing/2014/main" id="{92DEFD8E-4AA8-37A8-6C63-5C489046A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FFC5C5-EFC7-7027-8272-F51AC9FB21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BAADB5-5B62-4A80-845E-F44B858B7545}" type="slidenum">
              <a:rPr lang="en-US" smtClean="0"/>
              <a:t>‹#›</a:t>
            </a:fld>
            <a:endParaRPr lang="en-US"/>
          </a:p>
        </p:txBody>
      </p:sp>
    </p:spTree>
    <p:extLst>
      <p:ext uri="{BB962C8B-B14F-4D97-AF65-F5344CB8AC3E}">
        <p14:creationId xmlns:p14="http://schemas.microsoft.com/office/powerpoint/2010/main" val="3825478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A4133-C55D-239A-B6AB-9FCF7FA05DD7}"/>
              </a:ext>
            </a:extLst>
          </p:cNvPr>
          <p:cNvSpPr>
            <a:spLocks noGrp="1"/>
          </p:cNvSpPr>
          <p:nvPr>
            <p:ph type="ctrTitle"/>
          </p:nvPr>
        </p:nvSpPr>
        <p:spPr>
          <a:xfrm>
            <a:off x="1317523" y="0"/>
            <a:ext cx="9144000" cy="2387600"/>
          </a:xfrm>
        </p:spPr>
        <p:txBody>
          <a:bodyPr/>
          <a:lstStyle/>
          <a:p>
            <a:r>
              <a:rPr lang="en-US" dirty="0"/>
              <a:t>Food Labelling </a:t>
            </a:r>
          </a:p>
        </p:txBody>
      </p:sp>
      <p:pic>
        <p:nvPicPr>
          <p:cNvPr id="5" name="Picture 4">
            <a:extLst>
              <a:ext uri="{FF2B5EF4-FFF2-40B4-BE49-F238E27FC236}">
                <a16:creationId xmlns:a16="http://schemas.microsoft.com/office/drawing/2014/main" id="{E1C6423B-58FB-59B3-10A7-6CBC123E0F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9834" y="2527504"/>
            <a:ext cx="6498562" cy="3656985"/>
          </a:xfrm>
          <a:prstGeom prst="rect">
            <a:avLst/>
          </a:prstGeom>
        </p:spPr>
      </p:pic>
    </p:spTree>
    <p:extLst>
      <p:ext uri="{BB962C8B-B14F-4D97-AF65-F5344CB8AC3E}">
        <p14:creationId xmlns:p14="http://schemas.microsoft.com/office/powerpoint/2010/main" val="2852981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B4A3C-42E0-C31D-76DB-6C92C67F29C7}"/>
              </a:ext>
            </a:extLst>
          </p:cNvPr>
          <p:cNvSpPr>
            <a:spLocks noGrp="1"/>
          </p:cNvSpPr>
          <p:nvPr>
            <p:ph type="title"/>
          </p:nvPr>
        </p:nvSpPr>
        <p:spPr/>
        <p:txBody>
          <a:bodyPr/>
          <a:lstStyle/>
          <a:p>
            <a:r>
              <a:rPr lang="en-US" dirty="0"/>
              <a:t>benefits of picture of product</a:t>
            </a:r>
          </a:p>
        </p:txBody>
      </p:sp>
      <p:sp>
        <p:nvSpPr>
          <p:cNvPr id="3" name="Content Placeholder 2">
            <a:extLst>
              <a:ext uri="{FF2B5EF4-FFF2-40B4-BE49-F238E27FC236}">
                <a16:creationId xmlns:a16="http://schemas.microsoft.com/office/drawing/2014/main" id="{F19624B2-58C0-0DD8-49B7-C21984011F9A}"/>
              </a:ext>
            </a:extLst>
          </p:cNvPr>
          <p:cNvSpPr>
            <a:spLocks noGrp="1"/>
          </p:cNvSpPr>
          <p:nvPr>
            <p:ph idx="1"/>
          </p:nvPr>
        </p:nvSpPr>
        <p:spPr/>
        <p:txBody>
          <a:bodyPr/>
          <a:lstStyle/>
          <a:p>
            <a:pPr marL="0" indent="0">
              <a:buNone/>
            </a:pPr>
            <a:r>
              <a:rPr lang="en-US" dirty="0"/>
              <a:t>can compare with other similar product pictures before purchasing / decide if they want to purchase the product;</a:t>
            </a:r>
          </a:p>
          <a:p>
            <a:pPr marL="0" indent="0">
              <a:buNone/>
            </a:pPr>
            <a:r>
              <a:rPr lang="en-US" dirty="0"/>
              <a:t> can see from picture if it is the right product / easier to get correct product e.g. cake with pink icing;</a:t>
            </a:r>
          </a:p>
          <a:p>
            <a:pPr marL="0" indent="0">
              <a:buNone/>
            </a:pPr>
            <a:r>
              <a:rPr lang="en-US" dirty="0"/>
              <a:t> consumer knows what to expect inside / can see what is in the package / shows what you will be buying; </a:t>
            </a:r>
          </a:p>
          <a:p>
            <a:pPr marL="0" indent="0">
              <a:buNone/>
            </a:pPr>
            <a:r>
              <a:rPr lang="en-US" dirty="0"/>
              <a:t>useful if label is not in language of country where product is being sold;</a:t>
            </a:r>
          </a:p>
          <a:p>
            <a:pPr marL="0" indent="0">
              <a:buNone/>
            </a:pPr>
            <a:r>
              <a:rPr lang="en-US" dirty="0"/>
              <a:t> visual image is useful for people with limited reading skill; </a:t>
            </a:r>
          </a:p>
        </p:txBody>
      </p:sp>
    </p:spTree>
    <p:extLst>
      <p:ext uri="{BB962C8B-B14F-4D97-AF65-F5344CB8AC3E}">
        <p14:creationId xmlns:p14="http://schemas.microsoft.com/office/powerpoint/2010/main" val="1640079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52B68-B5E4-1071-E3FA-6D2312C9F9B1}"/>
              </a:ext>
            </a:extLst>
          </p:cNvPr>
          <p:cNvSpPr>
            <a:spLocks noGrp="1"/>
          </p:cNvSpPr>
          <p:nvPr>
            <p:ph type="title"/>
          </p:nvPr>
        </p:nvSpPr>
        <p:spPr/>
        <p:txBody>
          <a:bodyPr/>
          <a:lstStyle/>
          <a:p>
            <a:r>
              <a:rPr lang="en-US" dirty="0"/>
              <a:t>benefits of cooking instructions</a:t>
            </a:r>
          </a:p>
        </p:txBody>
      </p:sp>
      <p:sp>
        <p:nvSpPr>
          <p:cNvPr id="3" name="Content Placeholder 2">
            <a:extLst>
              <a:ext uri="{FF2B5EF4-FFF2-40B4-BE49-F238E27FC236}">
                <a16:creationId xmlns:a16="http://schemas.microsoft.com/office/drawing/2014/main" id="{D680B830-9AAF-FD93-1623-A816B246C07C}"/>
              </a:ext>
            </a:extLst>
          </p:cNvPr>
          <p:cNvSpPr>
            <a:spLocks noGrp="1"/>
          </p:cNvSpPr>
          <p:nvPr>
            <p:ph idx="1"/>
          </p:nvPr>
        </p:nvSpPr>
        <p:spPr/>
        <p:txBody>
          <a:bodyPr>
            <a:normAutofit fontScale="92500" lnSpcReduction="20000"/>
          </a:bodyPr>
          <a:lstStyle/>
          <a:p>
            <a:pPr marL="0" indent="0">
              <a:buNone/>
            </a:pPr>
            <a:r>
              <a:rPr lang="en-US" dirty="0"/>
              <a:t>can decide to purchase or not if they have the correct equipment available for suggested cooking method;</a:t>
            </a:r>
          </a:p>
          <a:p>
            <a:pPr marL="0" indent="0">
              <a:buNone/>
            </a:pPr>
            <a:r>
              <a:rPr lang="en-US" dirty="0"/>
              <a:t> can decide to purchase or not if they have got the suggested time to cook the product / it will not be too expensive of fuel to cook the product;</a:t>
            </a:r>
          </a:p>
          <a:p>
            <a:pPr marL="0" indent="0">
              <a:buNone/>
            </a:pPr>
            <a:r>
              <a:rPr lang="en-US" dirty="0"/>
              <a:t> consumer is inexperienced cook / can judge whether they are capable of following instructions;</a:t>
            </a:r>
          </a:p>
          <a:p>
            <a:pPr marL="0" indent="0">
              <a:buNone/>
            </a:pPr>
            <a:endParaRPr lang="en-US" dirty="0"/>
          </a:p>
          <a:p>
            <a:pPr marL="0" indent="0">
              <a:buNone/>
            </a:pPr>
            <a:r>
              <a:rPr lang="en-US" dirty="0"/>
              <a:t> if it is a new product to consumer who may need guidance on how to cook the product;</a:t>
            </a:r>
          </a:p>
          <a:p>
            <a:pPr marL="0" indent="0">
              <a:buNone/>
            </a:pPr>
            <a:r>
              <a:rPr lang="en-US" dirty="0"/>
              <a:t> to achieve best results / cook food properly / prevent wastage by incorrect cooking; </a:t>
            </a:r>
          </a:p>
          <a:p>
            <a:pPr marL="0" indent="0">
              <a:buNone/>
            </a:pPr>
            <a:r>
              <a:rPr lang="en-US" dirty="0"/>
              <a:t>to avoid illness / food poisoning;</a:t>
            </a:r>
          </a:p>
        </p:txBody>
      </p:sp>
    </p:spTree>
    <p:extLst>
      <p:ext uri="{BB962C8B-B14F-4D97-AF65-F5344CB8AC3E}">
        <p14:creationId xmlns:p14="http://schemas.microsoft.com/office/powerpoint/2010/main" val="1024273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DB57904-0124-4122-0C57-9C94C617E86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1480" y="875288"/>
            <a:ext cx="11629039" cy="1848248"/>
          </a:xfrm>
        </p:spPr>
      </p:pic>
      <p:pic>
        <p:nvPicPr>
          <p:cNvPr id="7" name="Picture 6">
            <a:extLst>
              <a:ext uri="{FF2B5EF4-FFF2-40B4-BE49-F238E27FC236}">
                <a16:creationId xmlns:a16="http://schemas.microsoft.com/office/drawing/2014/main" id="{3A3E7120-CD0A-F101-EAD4-0DED38324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480" y="3675667"/>
            <a:ext cx="10220912" cy="1848248"/>
          </a:xfrm>
          <a:prstGeom prst="rect">
            <a:avLst/>
          </a:prstGeom>
        </p:spPr>
      </p:pic>
    </p:spTree>
    <p:extLst>
      <p:ext uri="{BB962C8B-B14F-4D97-AF65-F5344CB8AC3E}">
        <p14:creationId xmlns:p14="http://schemas.microsoft.com/office/powerpoint/2010/main" val="557092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C1305F3-DB7F-D3A4-DA9B-CCA3DD9C0F6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6974" y="1638551"/>
            <a:ext cx="10987271" cy="2260487"/>
          </a:xfrm>
        </p:spPr>
      </p:pic>
    </p:spTree>
    <p:extLst>
      <p:ext uri="{BB962C8B-B14F-4D97-AF65-F5344CB8AC3E}">
        <p14:creationId xmlns:p14="http://schemas.microsoft.com/office/powerpoint/2010/main" val="677178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DF53002-5617-6E2C-3C17-1C9FA3D5005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446" y="835742"/>
            <a:ext cx="10973108" cy="1533643"/>
          </a:xfrm>
        </p:spPr>
      </p:pic>
      <p:pic>
        <p:nvPicPr>
          <p:cNvPr id="7" name="Picture 6">
            <a:extLst>
              <a:ext uri="{FF2B5EF4-FFF2-40B4-BE49-F238E27FC236}">
                <a16:creationId xmlns:a16="http://schemas.microsoft.com/office/drawing/2014/main" id="{351A5D9F-13F6-CD27-B4AC-28E4A8FBCA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446" y="3604478"/>
            <a:ext cx="11181753" cy="2049070"/>
          </a:xfrm>
          <a:prstGeom prst="rect">
            <a:avLst/>
          </a:prstGeom>
        </p:spPr>
      </p:pic>
    </p:spTree>
    <p:extLst>
      <p:ext uri="{BB962C8B-B14F-4D97-AF65-F5344CB8AC3E}">
        <p14:creationId xmlns:p14="http://schemas.microsoft.com/office/powerpoint/2010/main" val="71785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13CCE1-AD66-A430-667A-91FAE4A2746A}"/>
              </a:ext>
            </a:extLst>
          </p:cNvPr>
          <p:cNvSpPr>
            <a:spLocks noGrp="1"/>
          </p:cNvSpPr>
          <p:nvPr>
            <p:ph idx="1"/>
          </p:nvPr>
        </p:nvSpPr>
        <p:spPr>
          <a:xfrm>
            <a:off x="621891" y="773573"/>
            <a:ext cx="10515600" cy="5656724"/>
          </a:xfrm>
        </p:spPr>
        <p:txBody>
          <a:bodyPr>
            <a:normAutofit lnSpcReduction="10000"/>
          </a:bodyPr>
          <a:lstStyle/>
          <a:p>
            <a:r>
              <a:rPr lang="en-US" dirty="0"/>
              <a:t>Food manufacturers invest much money and time in designing packaging to attract customers to their food products. </a:t>
            </a:r>
          </a:p>
          <a:p>
            <a:endParaRPr lang="en-US" dirty="0"/>
          </a:p>
          <a:p>
            <a:r>
              <a:rPr lang="en-US" dirty="0"/>
              <a:t>their aim is: </a:t>
            </a:r>
          </a:p>
          <a:p>
            <a:pPr marL="0" indent="0">
              <a:buNone/>
            </a:pPr>
            <a:r>
              <a:rPr lang="en-US" dirty="0"/>
              <a:t>1 To inform consumers about all the words, pictures, descriptions, trade marks, symbols, or brand names that appear on a food label. </a:t>
            </a:r>
          </a:p>
          <a:p>
            <a:pPr marL="0" indent="0">
              <a:buNone/>
            </a:pPr>
            <a:endParaRPr lang="en-US" dirty="0"/>
          </a:p>
          <a:p>
            <a:pPr marL="0" indent="0">
              <a:buNone/>
            </a:pPr>
            <a:r>
              <a:rPr lang="en-US" dirty="0"/>
              <a:t>2 To make sure that labels do not mislead consumers about: what the food is (its nature and identity) where it comes from (its country of origin) who made it (its manufacturer) what is in it (its composition) how it was made (its method of manufacture) how much there is (its quantity) how long it will safely keep (its shelf-life and durability) what it will look, taste, smell, and feel like (its properties) </a:t>
            </a:r>
          </a:p>
        </p:txBody>
      </p:sp>
    </p:spTree>
    <p:extLst>
      <p:ext uri="{BB962C8B-B14F-4D97-AF65-F5344CB8AC3E}">
        <p14:creationId xmlns:p14="http://schemas.microsoft.com/office/powerpoint/2010/main" val="148928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0023D4-FEDA-45D2-A7A7-46F4D74A0553}"/>
              </a:ext>
            </a:extLst>
          </p:cNvPr>
          <p:cNvSpPr>
            <a:spLocks noGrp="1"/>
          </p:cNvSpPr>
          <p:nvPr>
            <p:ph idx="1"/>
          </p:nvPr>
        </p:nvSpPr>
        <p:spPr>
          <a:xfrm>
            <a:off x="838200" y="694916"/>
            <a:ext cx="10515600" cy="4351338"/>
          </a:xfrm>
        </p:spPr>
        <p:txBody>
          <a:bodyPr/>
          <a:lstStyle/>
          <a:p>
            <a:pPr marL="0" indent="0">
              <a:buNone/>
            </a:pPr>
            <a:r>
              <a:rPr lang="en-US" dirty="0"/>
              <a:t>3 To make sure that the label does not make a false claim about the food, e.g. ‘aids weight loss’, without evidence to support the claim. </a:t>
            </a:r>
          </a:p>
        </p:txBody>
      </p:sp>
      <p:pic>
        <p:nvPicPr>
          <p:cNvPr id="5" name="Picture 4">
            <a:extLst>
              <a:ext uri="{FF2B5EF4-FFF2-40B4-BE49-F238E27FC236}">
                <a16:creationId xmlns:a16="http://schemas.microsoft.com/office/drawing/2014/main" id="{DAD58F83-515D-3A93-8B48-531D10D56B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3065" y="2329811"/>
            <a:ext cx="5425870" cy="3975390"/>
          </a:xfrm>
          <a:prstGeom prst="rect">
            <a:avLst/>
          </a:prstGeom>
        </p:spPr>
      </p:pic>
    </p:spTree>
    <p:extLst>
      <p:ext uri="{BB962C8B-B14F-4D97-AF65-F5344CB8AC3E}">
        <p14:creationId xmlns:p14="http://schemas.microsoft.com/office/powerpoint/2010/main" val="3135671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F032C3-3313-D06A-45D4-FB2E8CA1BE74}"/>
              </a:ext>
            </a:extLst>
          </p:cNvPr>
          <p:cNvSpPr>
            <a:spLocks noGrp="1"/>
          </p:cNvSpPr>
          <p:nvPr>
            <p:ph idx="1"/>
          </p:nvPr>
        </p:nvSpPr>
        <p:spPr>
          <a:xfrm>
            <a:off x="838200" y="619432"/>
            <a:ext cx="10515600" cy="5557531"/>
          </a:xfrm>
        </p:spPr>
        <p:txBody>
          <a:bodyPr/>
          <a:lstStyle/>
          <a:p>
            <a:r>
              <a:rPr lang="en-US" dirty="0"/>
              <a:t>labels must show: </a:t>
            </a:r>
          </a:p>
          <a:p>
            <a:pPr marL="0" indent="0">
              <a:buNone/>
            </a:pPr>
            <a:r>
              <a:rPr lang="en-US" dirty="0"/>
              <a:t>1 The name of the product, including any treatment the food has had, e.g. UHT milk, smoked haddock, freeze-dried coffee.</a:t>
            </a:r>
          </a:p>
          <a:p>
            <a:pPr marL="0" indent="0">
              <a:buNone/>
            </a:pPr>
            <a:endParaRPr lang="en-US" dirty="0"/>
          </a:p>
          <a:p>
            <a:pPr marL="0" indent="0">
              <a:buNone/>
            </a:pPr>
            <a:r>
              <a:rPr lang="en-US" dirty="0"/>
              <a:t> 2 A list of ingredients, including additives, in descending order of weight.</a:t>
            </a:r>
          </a:p>
          <a:p>
            <a:pPr marL="0" indent="0">
              <a:buNone/>
            </a:pPr>
            <a:endParaRPr lang="en-US" dirty="0"/>
          </a:p>
          <a:p>
            <a:pPr marL="0" indent="0">
              <a:buNone/>
            </a:pPr>
            <a:r>
              <a:rPr lang="en-US" dirty="0"/>
              <a:t> 3 The net quantity (for pre-packed foods) - the weight of the food without the packaging. A large letter</a:t>
            </a:r>
            <a:r>
              <a:rPr lang="en-US" b="1" dirty="0"/>
              <a:t> ‘e’ </a:t>
            </a:r>
            <a:r>
              <a:rPr lang="en-US" dirty="0"/>
              <a:t>after the weight means that, although the average quantity must be right, the weight in individual packs may vary slightly. </a:t>
            </a:r>
          </a:p>
        </p:txBody>
      </p:sp>
    </p:spTree>
    <p:extLst>
      <p:ext uri="{BB962C8B-B14F-4D97-AF65-F5344CB8AC3E}">
        <p14:creationId xmlns:p14="http://schemas.microsoft.com/office/powerpoint/2010/main" val="4278807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09C833-2B19-A9EB-AA72-CB0798611ACE}"/>
              </a:ext>
            </a:extLst>
          </p:cNvPr>
          <p:cNvSpPr>
            <a:spLocks noGrp="1"/>
          </p:cNvSpPr>
          <p:nvPr>
            <p:ph idx="1"/>
          </p:nvPr>
        </p:nvSpPr>
        <p:spPr>
          <a:xfrm>
            <a:off x="838200" y="806246"/>
            <a:ext cx="10515600" cy="5370718"/>
          </a:xfrm>
        </p:spPr>
        <p:txBody>
          <a:bodyPr>
            <a:normAutofit lnSpcReduction="10000"/>
          </a:bodyPr>
          <a:lstStyle/>
          <a:p>
            <a:pPr marL="0" indent="0">
              <a:buNone/>
            </a:pPr>
            <a:r>
              <a:rPr lang="en-US" dirty="0"/>
              <a:t>4 Instructions about storage, cooking, or use. </a:t>
            </a:r>
          </a:p>
          <a:p>
            <a:pPr marL="0" indent="0">
              <a:buNone/>
            </a:pPr>
            <a:endParaRPr lang="en-US" dirty="0"/>
          </a:p>
          <a:p>
            <a:pPr marL="0" indent="0">
              <a:buNone/>
            </a:pPr>
            <a:r>
              <a:rPr lang="en-US" dirty="0"/>
              <a:t>5 How long the food will be at its best. There are two ways of showing this: </a:t>
            </a:r>
            <a:r>
              <a:rPr lang="en-US" b="1" dirty="0"/>
              <a:t>‘best before’ </a:t>
            </a:r>
            <a:r>
              <a:rPr lang="en-US" dirty="0"/>
              <a:t>or </a:t>
            </a:r>
            <a:r>
              <a:rPr lang="en-US" b="1" dirty="0"/>
              <a:t>‘best before end’ </a:t>
            </a:r>
            <a:r>
              <a:rPr lang="en-US" dirty="0"/>
              <a:t>tells how long the product will be in its best condition if kept according to instructions on the label. It is shown as day/month/year unless the product has a </a:t>
            </a:r>
            <a:r>
              <a:rPr lang="en-US" b="1" dirty="0"/>
              <a:t>shelf-life</a:t>
            </a:r>
            <a:r>
              <a:rPr lang="en-US" dirty="0"/>
              <a:t> of less than 3 months, in which case the year is not shown. </a:t>
            </a:r>
          </a:p>
          <a:p>
            <a:pPr marL="0" indent="0">
              <a:buNone/>
            </a:pPr>
            <a:r>
              <a:rPr lang="en-US" dirty="0"/>
              <a:t>If eaten after the best before date, the food may not cause food poisoning, but will not be in best condition</a:t>
            </a:r>
            <a:r>
              <a:rPr lang="en-US" b="1" dirty="0"/>
              <a:t> ‘use by’ </a:t>
            </a:r>
            <a:r>
              <a:rPr lang="en-US" dirty="0"/>
              <a:t>tells how long the food will be safe to eat if stored correctly. This is used for perishable foods, such as cream and fish, which would become a health hazard if kept too long. Freezing can prolong the safe storage of some perishable foods. </a:t>
            </a:r>
          </a:p>
        </p:txBody>
      </p:sp>
    </p:spTree>
    <p:extLst>
      <p:ext uri="{BB962C8B-B14F-4D97-AF65-F5344CB8AC3E}">
        <p14:creationId xmlns:p14="http://schemas.microsoft.com/office/powerpoint/2010/main" val="1743005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BB2AA3-F6E8-E859-A467-2DC77997E667}"/>
              </a:ext>
            </a:extLst>
          </p:cNvPr>
          <p:cNvSpPr>
            <a:spLocks noGrp="1"/>
          </p:cNvSpPr>
          <p:nvPr>
            <p:ph idx="1"/>
          </p:nvPr>
        </p:nvSpPr>
        <p:spPr>
          <a:xfrm>
            <a:off x="838200" y="678426"/>
            <a:ext cx="10515600" cy="5498537"/>
          </a:xfrm>
        </p:spPr>
        <p:txBody>
          <a:bodyPr/>
          <a:lstStyle/>
          <a:p>
            <a:pPr marL="0" indent="0">
              <a:buNone/>
            </a:pPr>
            <a:r>
              <a:rPr lang="en-US" dirty="0"/>
              <a:t>6 The name and address of the manufacturer, packager, or retailer.</a:t>
            </a:r>
          </a:p>
          <a:p>
            <a:endParaRPr lang="en-US" dirty="0"/>
          </a:p>
          <a:p>
            <a:pPr marL="0" indent="0">
              <a:buNone/>
            </a:pPr>
            <a:r>
              <a:rPr lang="en-US" dirty="0"/>
              <a:t> 7 The place of origin - where the food was originally grown or produced. </a:t>
            </a:r>
          </a:p>
        </p:txBody>
      </p:sp>
    </p:spTree>
    <p:extLst>
      <p:ext uri="{BB962C8B-B14F-4D97-AF65-F5344CB8AC3E}">
        <p14:creationId xmlns:p14="http://schemas.microsoft.com/office/powerpoint/2010/main" val="2070287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05D98-80A7-0024-3313-21810F7426B6}"/>
              </a:ext>
            </a:extLst>
          </p:cNvPr>
          <p:cNvSpPr>
            <a:spLocks noGrp="1"/>
          </p:cNvSpPr>
          <p:nvPr>
            <p:ph type="title"/>
          </p:nvPr>
        </p:nvSpPr>
        <p:spPr/>
        <p:txBody>
          <a:bodyPr/>
          <a:lstStyle/>
          <a:p>
            <a:r>
              <a:rPr lang="en-US" dirty="0"/>
              <a:t>Difference between use-by date &amp; best-before date </a:t>
            </a:r>
          </a:p>
        </p:txBody>
      </p:sp>
      <p:pic>
        <p:nvPicPr>
          <p:cNvPr id="5" name="Content Placeholder 4">
            <a:extLst>
              <a:ext uri="{FF2B5EF4-FFF2-40B4-BE49-F238E27FC236}">
                <a16:creationId xmlns:a16="http://schemas.microsoft.com/office/drawing/2014/main" id="{B538AA59-13E9-73A6-51C2-F90AF850CF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4704" y="2361127"/>
            <a:ext cx="9622592" cy="2135746"/>
          </a:xfrm>
        </p:spPr>
      </p:pic>
    </p:spTree>
    <p:extLst>
      <p:ext uri="{BB962C8B-B14F-4D97-AF65-F5344CB8AC3E}">
        <p14:creationId xmlns:p14="http://schemas.microsoft.com/office/powerpoint/2010/main" val="495245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3FEBFA7-1279-C39C-3438-0FDA505889EB}"/>
              </a:ext>
            </a:extLst>
          </p:cNvPr>
          <p:cNvSpPr>
            <a:spLocks noGrp="1"/>
          </p:cNvSpPr>
          <p:nvPr>
            <p:ph idx="1"/>
          </p:nvPr>
        </p:nvSpPr>
        <p:spPr>
          <a:xfrm>
            <a:off x="838200" y="881728"/>
            <a:ext cx="10515600" cy="4351338"/>
          </a:xfrm>
        </p:spPr>
        <p:txBody>
          <a:bodyPr/>
          <a:lstStyle/>
          <a:p>
            <a:r>
              <a:rPr lang="en-US" dirty="0"/>
              <a:t>why there is a use-by date on the  chicken or meat sandwich packaging </a:t>
            </a:r>
          </a:p>
          <a:p>
            <a:pPr marL="514350" indent="-514350">
              <a:buAutoNum type="arabicPeriod"/>
            </a:pPr>
            <a:r>
              <a:rPr lang="en-US" dirty="0"/>
              <a:t>contains chicken / meat; </a:t>
            </a:r>
          </a:p>
          <a:p>
            <a:pPr marL="514350" indent="-514350">
              <a:buAutoNum type="arabicPeriod"/>
            </a:pPr>
            <a:r>
              <a:rPr lang="en-US" dirty="0"/>
              <a:t>chicken / meat is a high risk / perishable food; </a:t>
            </a:r>
          </a:p>
          <a:p>
            <a:pPr marL="514350" indent="-514350">
              <a:buAutoNum type="arabicPeriod"/>
            </a:pPr>
            <a:r>
              <a:rPr lang="en-US" dirty="0"/>
              <a:t>food should be eaten by this date to reduce the risk of food poisoning / so it is safe to eat;</a:t>
            </a:r>
          </a:p>
        </p:txBody>
      </p:sp>
    </p:spTree>
    <p:extLst>
      <p:ext uri="{BB962C8B-B14F-4D97-AF65-F5344CB8AC3E}">
        <p14:creationId xmlns:p14="http://schemas.microsoft.com/office/powerpoint/2010/main" val="925397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62B228B-9502-81C9-668F-C60412CA9F88}"/>
              </a:ext>
            </a:extLst>
          </p:cNvPr>
          <p:cNvSpPr>
            <a:spLocks noGrp="1"/>
          </p:cNvSpPr>
          <p:nvPr>
            <p:ph idx="1"/>
          </p:nvPr>
        </p:nvSpPr>
        <p:spPr>
          <a:xfrm>
            <a:off x="474406" y="304800"/>
            <a:ext cx="10515600" cy="6027174"/>
          </a:xfrm>
        </p:spPr>
        <p:txBody>
          <a:bodyPr>
            <a:normAutofit lnSpcReduction="10000"/>
          </a:bodyPr>
          <a:lstStyle/>
          <a:p>
            <a:r>
              <a:rPr lang="en-US" dirty="0">
                <a:highlight>
                  <a:srgbClr val="FFFF00"/>
                </a:highlight>
              </a:rPr>
              <a:t>benefits to the consumer of the manufacturer’s contact details on a food label </a:t>
            </a:r>
          </a:p>
          <a:p>
            <a:pPr marL="0" indent="0">
              <a:buNone/>
            </a:pPr>
            <a:r>
              <a:rPr lang="en-US" dirty="0"/>
              <a:t>can see where product was manufactured </a:t>
            </a:r>
          </a:p>
          <a:p>
            <a:pPr marL="0" indent="0">
              <a:buNone/>
            </a:pPr>
            <a:r>
              <a:rPr lang="en-US" dirty="0"/>
              <a:t>in case of moral / ethical reasons; </a:t>
            </a:r>
          </a:p>
          <a:p>
            <a:pPr marL="0" indent="0">
              <a:buNone/>
            </a:pPr>
            <a:r>
              <a:rPr lang="en-US" dirty="0"/>
              <a:t>in case of complaint; in case of query; </a:t>
            </a:r>
          </a:p>
          <a:p>
            <a:pPr marL="0" indent="0">
              <a:buNone/>
            </a:pPr>
            <a:r>
              <a:rPr lang="en-US" dirty="0"/>
              <a:t>in case they want to compliment / make a suggestion / provide feedback to the manufacturer; </a:t>
            </a:r>
          </a:p>
          <a:p>
            <a:pPr marL="0" indent="0">
              <a:buNone/>
            </a:pPr>
            <a:r>
              <a:rPr lang="en-US" dirty="0">
                <a:highlight>
                  <a:srgbClr val="FFFF00"/>
                </a:highlight>
              </a:rPr>
              <a:t>* safety details that may be found on a food package label </a:t>
            </a:r>
          </a:p>
          <a:p>
            <a:pPr marL="0" indent="0">
              <a:buNone/>
            </a:pPr>
            <a:r>
              <a:rPr lang="en-US" dirty="0"/>
              <a:t>allergy information;</a:t>
            </a:r>
          </a:p>
          <a:p>
            <a:pPr marL="0" indent="0">
              <a:buNone/>
            </a:pPr>
            <a:r>
              <a:rPr lang="en-US" dirty="0"/>
              <a:t> cooking instructions; </a:t>
            </a:r>
          </a:p>
          <a:p>
            <a:pPr marL="0" indent="0">
              <a:buNone/>
            </a:pPr>
            <a:r>
              <a:rPr lang="en-US" dirty="0"/>
              <a:t>date mark / use by date; </a:t>
            </a:r>
          </a:p>
          <a:p>
            <a:pPr marL="0" indent="0">
              <a:buNone/>
            </a:pPr>
            <a:r>
              <a:rPr lang="en-US" dirty="0"/>
              <a:t>ingredients list; </a:t>
            </a:r>
          </a:p>
          <a:p>
            <a:pPr marL="0" indent="0">
              <a:buNone/>
            </a:pPr>
            <a:r>
              <a:rPr lang="en-US" dirty="0"/>
              <a:t>storage information; </a:t>
            </a:r>
          </a:p>
        </p:txBody>
      </p:sp>
    </p:spTree>
    <p:extLst>
      <p:ext uri="{BB962C8B-B14F-4D97-AF65-F5344CB8AC3E}">
        <p14:creationId xmlns:p14="http://schemas.microsoft.com/office/powerpoint/2010/main" val="339770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827</Words>
  <Application>Microsoft Office PowerPoint</Application>
  <PresentationFormat>Widescreen</PresentationFormat>
  <Paragraphs>51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Food Labelling </vt:lpstr>
      <vt:lpstr>PowerPoint Presentation</vt:lpstr>
      <vt:lpstr>PowerPoint Presentation</vt:lpstr>
      <vt:lpstr>PowerPoint Presentation</vt:lpstr>
      <vt:lpstr>PowerPoint Presentation</vt:lpstr>
      <vt:lpstr>PowerPoint Presentation</vt:lpstr>
      <vt:lpstr>Difference between use-by date &amp; best-before date </vt:lpstr>
      <vt:lpstr>PowerPoint Presentation</vt:lpstr>
      <vt:lpstr>PowerPoint Presentation</vt:lpstr>
      <vt:lpstr>benefits of picture of product</vt:lpstr>
      <vt:lpstr>benefits of cooking instructions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6</cp:revision>
  <dcterms:created xsi:type="dcterms:W3CDTF">2025-04-04T16:37:13Z</dcterms:created>
  <dcterms:modified xsi:type="dcterms:W3CDTF">2025-04-04T17:20:00Z</dcterms:modified>
</cp:coreProperties>
</file>