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24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9" roundtripDataSignature="AMtx7mhEJiXqwhZohhWfTwleAuXemRPOr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customschemas.google.com/relationships/presentationmetadata" Target="metadata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39de1b6622e_0_1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7" name="Google Shape;197;g39de1b6622e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39de1b6622e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39de1b6622e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39de1b6622e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Google Shape;208;g39de1b6622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39de1b6622e_0_2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" name="Google Shape;214;g39de1b6622e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3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3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3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3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3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3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3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2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2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2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2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2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2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2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3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3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3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3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3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4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0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3.jpg"/><Relationship Id="rId4" Type="http://schemas.openxmlformats.org/officeDocument/2006/relationships/image" Target="../media/image7.jp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2.jp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1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5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3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405663" y="28634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Dietary Guidelines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USDA, HHS Release Dietary Guidelines for Americans, 2020-2025" id="85" name="Google Shape;8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011680" y="3079524"/>
            <a:ext cx="8138159" cy="34898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3. Eat more fibre (NSP) and starchy foods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10"/>
          <p:cNvSpPr txBox="1"/>
          <p:nvPr>
            <p:ph idx="1" type="body"/>
          </p:nvPr>
        </p:nvSpPr>
        <p:spPr>
          <a:xfrm>
            <a:off x="838200" y="2243636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It is recommended that the intake of fibre is at least 30 g per day.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This will </a:t>
            </a: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help to prevent the development of intestinal disorders.</a:t>
            </a:r>
            <a:endParaRPr>
              <a:highlight>
                <a:srgbClr val="FFFF00"/>
              </a:highlight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Starchy foods are filling and help to reduce the need to eat between meals.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*Increasing dietary fibre consumption: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 sz="3300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Past paper Question 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1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14350" lvl="0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Make more use of </a:t>
            </a: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whole grain</a:t>
            </a: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cereal products in cooking, e.g. Wholemeal flour instead of white, wholegrain rice, and Wholemeal pasta.</a:t>
            </a:r>
            <a:endParaRPr>
              <a:highlight>
                <a:srgbClr val="FFFF00"/>
              </a:highlight>
            </a:endParaRPr>
          </a:p>
          <a:p>
            <a:pPr indent="-3365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Eat Wholemeal or wheatmeal bread instead of white bread.</a:t>
            </a:r>
            <a:endParaRPr>
              <a:highlight>
                <a:srgbClr val="FFFF00"/>
              </a:highlight>
            </a:endParaRPr>
          </a:p>
          <a:p>
            <a:pPr indent="-3365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Eat more fresh fruit and vegetables.</a:t>
            </a:r>
            <a:endParaRPr>
              <a:highlight>
                <a:srgbClr val="FFFF00"/>
              </a:highligh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2"/>
          <p:cNvSpPr txBox="1"/>
          <p:nvPr>
            <p:ph idx="1" type="body"/>
          </p:nvPr>
        </p:nvSpPr>
        <p:spPr>
          <a:xfrm>
            <a:off x="812074" y="231957"/>
            <a:ext cx="10515600" cy="3399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4. Choose breakfast cereals and snacks that are rich in fibre and, preferably, low in sugar.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5. Add a little bran to soups and casseroles.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6. Make more use of pulses, many of which are rich in dietary fibre.  </a:t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1" name="Google Shape;151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39301" y="3419611"/>
            <a:ext cx="4951049" cy="32946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3"/>
          <p:cNvSpPr txBox="1"/>
          <p:nvPr>
            <p:ph type="title"/>
          </p:nvPr>
        </p:nvSpPr>
        <p:spPr>
          <a:xfrm>
            <a:off x="838200" y="103868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4. Eat less salt: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13"/>
          <p:cNvSpPr txBox="1"/>
          <p:nvPr>
            <p:ph idx="1" type="body"/>
          </p:nvPr>
        </p:nvSpPr>
        <p:spPr>
          <a:xfrm>
            <a:off x="838200" y="1290047"/>
            <a:ext cx="10515600" cy="543732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It is </a:t>
            </a: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recommended that the intake of salt is no more than 6 g per day. </a:t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*</a:t>
            </a:r>
            <a:r>
              <a:rPr lang="en-US" sz="4400">
                <a:latin typeface="Arial"/>
                <a:ea typeface="Arial"/>
                <a:cs typeface="Arial"/>
                <a:sym typeface="Arial"/>
              </a:rPr>
              <a:t>Reducing salt intake: </a:t>
            </a:r>
            <a:r>
              <a:rPr lang="en-US" sz="3300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Past paper Question </a:t>
            </a:r>
            <a:endParaRPr sz="44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</a:pPr>
            <a:r>
              <a:t/>
            </a:r>
            <a:endParaRPr sz="4400">
              <a:latin typeface="Arial"/>
              <a:ea typeface="Arial"/>
              <a:cs typeface="Arial"/>
              <a:sym typeface="Arial"/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Try alternative flavours to salt (e.g. spices and herbs) when cooking, or if a salty flavour is required, make use of salt substitutes which contain less sodium. </a:t>
            </a:r>
            <a:endParaRPr>
              <a:highlight>
                <a:srgbClr val="FFFF00"/>
              </a:highlight>
            </a:endParaRPr>
          </a:p>
          <a:p>
            <a:pPr indent="-3365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Reduce the amount of salt added to cooked items, such as vegetables and soups, and the amount added to meals at the table. </a:t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4"/>
          <p:cNvSpPr txBox="1"/>
          <p:nvPr>
            <p:ph idx="1" type="body"/>
          </p:nvPr>
        </p:nvSpPr>
        <p:spPr>
          <a:xfrm>
            <a:off x="733697" y="378822"/>
            <a:ext cx="10515600" cy="40738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3. Cut down on salty snack foods ( roasted peanuts and crisps).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4. Reduce the number and amount of foods eaten, that have salt added as part of their processing e.g. bacon, cheese, sausages, cooked meats, smoked fish, canned vegetables in brine.</a:t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3" name="Google Shape;163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495005" y="2945266"/>
            <a:ext cx="6701245" cy="36275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5. Drink less alcohol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1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It is recommended that the amount of energy obtained from alcohol is no more than 4 % per day. 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This would </a:t>
            </a: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lower the risk of damage to the liver, and help prevent obesity. </a:t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6. Eat a variety of foods and enjoy your food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17"/>
          <p:cNvSpPr txBox="1"/>
          <p:nvPr>
            <p:ph idx="1" type="body"/>
          </p:nvPr>
        </p:nvSpPr>
        <p:spPr>
          <a:xfrm>
            <a:off x="838200" y="2420801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To follow dietary guidelines, checking lists of ingredients and working out the amount of fat, sugars, fibre, etc….. in food is time consuming and not always easy. 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National Food Guide, shows the relative proportions of different groups of foods people should aim to eat, to encourage them to eat a variety. 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8"/>
          <p:cNvSpPr txBox="1"/>
          <p:nvPr>
            <p:ph idx="1" type="body"/>
          </p:nvPr>
        </p:nvSpPr>
        <p:spPr>
          <a:xfrm>
            <a:off x="838200" y="509451"/>
            <a:ext cx="10515600" cy="56675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The ‘5 a day’, aims to i</a:t>
            </a: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ncrease the consumption of fruit and vegetables.</a:t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Shows the link between antioxidants in fruit and vegetables and the prevention of heart disease. 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Eat at least 5 portions a day of fruit and vegetables, fresh, frozen or canned.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1" name="Google Shape;181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34093" y="3331029"/>
            <a:ext cx="3242855" cy="3122022"/>
          </a:xfrm>
          <a:prstGeom prst="rect">
            <a:avLst/>
          </a:prstGeom>
          <a:noFill/>
          <a:ln>
            <a:noFill/>
          </a:ln>
        </p:spPr>
      </p:pic>
      <p:pic>
        <p:nvPicPr>
          <p:cNvPr id="182" name="Google Shape;182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923314" y="2783068"/>
            <a:ext cx="4127863" cy="41278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7. Eat the right amount to maintain a healthy weight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19"/>
          <p:cNvSpPr txBox="1"/>
          <p:nvPr>
            <p:ph idx="1" type="body"/>
          </p:nvPr>
        </p:nvSpPr>
        <p:spPr>
          <a:xfrm>
            <a:off x="838200" y="1825625"/>
            <a:ext cx="10515600" cy="48103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14350" lvl="0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People are encouraged not to over eat, because of the risk of becoming obese.</a:t>
            </a:r>
            <a:endParaRPr>
              <a:highlight>
                <a:srgbClr val="FFFF00"/>
              </a:highlight>
            </a:endParaRPr>
          </a:p>
          <a:p>
            <a:pPr indent="-3365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Energy-dense foods, those with a high fat or sugar content should be eaten in small amounts.</a:t>
            </a:r>
            <a:endParaRPr>
              <a:highlight>
                <a:srgbClr val="FFFF00"/>
              </a:highlight>
            </a:endParaRPr>
          </a:p>
          <a:p>
            <a:pPr indent="-3365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Cooking methods that add fat to foods, such as frying, should be avoided and substituted with grilling or baking.</a:t>
            </a:r>
            <a:endParaRPr>
              <a:highlight>
                <a:srgbClr val="FFFF00"/>
              </a:highlight>
            </a:endParaRPr>
          </a:p>
          <a:p>
            <a:pPr indent="-3365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Eating too little food can also have serious effects on health.</a:t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2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Following the guidelines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Food labels, advice leaflets from supermarkets and health centers, and books about food can be helpful.</a:t>
            </a:r>
            <a:endParaRPr>
              <a:highlight>
                <a:srgbClr val="FFFF00"/>
              </a:highlight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Healthy eating should begin when a baby starts eating solid food.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Encouraging baby to: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- eat variety of foods, including fruit and vegetables.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- Low-sugar foods, and wholegrain cereals. 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/>
          <p:nvPr>
            <p:ph idx="1" type="body"/>
          </p:nvPr>
        </p:nvSpPr>
        <p:spPr>
          <a:xfrm>
            <a:off x="838200" y="222069"/>
            <a:ext cx="10515600" cy="595489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There has been researches into the effect that food has on people’s health, well being, and life expectancy. 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People with certain health conditions e.g. :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High blood pressure.</a:t>
            </a:r>
            <a:endParaRPr>
              <a:highlight>
                <a:srgbClr val="FFFF00"/>
              </a:highlight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High levels of blood cholesterol.</a:t>
            </a:r>
            <a:endParaRPr>
              <a:highlight>
                <a:srgbClr val="FFFF00"/>
              </a:highlight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Heart disease.</a:t>
            </a:r>
            <a:endParaRPr>
              <a:highlight>
                <a:srgbClr val="FFFF00"/>
              </a:highlight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 diabetes.</a:t>
            </a:r>
            <a:endParaRPr>
              <a:highlight>
                <a:srgbClr val="FFFF00"/>
              </a:highlight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Chronic constipation.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 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- May require more or less of the nutrient than that are required.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9" name="Google Shape;199;g39de1b6622e_0_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8200" y="1258250"/>
            <a:ext cx="9599749" cy="3946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39de1b6622e_0_15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05" name="Google Shape;205;g39de1b6622e_0_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9550" y="451662"/>
            <a:ext cx="11772900" cy="4010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39de1b6622e_0_20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11" name="Google Shape;211;g39de1b6622e_0_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22975" y="430800"/>
            <a:ext cx="9498275" cy="5147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39de1b6622e_0_25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g39de1b6622e_0_25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18" name="Google Shape;218;g39de1b6622e_0_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925" y="955038"/>
            <a:ext cx="11210925" cy="4947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1"/>
          <p:cNvSpPr txBox="1"/>
          <p:nvPr>
            <p:ph idx="1" type="body"/>
          </p:nvPr>
        </p:nvSpPr>
        <p:spPr>
          <a:xfrm>
            <a:off x="838200" y="444137"/>
            <a:ext cx="10515600" cy="57328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It is then easier to continue good eating habits into childhood and later life. 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descr="Understanding Food Labels - Home &amp; Family" id="224" name="Google Shape;224;p21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25" name="Google Shape;225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60375" y="2029573"/>
            <a:ext cx="3985799" cy="4162562"/>
          </a:xfrm>
          <a:prstGeom prst="rect">
            <a:avLst/>
          </a:prstGeom>
          <a:noFill/>
          <a:ln>
            <a:noFill/>
          </a:ln>
        </p:spPr>
      </p:pic>
      <p:pic>
        <p:nvPicPr>
          <p:cNvPr id="226" name="Google Shape;226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855027" y="2358254"/>
            <a:ext cx="7010402" cy="35052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The dietary recommendations for a healthy lifestyle include: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514350" lvl="0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Eat less sugar.</a:t>
            </a:r>
            <a:endParaRPr>
              <a:highlight>
                <a:srgbClr val="FFFF00"/>
              </a:highlight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Eat less fat.</a:t>
            </a:r>
            <a:endParaRPr>
              <a:highlight>
                <a:srgbClr val="FFFF00"/>
              </a:highlight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Eat more fibre and starchy foods.</a:t>
            </a:r>
            <a:endParaRPr>
              <a:highlight>
                <a:srgbClr val="FFFF00"/>
              </a:highlight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Eat less salty food.</a:t>
            </a:r>
            <a:endParaRPr>
              <a:highlight>
                <a:srgbClr val="FFFF00"/>
              </a:highlight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Drink less alcohol.</a:t>
            </a:r>
            <a:endParaRPr>
              <a:highlight>
                <a:srgbClr val="FFFF00"/>
              </a:highlight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Eat a variety of foods.</a:t>
            </a:r>
            <a:endParaRPr>
              <a:highlight>
                <a:srgbClr val="FFFF00"/>
              </a:highlight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Enjoy your food.</a:t>
            </a:r>
            <a:endParaRPr>
              <a:highlight>
                <a:srgbClr val="FFFF00"/>
              </a:highlight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Eat more fruit and vegetables.</a:t>
            </a:r>
            <a:endParaRPr>
              <a:highlight>
                <a:srgbClr val="FFFF00"/>
              </a:highlight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Eat the right amount to maintain a healthy weight.</a:t>
            </a:r>
            <a:endParaRPr>
              <a:highlight>
                <a:srgbClr val="FFFF00"/>
              </a:highligh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1. Eat less sugar: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It is recommended that refined (extrinsic) sugars provide no more than 10% of total energy intake.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This will help </a:t>
            </a: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reduce cases of dental caries and obesity.</a:t>
            </a:r>
            <a:endParaRPr>
              <a:highlight>
                <a:srgbClr val="FFFF00"/>
              </a:highlight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3" name="Google Shape;103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18857" y="4001294"/>
            <a:ext cx="4113847" cy="273757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*Reducing sugar consumption: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 sz="3300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Past paper Question </a:t>
            </a:r>
            <a:endParaRPr sz="3300"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5"/>
          <p:cNvSpPr txBox="1"/>
          <p:nvPr>
            <p:ph idx="1" type="body"/>
          </p:nvPr>
        </p:nvSpPr>
        <p:spPr>
          <a:xfrm>
            <a:off x="1099150" y="2014100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14350" lvl="0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Avoid adding sugar to drinks, and choose soft drinks that have a reduced sugar content or contain sugar substitutes.</a:t>
            </a:r>
            <a:endParaRPr>
              <a:highlight>
                <a:srgbClr val="FFFF00"/>
              </a:highlight>
            </a:endParaRPr>
          </a:p>
          <a:p>
            <a:pPr indent="-3365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Include more naturally sweet foods, e.g. fruits, in meals, without adding more sucrose to them.</a:t>
            </a:r>
            <a:endParaRPr>
              <a:highlight>
                <a:srgbClr val="FFFF00"/>
              </a:highlight>
            </a:endParaRPr>
          </a:p>
          <a:p>
            <a:pPr indent="-3365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Use sugar-reduced products, such as fruit canned in fruit juice, jams, and other spreads, which are available in shops.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6"/>
          <p:cNvSpPr txBox="1"/>
          <p:nvPr>
            <p:ph idx="1" type="body"/>
          </p:nvPr>
        </p:nvSpPr>
        <p:spPr>
          <a:xfrm>
            <a:off x="838200" y="600891"/>
            <a:ext cx="10515600" cy="55760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4. Gradually cut down the amount of sugar, normally added to items such as custard, breakfast cereals, cakes, and biscuits.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5. Restrict the consumption of sweets and other sugar- containing snacks, so that they become a treat rather than a habit.</a:t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5" name="Google Shape;115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83430" y="3744549"/>
            <a:ext cx="7727716" cy="23296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7"/>
          <p:cNvSpPr txBox="1"/>
          <p:nvPr>
            <p:ph type="title"/>
          </p:nvPr>
        </p:nvSpPr>
        <p:spPr>
          <a:xfrm>
            <a:off x="838200" y="18224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2. Eat less fat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It is recommended that total fat intake is no more than 35% of total energy intake.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No more than 11% of energy intake should come from saturated fat.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This will help </a:t>
            </a: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reduce the risk of developing heart disease.</a:t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*Reducing fat consumption: 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n-US" sz="3300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Past paper Question 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14350" lvl="0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Use low-fat dairy products e.g. yogurt ( used as substitute for cream), cheeses (e.g. cottage), skimmed and semi-skimmed milk in cooking and for normal consumption. </a:t>
            </a:r>
            <a:endParaRPr>
              <a:highlight>
                <a:srgbClr val="FFFF00"/>
              </a:highlight>
            </a:endParaRPr>
          </a:p>
          <a:p>
            <a:pPr indent="-3365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Make more use of poultry and white fish, both of which contain less fat than red meat.</a:t>
            </a:r>
            <a:endParaRPr>
              <a:highlight>
                <a:srgbClr val="FFFF00"/>
              </a:highlight>
            </a:endParaRPr>
          </a:p>
          <a:p>
            <a:pPr indent="-3365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eriod"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Avoid fried foods, and grill or bake instead.</a:t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9"/>
          <p:cNvSpPr txBox="1"/>
          <p:nvPr>
            <p:ph idx="1" type="body"/>
          </p:nvPr>
        </p:nvSpPr>
        <p:spPr>
          <a:xfrm>
            <a:off x="746760" y="209006"/>
            <a:ext cx="10515600" cy="4140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4. Make more use of low-fat spreads as a substitute for margarine or butter.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5. Become aware of foods such as sausages, cakes, crisps and pastries, that have a high (hidden) fat content (i.e. fat which is not visible) and restrict the consumption of these.</a:t>
            </a:r>
            <a:endParaRPr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rPr>
              <a:t>6. Make more use of fat-reduced products, e.g. canned fish in brine, low-fat salad dressings. </a:t>
            </a:r>
            <a:endParaRPr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3" name="Google Shape;133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04560" y="4018461"/>
            <a:ext cx="5473599" cy="26435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2022-05-05T18:05:41Z</dcterms:created>
  <dc:creator>User</dc:creator>
</cp:coreProperties>
</file>