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71" r:id="rId3"/>
    <p:sldId id="257" r:id="rId4"/>
    <p:sldId id="256" r:id="rId5"/>
    <p:sldId id="258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403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11217910" cy="2952115"/>
          </a:xfrm>
        </p:spPr>
        <p:txBody>
          <a:bodyPr>
            <a:normAutofit fontScale="90000"/>
          </a:bodyPr>
          <a:lstStyle/>
          <a:p>
            <a:pPr algn="ctr"/>
            <a:r>
              <a:rPr lang="ar-JO" altLang="en-US" dirty="0">
                <a:latin typeface="Times New Roman" panose="02020603050405020304" charset="0"/>
                <a:cs typeface="Times New Roman" panose="02020603050405020304" charset="0"/>
              </a:rPr>
              <a:t>اللّغة العربية</a:t>
            </a:r>
            <a:br>
              <a:rPr lang="ar-JO" altLang="en-US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ar-JO" altLang="en-US" dirty="0">
                <a:latin typeface="Times New Roman" panose="02020603050405020304" charset="0"/>
                <a:cs typeface="Times New Roman" panose="02020603050405020304" charset="0"/>
              </a:rPr>
              <a:t>الصّف الثَّامن الأساسي</a:t>
            </a:r>
            <a:br>
              <a:rPr lang="ar-JO" altLang="en-US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ar-JO" altLang="en-US" dirty="0">
                <a:latin typeface="Times New Roman" panose="02020603050405020304" charset="0"/>
                <a:cs typeface="Times New Roman" panose="02020603050405020304" charset="0"/>
              </a:rPr>
              <a:t>مدرسة راهبات الوردية -مرج الحمام</a:t>
            </a:r>
            <a:br>
              <a:rPr lang="ar-JO" altLang="en-US" dirty="0">
                <a:latin typeface="Times New Roman" panose="02020603050405020304" charset="0"/>
                <a:cs typeface="Times New Roman" panose="02020603050405020304" charset="0"/>
              </a:rPr>
            </a:br>
            <a:endParaRPr lang="ar-JO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686" y="1024759"/>
            <a:ext cx="748468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JO" sz="4800" b="1" i="0" u="none" strike="noStrike" dirty="0" smtClean="0">
                <a:solidFill>
                  <a:srgbClr val="151617"/>
                </a:solidFill>
                <a:effectLst/>
                <a:latin typeface="Montserrat" panose="020F0502020204030204" pitchFamily="2" charset="0"/>
              </a:rPr>
              <a:t>3. </a:t>
            </a:r>
            <a:r>
              <a:rPr lang="ar-JO" sz="48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إذا اتصلت به ألف الاثنين</a:t>
            </a:r>
            <a:endParaRPr lang="en-US" sz="4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8359" y="2617076"/>
            <a:ext cx="4035972" cy="30460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JO" sz="48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عند اتصال ألف الاثنين بالفعل الماضي، يُبنى على الفتح الظاهر</a:t>
            </a:r>
            <a:r>
              <a:rPr lang="ar-JO" sz="2800" b="0" i="0" u="none" strike="noStrike" dirty="0">
                <a:solidFill>
                  <a:srgbClr val="151617"/>
                </a:solidFill>
                <a:effectLst/>
                <a:latin typeface="Inconsolata" pitchFamily="1" charset="0"/>
              </a:rPr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2152" y="3244334"/>
            <a:ext cx="5265682" cy="1445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JO" sz="44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أمثلة:</a:t>
            </a:r>
            <a:r>
              <a:rPr lang="ar-JO" sz="44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"الولدان لعِبا الكرةَ"، "الطَّالبتان فهِمَتا الدرسَ</a:t>
            </a:r>
            <a:endParaRPr lang="en-US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019" y="583324"/>
            <a:ext cx="7551684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JO" sz="44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حالات بناء الفعل الماضي على السكون</a:t>
            </a:r>
            <a:endParaRPr lang="en-US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310" y="3244334"/>
            <a:ext cx="3400097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JO" sz="360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مثلة: "كتبْتُ الدَّرسَ"، "قرأْتَ الكتابَ"، "فهمْتِ الشرحَ</a:t>
            </a:r>
            <a:r>
              <a:rPr lang="ar-JO" sz="3600" i="0" u="none" strike="noStrike" dirty="0">
                <a:solidFill>
                  <a:srgbClr val="151617"/>
                </a:solidFill>
                <a:effectLst/>
                <a:latin typeface="Inconsolata" pitchFamily="1" charset="0"/>
              </a:rPr>
              <a:t>".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567295" y="2918460"/>
            <a:ext cx="3547110" cy="32251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endParaRPr lang="ar-JO" sz="4000" dirty="0">
              <a:solidFill>
                <a:srgbClr val="151617"/>
              </a:solidFill>
              <a:latin typeface="Inconsolata" pitchFamily="1" charset="0"/>
            </a:endParaRPr>
          </a:p>
          <a:p>
            <a:pPr algn="r"/>
            <a:r>
              <a:rPr lang="ar-JO" sz="40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يُبنى الفعل الماضي على السُّكون إذا اتَّصلت به تاء الفاعل (تُ، تَ، تِ).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7780" y="2137410"/>
            <a:ext cx="9277985" cy="97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ar-JO" sz="4000" b="1" i="0" u="none" strike="noStrike" dirty="0" smtClean="0">
                <a:solidFill>
                  <a:srgbClr val="151617"/>
                </a:solidFill>
                <a:effectLst/>
                <a:latin typeface="Montserrat" panose="020F0502020204030204" pitchFamily="2" charset="0"/>
              </a:rPr>
              <a:t>1.</a:t>
            </a:r>
            <a:r>
              <a:rPr lang="ar-JO" sz="4000" b="1" i="0" u="none" strike="noStrike" dirty="0" smtClean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ar-JO" sz="40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إذا اتصلت به تاء الفاعل المتحركة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685" y="677917"/>
            <a:ext cx="6507217" cy="7067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ar-JO" sz="4000" b="1" i="0" u="none" strike="noStrike" dirty="0" smtClean="0">
                <a:solidFill>
                  <a:srgbClr val="151617"/>
                </a:solidFill>
                <a:effectLst/>
                <a:latin typeface="Montserrat" panose="020F0502020204030204" pitchFamily="2" charset="0"/>
              </a:rPr>
              <a:t>2.</a:t>
            </a:r>
            <a:r>
              <a:rPr lang="ar-JO" sz="4000" b="1" i="0" u="none" strike="noStrike" dirty="0" smtClean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ar-JO" sz="40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إذا اتصلت به </a:t>
            </a:r>
            <a:r>
              <a:rPr lang="ar-JO" sz="4000" b="1" i="0" u="none" strike="noStrike" dirty="0" err="1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نا</a:t>
            </a:r>
            <a:r>
              <a:rPr lang="ar-JO" sz="40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الفاعلين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9670" y="1911350"/>
            <a:ext cx="4525010" cy="28022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pPr algn="r"/>
            <a:r>
              <a:rPr lang="ar-JO" sz="36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اذا اتصلت بالفعل الماضي "</a:t>
            </a:r>
            <a:r>
              <a:rPr lang="ar-JO" sz="3600" b="0" i="0" u="none" strike="noStrike" dirty="0" err="1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نا</a:t>
            </a:r>
            <a:r>
              <a:rPr lang="ar-JO" sz="36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" الدالة على الفاعلين، يُبنى على السكون</a:t>
            </a:r>
            <a:r>
              <a:rPr lang="ar-JO" sz="1800" b="0" i="0" u="none" strike="noStrike" dirty="0">
                <a:solidFill>
                  <a:srgbClr val="151617"/>
                </a:solidFill>
                <a:effectLst/>
                <a:latin typeface="Inconsolata" pitchFamily="1" charset="0"/>
              </a:rPr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855" y="2750185"/>
            <a:ext cx="7442835" cy="24320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ar-JO" sz="6000" b="1" i="0" u="none" strike="noStrike" dirty="0">
                <a:solidFill>
                  <a:srgbClr val="151617"/>
                </a:solidFill>
                <a:effectLst/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أمثلة:</a:t>
            </a:r>
            <a:r>
              <a:rPr lang="ar-JO" sz="6000" b="0" i="0" u="none" strike="noStrike" dirty="0">
                <a:solidFill>
                  <a:srgbClr val="151617"/>
                </a:solidFill>
                <a:effectLst/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"</a:t>
            </a:r>
            <a:r>
              <a:rPr lang="ar-JO" sz="6000" b="0" i="0" u="none" strike="noStrike" dirty="0" smtClean="0">
                <a:solidFill>
                  <a:srgbClr val="151617"/>
                </a:solidFill>
                <a:effectLst/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ذهبْنا </a:t>
            </a:r>
            <a:r>
              <a:rPr lang="ar-JO" sz="6000" b="0" i="0" u="none" strike="noStrike" dirty="0">
                <a:solidFill>
                  <a:srgbClr val="151617"/>
                </a:solidFill>
                <a:effectLst/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إلى المدرسةِ"، </a:t>
            </a:r>
          </a:p>
          <a:p>
            <a:pPr algn="ctr"/>
            <a:r>
              <a:rPr lang="ar-JO" sz="6000" b="0" i="0" u="none" strike="noStrike" dirty="0">
                <a:solidFill>
                  <a:srgbClr val="151617"/>
                </a:solidFill>
                <a:effectLst/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"شربنا الماءَ</a:t>
            </a:r>
            <a:r>
              <a:rPr lang="ar-JO" sz="6000" b="0" i="0" u="none" strike="noStrike" dirty="0">
                <a:solidFill>
                  <a:srgbClr val="151617"/>
                </a:solidFill>
                <a:effectLst/>
                <a:latin typeface="Inconsolata" pitchFamily="1" charset="0"/>
              </a:rPr>
              <a:t>"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686" y="1087821"/>
            <a:ext cx="7263962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JO" sz="4000" b="1" i="0" u="none" strike="noStrike" dirty="0" smtClean="0">
                <a:solidFill>
                  <a:srgbClr val="151617"/>
                </a:solidFill>
                <a:effectLst/>
                <a:latin typeface="Montserrat" panose="020F0502020204030204" pitchFamily="2" charset="0"/>
              </a:rPr>
              <a:t>3</a:t>
            </a:r>
            <a:r>
              <a:rPr lang="ar-JO" sz="1800" b="1" i="0" u="none" strike="noStrike" dirty="0" smtClean="0">
                <a:solidFill>
                  <a:srgbClr val="151617"/>
                </a:solidFill>
                <a:effectLst/>
                <a:latin typeface="Montserrat" panose="020F0502020204030204" pitchFamily="2" charset="0"/>
              </a:rPr>
              <a:t>. </a:t>
            </a:r>
            <a:r>
              <a:rPr lang="ar-JO" sz="4400" b="1" i="0" u="none" strike="noStrike" dirty="0">
                <a:solidFill>
                  <a:srgbClr val="151617"/>
                </a:solidFill>
                <a:effectLst/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إذا اتصلت به نون النسوة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195" y="2049780"/>
            <a:ext cx="10706100" cy="768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r-JO" sz="44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يبنى الفعل الماضي على السكون إذا اتصلت به نون النسوة.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6686" y="3244334"/>
            <a:ext cx="6093372" cy="15068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JO" sz="48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أ</a:t>
            </a:r>
            <a:r>
              <a:rPr lang="ar-JO" sz="44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مثلة:</a:t>
            </a:r>
            <a:r>
              <a:rPr lang="ar-JO" sz="44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"الفَتَيَاتُ درسْنَ الدَّرسَ"، "النِّسوةُ طبخْنَ الطَّعامَ</a:t>
            </a:r>
            <a:r>
              <a:rPr lang="ar-JO" sz="1800" b="0" i="0" u="none" strike="noStrike" dirty="0">
                <a:solidFill>
                  <a:srgbClr val="151617"/>
                </a:solidFill>
                <a:effectLst/>
                <a:latin typeface="Inconsolata" pitchFamily="1" charset="0"/>
              </a:rPr>
              <a:t>".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730" y="294005"/>
            <a:ext cx="7247890" cy="912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ar-JO" sz="44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حالات بناء الفعل الماضي على الضم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35" y="1687195"/>
            <a:ext cx="11967845" cy="1260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JO" sz="40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يبنى الفعل الماضي على الضم في حالة واحدة فقط، وهي:</a:t>
            </a:r>
            <a:endParaRPr lang="ar-JO" sz="4000" b="0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ar-JO" dirty="0"/>
              <a:t/>
            </a:r>
            <a:br>
              <a:rPr lang="ar-JO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5795" y="2200275"/>
            <a:ext cx="9251950" cy="11817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705" y="2690495"/>
            <a:ext cx="10607040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JO" sz="1800" b="0" i="0" u="none" strike="noStrike" dirty="0">
                <a:solidFill>
                  <a:srgbClr val="151617"/>
                </a:solidFill>
                <a:effectLst/>
                <a:latin typeface="Inconsolata" pitchFamily="1" charset="0"/>
              </a:rPr>
              <a:t> </a:t>
            </a:r>
            <a:r>
              <a:rPr lang="ar-JO" sz="40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ا</a:t>
            </a:r>
            <a:r>
              <a:rPr lang="ar-JO" sz="36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تصال واو الجماعة بالفعل الماضي، يُبنى الفعل على الضم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340" y="3429000"/>
            <a:ext cx="11119485" cy="647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ar-JO" sz="40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أمثلة:</a:t>
            </a:r>
            <a:r>
              <a:rPr lang="ar-JO" sz="40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"الطُّلابُ كتبُوا الدَّرسَ"، "المهندسون صمَّمُوا المشروعَ</a:t>
            </a:r>
            <a:r>
              <a:rPr lang="ar-JO" sz="1800" b="0" i="0" u="none" strike="noStrike" dirty="0">
                <a:solidFill>
                  <a:srgbClr val="151617"/>
                </a:solidFill>
                <a:effectLst/>
                <a:latin typeface="Inconsolata" pitchFamily="1" charset="0"/>
              </a:rPr>
              <a:t>"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8270" y="4405630"/>
            <a:ext cx="9298940" cy="19742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pPr algn="r"/>
            <a:r>
              <a:rPr lang="ar-JO" sz="40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ملاحظة:</a:t>
            </a:r>
            <a:r>
              <a:rPr lang="ar-JO" sz="40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الألف التي تأتي بعد واو الجماعة تُسمى "الألف الفارقة"، وتُكتب ولا تُلفظ، وهي لتمييز واو الجماعة عن غيرها من الواوات</a:t>
            </a:r>
            <a:r>
              <a:rPr lang="ar-JO" sz="18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" y="4785360"/>
            <a:ext cx="2072640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bldLvl="0" animBg="1"/>
      <p:bldP spid="5" grpId="1"/>
      <p:bldP spid="9" grpId="0" bldLvl="0" animBg="1"/>
      <p:bldP spid="9" grpId="1"/>
      <p:bldP spid="11" grpId="0" bldLvl="0" animBg="1"/>
      <p:bldP spid="11" grpId="1"/>
      <p:bldP spid="13" grpId="0" animBg="1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4355" y="626745"/>
            <a:ext cx="8064500" cy="23069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altLang="en-US" sz="7200" dirty="0">
                <a:latin typeface="Times New Roman" panose="02020603050405020304" charset="0"/>
                <a:cs typeface="Times New Roman" panose="02020603050405020304" charset="0"/>
              </a:rPr>
              <a:t>شكرًا لكم</a:t>
            </a:r>
          </a:p>
          <a:p>
            <a:pPr algn="ctr"/>
            <a:endParaRPr lang="ar-JO" altLang="en-US" sz="7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9481820" y="35394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10325100" cy="2952115"/>
          </a:xfrm>
        </p:spPr>
        <p:txBody>
          <a:bodyPr/>
          <a:lstStyle/>
          <a:p>
            <a:pPr algn="ctr"/>
            <a:r>
              <a:rPr lang="ar-JO" altLang="en-US">
                <a:latin typeface="Times New Roman" panose="02020603050405020304" charset="0"/>
                <a:cs typeface="Times New Roman" panose="02020603050405020304" charset="0"/>
              </a:rPr>
              <a:t>الفعل الماضي </a:t>
            </a:r>
            <a:br>
              <a:rPr lang="ar-JO" altLang="en-US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ar-JO" altLang="en-US">
                <a:latin typeface="Times New Roman" panose="02020603050405020304" charset="0"/>
                <a:cs typeface="Times New Roman" panose="02020603050405020304" charset="0"/>
              </a:rPr>
              <a:t>حالات بناء الفعل الماضي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5" name="Straight Connector 103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1031240"/>
            <a:ext cx="6441440" cy="5385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2" indent="0" algn="ctr" fontAlgn="ctr"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None/>
            </a:pPr>
            <a:r>
              <a:rPr lang="ar-JO" altLang="en-US" sz="4000" b="0" i="0" u="none" strike="noStrike" dirty="0">
                <a:effectLst/>
                <a:latin typeface="Times New Roman" panose="02020603050405020304" charset="0"/>
                <a:cs typeface="Times New Roman" panose="02020603050405020304" charset="0"/>
              </a:rPr>
              <a:t>الأهداف:</a:t>
            </a:r>
          </a:p>
          <a:p>
            <a:pPr lvl="2" indent="0" algn="ctr" fontAlgn="ctr"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None/>
            </a:pPr>
            <a:r>
              <a:rPr lang="ar-JO" altLang="en-US" sz="4000" b="0" i="0" u="none" strike="noStrike" dirty="0">
                <a:effectLst/>
                <a:latin typeface="Times New Roman" panose="02020603050405020304" charset="0"/>
                <a:cs typeface="Times New Roman" panose="02020603050405020304" charset="0"/>
              </a:rPr>
              <a:t>يتعرَّف الطَّالبُ إلى </a:t>
            </a:r>
            <a:r>
              <a:rPr lang="ar-JO" altLang="en-US" sz="4000" b="0" i="0" u="none" strike="noStrike" dirty="0" smtClean="0">
                <a:effectLst/>
                <a:latin typeface="Times New Roman" panose="02020603050405020304" charset="0"/>
                <a:cs typeface="Times New Roman" panose="02020603050405020304" charset="0"/>
              </a:rPr>
              <a:t>الفعل الماضي.</a:t>
            </a:r>
            <a:endParaRPr lang="ar-JO" altLang="en-US" sz="4000" b="0" i="0" u="none" strike="noStrike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lvl="2" indent="0" algn="ctr" fontAlgn="ctr"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None/>
            </a:pPr>
            <a:r>
              <a:rPr lang="ar-JO" altLang="en-US" sz="4000" b="0" i="0" u="none" strike="noStrike" dirty="0">
                <a:effectLst/>
                <a:latin typeface="Times New Roman" panose="02020603050405020304" charset="0"/>
                <a:cs typeface="Times New Roman" panose="02020603050405020304" charset="0"/>
              </a:rPr>
              <a:t>يتعرَّف حالات بناء الفعل الماضي على الفتح ،أو السُّكون،أو الضَّم.</a:t>
            </a:r>
          </a:p>
          <a:p>
            <a:pPr lvl="2" indent="0" algn="ctr" fontAlgn="ctr"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None/>
            </a:pPr>
            <a:r>
              <a:rPr lang="ar-JO" altLang="en-US" sz="4000" b="0" i="0" u="none" strike="noStrike" dirty="0">
                <a:effectLst/>
                <a:latin typeface="Times New Roman" panose="02020603050405020304" charset="0"/>
                <a:cs typeface="Times New Roman" panose="02020603050405020304" charset="0"/>
              </a:rPr>
              <a:t>يعرِبُ المضارعَ المبني في جميعِ حالاتهِ.</a:t>
            </a:r>
          </a:p>
          <a:p>
            <a:pPr lvl="2" indent="0" algn="ctr" fontAlgn="ctr"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None/>
            </a:pPr>
            <a:r>
              <a:rPr lang="en-US" sz="4000" b="0" i="0" u="none" strike="noStrike" dirty="0"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 descr="A close-up of a book&#10;&#10;AI-generated content may be incorrec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093"/>
          <a:stretch>
            <a:fillRect/>
          </a:stretch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osaic of colorful geometric shapes"/>
          <p:cNvPicPr>
            <a:picLocks noChangeAspect="1"/>
          </p:cNvPicPr>
          <p:nvPr/>
        </p:nvPicPr>
        <p:blipFill>
          <a:blip r:embed="rId2"/>
          <a:srcRect t="19583" b="1746"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33569" y="1229995"/>
            <a:ext cx="5128322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525" y="1089025"/>
            <a:ext cx="4964430" cy="4692650"/>
          </a:xfrm>
        </p:spPr>
        <p:txBody>
          <a:bodyPr anchor="t">
            <a:normAutofit/>
          </a:bodyPr>
          <a:lstStyle/>
          <a:p>
            <a:r>
              <a:rPr lang="ar-JO" b="0" dirty="0">
                <a:latin typeface="Times New Roman" panose="02020603050405020304" charset="0"/>
                <a:cs typeface="Times New Roman" panose="02020603050405020304" charset="0"/>
              </a:rPr>
              <a:t>نستكشف في هذا العرض </a:t>
            </a:r>
            <a:r>
              <a:rPr lang="ar-JO" sz="4445" b="0" dirty="0">
                <a:latin typeface="Times New Roman" panose="02020603050405020304" charset="0"/>
                <a:cs typeface="Times New Roman" panose="02020603050405020304" charset="0"/>
              </a:rPr>
              <a:t>التقديمي الفعل الماضي في اللُّغة العربية، ونتعمَّق في حالات بنائِه المختلفة، </a:t>
            </a:r>
            <a:r>
              <a:rPr lang="ar-JO" sz="4445" b="0" dirty="0" smtClean="0">
                <a:latin typeface="Times New Roman" panose="02020603050405020304" charset="0"/>
                <a:cs typeface="Times New Roman" panose="02020603050405020304" charset="0"/>
              </a:rPr>
              <a:t>مع </a:t>
            </a:r>
            <a:r>
              <a:rPr lang="ar-JO" sz="4445" b="0" dirty="0">
                <a:latin typeface="Times New Roman" panose="02020603050405020304" charset="0"/>
                <a:cs typeface="Times New Roman" panose="02020603050405020304" charset="0"/>
              </a:rPr>
              <a:t>أمثلة وتطبيقات عملية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8275" y="613410"/>
            <a:ext cx="2413635" cy="5961380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36937" y="5780876"/>
            <a:ext cx="513116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9270" y="609600"/>
            <a:ext cx="8682990" cy="2023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1">
              <a:buNone/>
            </a:pPr>
            <a:r>
              <a:rPr lang="ar-JO" sz="54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تعريف الفعل الماضي </a:t>
            </a:r>
            <a:endParaRPr lang="ar-JO" sz="5400" b="1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ar-JO" dirty="0"/>
              <a:t/>
            </a:r>
            <a:br>
              <a:rPr lang="ar-JO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" y="2364105"/>
            <a:ext cx="11268075" cy="4187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algn="r" rtl="1">
              <a:buNone/>
            </a:pPr>
            <a:r>
              <a:rPr lang="ar-JO" sz="66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الفعل الماضي هو ما دلَّ على حدثٍ وقعَ وانتهى قبلَ زمنِ التَّكلُّم. هو أساسُ الجملةِ الفعليَّةِ في اللُّغة العربية، ويعكِسُ اكتمالِ الحَدثِ.</a:t>
            </a:r>
          </a:p>
          <a:p>
            <a:pPr algn="r" rtl="1">
              <a:buNone/>
            </a:pPr>
            <a:r>
              <a:rPr lang="ar-JO" sz="3600" b="0" i="0" u="none" strike="noStrike" dirty="0">
                <a:solidFill>
                  <a:srgbClr val="151617"/>
                </a:solidFill>
                <a:effectLst/>
                <a:latin typeface="Inconsolata" pitchFamily="1" charset="0"/>
              </a:rPr>
              <a:t>.</a:t>
            </a:r>
            <a:endParaRPr lang="ar-JO" sz="3600" b="0" dirty="0">
              <a:effectLst/>
            </a:endParaRPr>
          </a:p>
          <a:p>
            <a:pPr>
              <a:buNone/>
            </a:pPr>
            <a:r>
              <a:rPr lang="ar-JO" dirty="0"/>
              <a:t/>
            </a:r>
            <a:br>
              <a:rPr lang="ar-JO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altLang="en-US">
                <a:latin typeface="Times New Roman" panose="02020603050405020304" charset="0"/>
                <a:cs typeface="Times New Roman" panose="02020603050405020304" charset="0"/>
              </a:rPr>
              <a:t>خصائص الفعل الماضي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9560" y="2633345"/>
            <a:ext cx="11241405" cy="3566160"/>
          </a:xfrm>
        </p:spPr>
        <p:txBody>
          <a:bodyPr>
            <a:normAutofit lnSpcReduction="10000"/>
          </a:bodyPr>
          <a:lstStyle/>
          <a:p>
            <a:pPr algn="r"/>
            <a:r>
              <a:rPr lang="ar-JO" altLang="en-US" sz="4800">
                <a:latin typeface="Times New Roman" panose="02020603050405020304" charset="0"/>
                <a:cs typeface="Times New Roman" panose="02020603050405020304" charset="0"/>
              </a:rPr>
              <a:t>هل للفعل الماضي خصائص تميّزه عن غيره من الأفعال؟</a:t>
            </a:r>
          </a:p>
          <a:p>
            <a:pPr algn="r"/>
            <a:endParaRPr lang="ar-JO" altLang="en-US" sz="4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ar-JO" altLang="en-US" sz="8800" b="1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نعم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346" y="441435"/>
            <a:ext cx="11219792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JO" sz="3600" b="1" i="0" u="none" strike="noStrike" dirty="0">
                <a:solidFill>
                  <a:srgbClr val="151617"/>
                </a:solidFill>
                <a:effectLst/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البناء دائمًا:</a:t>
            </a:r>
            <a:r>
              <a:rPr lang="ar-JO" sz="3600" b="0" i="0" u="none" strike="noStrike" dirty="0">
                <a:solidFill>
                  <a:srgbClr val="151617"/>
                </a:solidFill>
                <a:effectLst/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لا يكون معربًا أبدًا، بل يأتي مبنيًا في جميع أحواله على الفتح أو السُّكون أو الضم.</a:t>
            </a:r>
            <a:endParaRPr lang="ar-JO" sz="3600" b="0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ar-JO" dirty="0"/>
              <a:t/>
            </a:r>
            <a:br>
              <a:rPr lang="ar-JO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6686" y="3244334"/>
            <a:ext cx="8667094" cy="1599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JO" sz="40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قبول تاء الفاعل المتحركة:</a:t>
            </a:r>
            <a:r>
              <a:rPr lang="ar-JO" sz="40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مثل "كتبتُ"</a:t>
            </a:r>
            <a:endParaRPr lang="ar-JO" sz="4000" b="0" i="0" u="none" strike="noStrike" dirty="0">
              <a:solidFill>
                <a:srgbClr val="151617"/>
              </a:solidFill>
              <a:effectLst/>
              <a:latin typeface="Inconsolata" pitchFamily="1" charset="0"/>
            </a:endParaRPr>
          </a:p>
          <a:p>
            <a:pPr algn="r"/>
            <a:endParaRPr lang="ar-JO" sz="4000" dirty="0">
              <a:solidFill>
                <a:srgbClr val="151617"/>
              </a:solidFill>
              <a:latin typeface="Inconsolata" pitchFamily="1" charset="0"/>
            </a:endParaRPr>
          </a:p>
          <a:p>
            <a:pPr algn="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23848" y="5612523"/>
            <a:ext cx="10089932" cy="1383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JO" sz="48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قبول تاء التأنيث الساكنة:</a:t>
            </a:r>
            <a:r>
              <a:rPr lang="ar-JO" sz="48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مثل "</a:t>
            </a:r>
            <a:r>
              <a:rPr lang="ar-JO" sz="4800" b="0" i="0" u="none" strike="noStrike" dirty="0" smtClean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كتبَتْ</a:t>
            </a:r>
            <a:r>
              <a:rPr lang="ar-JO" sz="48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" </a:t>
            </a:r>
            <a:r>
              <a:rPr lang="ar-JO" sz="4800" b="0" i="0" u="none" strike="noStrike" dirty="0" smtClean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و"درسَتْ</a:t>
            </a:r>
            <a:r>
              <a:rPr lang="ar-JO" sz="48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".</a:t>
            </a:r>
            <a:endParaRPr lang="ar-JO" sz="4800" b="0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ar-JO" dirty="0"/>
              <a:t/>
            </a:r>
            <a:br>
              <a:rPr lang="ar-JO" dirty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745" y="1490007"/>
            <a:ext cx="11219792" cy="1876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JO" sz="40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الثبوت:</a:t>
            </a:r>
            <a:r>
              <a:rPr lang="ar-JO" sz="40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يدل على ثبوت وقوع الحدث في الزَّمن الماضي، لا يقبل التغير أو التحول.</a:t>
            </a:r>
            <a:endParaRPr lang="ar-JO" sz="4000" b="0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ar-JO" dirty="0"/>
              <a:t/>
            </a:r>
            <a:br>
              <a:rPr lang="ar-JO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686" y="488731"/>
            <a:ext cx="7279728" cy="8299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/>
            <a:r>
              <a:rPr lang="ar-JO" sz="48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حالات بناء الفعل الماضي على الفتح</a:t>
            </a:r>
            <a:endParaRPr lang="en-US" sz="4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2317" y="2967335"/>
            <a:ext cx="5013435" cy="1876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JO" sz="40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أمثلة:</a:t>
            </a:r>
            <a:r>
              <a:rPr lang="ar-JO" sz="40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"كَتَبَ التِّلميذُ الدَّرسَ"، "فَهِمَ الطَّالبُ الشَّرحَ"</a:t>
            </a:r>
            <a:r>
              <a:rPr lang="ar-JO" sz="4000" b="0" i="0" u="none" strike="noStrike" dirty="0">
                <a:solidFill>
                  <a:srgbClr val="151617"/>
                </a:solidFill>
                <a:effectLst/>
                <a:latin typeface="Inconsolata" pitchFamily="1" charset="0"/>
              </a:rPr>
              <a:t>.</a:t>
            </a:r>
            <a:endParaRPr lang="ar-JO" sz="4000" b="0" dirty="0">
              <a:effectLst/>
            </a:endParaRPr>
          </a:p>
          <a:p>
            <a:pPr>
              <a:buNone/>
            </a:pPr>
            <a:r>
              <a:rPr lang="ar-JO" dirty="0"/>
              <a:t/>
            </a:r>
            <a:br>
              <a:rPr lang="ar-JO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95060" y="4432300"/>
            <a:ext cx="5901690" cy="2425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pPr algn="r" rtl="1">
              <a:buNone/>
            </a:pPr>
            <a:r>
              <a:rPr lang="ar-JO" sz="48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يكون الفعل الماضي مبنيًا على الفتح الظاهر إذا لم يتصل به أي ضمير أو حرف.</a:t>
            </a:r>
            <a:endParaRPr lang="ar-JO" sz="4800" b="0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ar-JO" sz="480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ar-JO" sz="4800" dirty="0">
                <a:latin typeface="Times New Roman" panose="02020603050405020304" charset="0"/>
                <a:cs typeface="Times New Roman" panose="02020603050405020304" charset="0"/>
              </a:rPr>
            </a:br>
            <a:endParaRPr lang="en-US" sz="4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6685" y="1813034"/>
            <a:ext cx="6964417" cy="9220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JO" sz="54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1. إذا لم يتصل به </a:t>
            </a:r>
            <a:r>
              <a:rPr lang="ar-JO" sz="5400" b="1" i="0" u="none" strike="noStrike" dirty="0" smtClean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ضمير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2841" y="1686910"/>
            <a:ext cx="7725103" cy="8299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4800" b="1" i="0" u="none" strike="noStrike" dirty="0" smtClean="0">
                <a:solidFill>
                  <a:srgbClr val="151617"/>
                </a:solidFill>
                <a:effectLst/>
                <a:latin typeface="Montserrat" panose="020F0502020204030204" pitchFamily="2" charset="0"/>
              </a:rPr>
              <a:t>2. </a:t>
            </a:r>
            <a:r>
              <a:rPr lang="ar-JO" sz="48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إذا اتصلت به تاء التأنيث الساكنة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2190" y="3089910"/>
            <a:ext cx="4610100" cy="1938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40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إذا اتَّصلت بالفعل الماضي تاء التأنيث السَّاكنة، يُبنى على الفتح الظَّاهر أيضًا</a:t>
            </a:r>
            <a:r>
              <a:rPr lang="ar-JO" sz="1800" b="0" i="0" u="none" strike="noStrike" dirty="0">
                <a:solidFill>
                  <a:srgbClr val="151617"/>
                </a:solidFill>
                <a:effectLst/>
                <a:latin typeface="Inconsolata" pitchFamily="1" charset="0"/>
              </a:rPr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2055" y="3244334"/>
            <a:ext cx="6410413" cy="17532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r-JO" sz="5400" b="1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أمثلة:</a:t>
            </a:r>
            <a:r>
              <a:rPr lang="ar-JO" sz="54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"درستْ الطَّالبةُ بجدٍ"</a:t>
            </a:r>
          </a:p>
          <a:p>
            <a:r>
              <a:rPr lang="ar-JO" sz="5400" b="0" i="0" u="none" strike="noStrike" dirty="0">
                <a:solidFill>
                  <a:srgbClr val="151617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"كتبتْ الفتاةُ رسالةً"</a:t>
            </a:r>
            <a:endParaRPr lang="en-US" sz="5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426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Grandview Display</vt:lpstr>
      <vt:lpstr>Inconsolata</vt:lpstr>
      <vt:lpstr>Montserrat</vt:lpstr>
      <vt:lpstr>Times New Roman</vt:lpstr>
      <vt:lpstr>DashVTI</vt:lpstr>
      <vt:lpstr>اللّغة العربية الصّف الثَّامن الأساسي مدرسة راهبات الوردية -مرج الحمام </vt:lpstr>
      <vt:lpstr>الفعل الماضي  حالات بناء الفعل الماضي</vt:lpstr>
      <vt:lpstr>PowerPoint Presentation</vt:lpstr>
      <vt:lpstr>نستكشف في هذا العرض التقديمي الفعل الماضي في اللُّغة العربية، ونتعمَّق في حالات بنائِه المختلفة، مع أمثلة وتطبيقات عملية</vt:lpstr>
      <vt:lpstr>PowerPoint Presentation</vt:lpstr>
      <vt:lpstr>خصائص الفعل الماضي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اللّغة العربية الصّف الثَّامن الأساسي مدرسة راهبات الوردية -مرج الحمام إعداد المعلمة : ماجدولين أبوزينة</dc:title>
  <dc:creator>majdolin.abuzenah@gmail.com</dc:creator>
  <cp:lastModifiedBy>Teachers</cp:lastModifiedBy>
  <cp:revision>20</cp:revision>
  <dcterms:created xsi:type="dcterms:W3CDTF">2025-07-07T13:12:00Z</dcterms:created>
  <dcterms:modified xsi:type="dcterms:W3CDTF">2025-11-04T10:39:06Z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5F0802D74B984F0DB8EA5AAAAC8FAF72_12</vt:lpwstr>
  </property>
  <property fmtid="{D5CDD505-2E9C-101B-9397-08002B2CF9AE}" pid="3" name="KSOProductBuildVer">
    <vt:lpwstr>1033-12.2.0.21931</vt:lpwstr>
  </property>
</Properties>
</file>