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74" r:id="rId2"/>
    <p:sldId id="275" r:id="rId3"/>
    <p:sldId id="256" r:id="rId4"/>
    <p:sldId id="273" r:id="rId5"/>
    <p:sldId id="257" r:id="rId6"/>
    <p:sldId id="258" r:id="rId7"/>
    <p:sldId id="259" r:id="rId8"/>
    <p:sldId id="260" r:id="rId9"/>
    <p:sldId id="261" r:id="rId10"/>
    <p:sldId id="262" r:id="rId11"/>
    <p:sldId id="291" r:id="rId12"/>
    <p:sldId id="283" r:id="rId13"/>
    <p:sldId id="282" r:id="rId14"/>
    <p:sldId id="270" r:id="rId15"/>
    <p:sldId id="284" r:id="rId16"/>
    <p:sldId id="269" r:id="rId17"/>
    <p:sldId id="285" r:id="rId18"/>
    <p:sldId id="264" r:id="rId19"/>
    <p:sldId id="265" r:id="rId20"/>
    <p:sldId id="278" r:id="rId21"/>
    <p:sldId id="277" r:id="rId22"/>
    <p:sldId id="279" r:id="rId23"/>
    <p:sldId id="280" r:id="rId24"/>
    <p:sldId id="281" r:id="rId25"/>
    <p:sldId id="293" r:id="rId26"/>
    <p:sldId id="294" r:id="rId27"/>
    <p:sldId id="286" r:id="rId28"/>
    <p:sldId id="296" r:id="rId29"/>
    <p:sldId id="292" r:id="rId30"/>
    <p:sldId id="287" r:id="rId31"/>
    <p:sldId id="290" r:id="rId32"/>
    <p:sldId id="289" r:id="rId33"/>
    <p:sldId id="288" r:id="rId34"/>
    <p:sldId id="295" r:id="rId35"/>
    <p:sldId id="297" r:id="rId36"/>
    <p:sldId id="266" r:id="rId37"/>
    <p:sldId id="267" r:id="rId38"/>
    <p:sldId id="268" r:id="rId39"/>
  </p:sldIdLst>
  <p:sldSz cx="12192000" cy="6858000"/>
  <p:notesSz cx="7010400" cy="9296400"/>
  <p:embeddedFontLst>
    <p:embeddedFont>
      <p:font typeface="Calibri Light" panose="020F0302020204030204" pitchFamily="34" charset="0"/>
      <p:regular r:id="rId41"/>
    </p:embeddedFont>
    <p:embeddedFont>
      <p:font typeface="Roboto" panose="020B0604020202020204" charset="0"/>
      <p:regular r:id="rId42"/>
      <p:bold r:id="rId43"/>
      <p:italic r:id="rId44"/>
      <p:boldItalic r:id="rId45"/>
    </p:embeddedFont>
    <p:embeddedFont>
      <p:font typeface="Bernard MT Condensed" panose="02050806060905020404" pitchFamily="18" charset="0"/>
      <p:regular r:id="rId46"/>
    </p:embeddedFont>
    <p:embeddedFont>
      <p:font typeface="Calibri" panose="020F0502020204030204" pitchFamily="34" charset="0"/>
      <p:regular r:id="rId47"/>
      <p:bold r:id="rId48"/>
    </p:embeddedFont>
    <p:embeddedFont>
      <p:font typeface="Arial Black" panose="020B0A04020102020204" pitchFamily="34" charset="0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g3WRtc8ht9nNs5vdm926f4NKez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6445"/>
    <a:srgbClr val="EEE7F6"/>
    <a:srgbClr val="FFD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03" autoAdjust="0"/>
    <p:restoredTop sz="94660"/>
  </p:normalViewPr>
  <p:slideViewPr>
    <p:cSldViewPr snapToGrid="0">
      <p:cViewPr varScale="1">
        <p:scale>
          <a:sx n="65" d="100"/>
          <a:sy n="65" d="100"/>
        </p:scale>
        <p:origin x="12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DE19B-E513-42AE-8DFD-9E5C399432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39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5284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4071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06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020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252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477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8912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420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8717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2797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5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 u="sng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492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400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01011846/untitled7" TargetMode="External"/><Relationship Id="rId2" Type="http://schemas.openxmlformats.org/officeDocument/2006/relationships/hyperlink" Target="https://wordwall.net/resource/9951190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Design+View&amp;sca_esv=50bc830c1331a679&amp;rlz=1C1BNSD_enJO1126JO1126&amp;ei=DDr-aIOsAumghbIPtdHu8AQ&amp;ved=2ahUKEwjQs6m2lcKQAxV5VqQEHXwPIv0QgK4QegQIARAC&amp;uact=5&amp;oq=formatting+form+in+access&amp;gs_lp=Egxnd3Mtd2l6LXNlcnAiGWZvcm1hdHRpbmcgZm9ybSBpbiBhY2Nlc3MyBhAAGBYYHjIGEAAYFhgeMgYQABgWGB4yBRAAGO8FMgUQABjvBTIFEAAY7wVIgq8BUABYkqEBcAB4AZABAJgBqgGgAdkbqgEEMC4yNbgBA8gBAPgBAZgCGaACqR7CAgsQABiABBiRAhiKBcICERAuGIAEGLEDGNEDGIMBGMcBwgILEC4YgAQYsQMYgwHCAgsQABiABBixAxiDAcICCxAuGIAEGNEDGMcBwgIKEAAYgAQYQxiKBcICCxAuGIAEGLEDGNQCwgIaEC4YgAQYsQMYxwEYmAUYmQUYigUYngUYrwHCAggQABiABBixA8ICCxAuGIAEGMcBGK8BwgIFEC4YgATCAhoQLhiABBixAxjUAhiXBRjcBBjeBBjgBNgBAcICExAuGIAEGLEDGEMYgwEYyQMYigXCAgsQABiABBiSAxiKBcICBRAAGIAEwgIiEC4YgAQYsQMYQxiDARjJAxiKBRiXBRjcBBjeBBjgBNgBAcICCxAAGIAEGIYDGIoFwgIIEAAYogQYiQXCAgUQIRigAcICBRAhGJ8FwgIIEAAYCBgNGB7CAgQQIRgVmAMAugYGCAEQARgUkgcEMC4yNaAH168BsgcEMC4yNbgHqR7CBwowLjEuNi4xNy4xyAf9AQ&amp;sclient=gws-wiz-serp&amp;safe=active&amp;ssui=on&amp;mstk=AUtExfCcajyVEG02xAr5aONkBD_Modra9rxyWH2q3mtVGs5hE4HpFodpiCafXfK07Q1jaD6FbRQITxSZRGhLR7ou1tdfeHe532_3YjmTTqnEo-XLJHjgrgWrB19e09jc4tUaKpU&amp;csui=3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google.com/search?q=Format+tab&amp;sca_esv=50bc830c1331a679&amp;rlz=1C1BNSD_enJO1126JO1126&amp;ei=DDr-aIOsAumghbIPtdHu8AQ&amp;ved=2ahUKEwjQs6m2lcKQAxV5VqQEHXwPIv0QgK4QegQIARAE&amp;uact=5&amp;oq=formatting+form+in+access&amp;gs_lp=Egxnd3Mtd2l6LXNlcnAiGWZvcm1hdHRpbmcgZm9ybSBpbiBhY2Nlc3MyBhAAGBYYHjIGEAAYFhgeMgYQABgWGB4yBRAAGO8FMgUQABjvBTIFEAAY7wVIgq8BUABYkqEBcAB4AZABAJgBqgGgAdkbqgEEMC4yNbgBA8gBAPgBAZgCGaACqR7CAgsQABiABBiRAhiKBcICERAuGIAEGLEDGNEDGIMBGMcBwgILEC4YgAQYsQMYgwHCAgsQABiABBixAxiDAcICCxAuGIAEGNEDGMcBwgIKEAAYgAQYQxiKBcICCxAuGIAEGLEDGNQCwgIaEC4YgAQYsQMYxwEYmAUYmQUYigUYngUYrwHCAggQABiABBixA8ICCxAuGIAEGMcBGK8BwgIFEC4YgATCAhoQLhiABBixAxjUAhiXBRjcBBjeBBjgBNgBAcICExAuGIAEGLEDGEMYgwEYyQMYigXCAgsQABiABBiSAxiKBcICBRAAGIAEwgIiEC4YgAQYsQMYQxiDARjJAxiKBRiXBRjcBBjeBBjgBNgBAcICCxAAGIAEGIYDGIoFwgIIEAAYogQYiQXCAgUQIRigAcICBRAhGJ8FwgIIEAAYCBgNGB7CAgQQIRgVmAMAugYGCAEQARgUkgcEMC4yNaAH168BsgcEMC4yNbgHqR7CBwowLjEuNi4xNy4xyAf9AQ&amp;sclient=gws-wiz-serp&amp;safe=active&amp;ssui=on&amp;mstk=AUtExfCcajyVEG02xAr5aONkBD_Modra9rxyWH2q3mtVGs5hE4HpFodpiCafXfK07Q1jaD6FbRQITxSZRGhLR7ou1tdfeHe532_3YjmTTqnEo-XLJHjgrgWrB19e09jc4tUaKpU&amp;csui=3" TargetMode="External"/><Relationship Id="rId4" Type="http://schemas.openxmlformats.org/officeDocument/2006/relationships/hyperlink" Target="https://www.google.com/search?q=Layout+View&amp;sca_esv=50bc830c1331a679&amp;rlz=1C1BNSD_enJO1126JO1126&amp;ei=DDr-aIOsAumghbIPtdHu8AQ&amp;ved=2ahUKEwjQs6m2lcKQAxV5VqQEHXwPIv0QgK4QegQIARAD&amp;uact=5&amp;oq=formatting+form+in+access&amp;gs_lp=Egxnd3Mtd2l6LXNlcnAiGWZvcm1hdHRpbmcgZm9ybSBpbiBhY2Nlc3MyBhAAGBYYHjIGEAAYFhgeMgYQABgWGB4yBRAAGO8FMgUQABjvBTIFEAAY7wVIgq8BUABYkqEBcAB4AZABAJgBqgGgAdkbqgEEMC4yNbgBA8gBAPgBAZgCGaACqR7CAgsQABiABBiRAhiKBcICERAuGIAEGLEDGNEDGIMBGMcBwgILEC4YgAQYsQMYgwHCAgsQABiABBixAxiDAcICCxAuGIAEGNEDGMcBwgIKEAAYgAQYQxiKBcICCxAuGIAEGLEDGNQCwgIaEC4YgAQYsQMYxwEYmAUYmQUYigUYngUYrwHCAggQABiABBixA8ICCxAuGIAEGMcBGK8BwgIFEC4YgATCAhoQLhiABBixAxjUAhiXBRjcBBjeBBjgBNgBAcICExAuGIAEGLEDGEMYgwEYyQMYigXCAgsQABiABBiSAxiKBcICBRAAGIAEwgIiEC4YgAQYsQMYQxiDARjJAxiKBRiXBRjcBBjeBBjgBNgBAcICCxAAGIAEGIYDGIoFwgIIEAAYogQYiQXCAgUQIRigAcICBRAhGJ8FwgIIEAAYCBgNGB7CAgQQIRgVmAMAugYGCAEQARgUkgcEMC4yNaAH168BsgcEMC4yNbgHqR7CBwowLjEuNi4xNy4xyAf9AQ&amp;sclient=gws-wiz-serp&amp;safe=active&amp;ssui=on&amp;mstk=AUtExfCcajyVEG02xAr5aONkBD_Modra9rxyWH2q3mtVGs5hE4HpFodpiCafXfK07Q1jaD6FbRQITxSZRGhLR7ou1tdfeHe532_3YjmTTqnEo-XLJHjgrgWrB19e09jc4tUaKpU&amp;csui=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02092722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59485" y="3414852"/>
            <a:ext cx="4469483" cy="158485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/>
              <a:t>Q&amp;A Activity:</a:t>
            </a:r>
            <a:r>
              <a:rPr lang="en-US" sz="2800" dirty="0" smtClean="0">
                <a:hlinkClick r:id="rId2"/>
              </a:rPr>
              <a:t/>
            </a:r>
            <a:br>
              <a:rPr lang="en-US" sz="2800" dirty="0" smtClean="0">
                <a:hlinkClick r:id="rId2"/>
              </a:rPr>
            </a:br>
            <a:r>
              <a:rPr lang="en-US" sz="2800" b="1" dirty="0">
                <a:hlinkClick r:id="rId3"/>
              </a:rPr>
              <a:t>https://</a:t>
            </a:r>
            <a:r>
              <a:rPr lang="en-US" sz="2800" b="1" dirty="0" smtClean="0">
                <a:hlinkClick r:id="rId3"/>
              </a:rPr>
              <a:t>wordwall.net/resource/101011846/untitled7</a:t>
            </a:r>
            <a:endParaRPr lang="ar-JO" sz="2800" b="1" dirty="0" smtClean="0"/>
          </a:p>
          <a:p>
            <a:pPr algn="ctr"/>
            <a:r>
              <a:rPr lang="ar-JO" sz="2800" dirty="0" smtClean="0"/>
              <a:t/>
            </a:r>
            <a:br>
              <a:rPr lang="ar-JO" sz="2800" dirty="0" smtClean="0"/>
            </a:br>
            <a:r>
              <a:rPr lang="ar-JO" sz="2800" b="1" dirty="0" smtClean="0"/>
              <a:t/>
            </a:r>
            <a:br>
              <a:rPr lang="ar-JO" sz="2800" b="1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-183273" y="128524"/>
            <a:ext cx="735098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u="none" dirty="0" smtClean="0">
                <a:latin typeface="Bernard MT Condensed" panose="02050806060905020404" pitchFamily="18" charset="0"/>
              </a:rPr>
              <a:t> </a:t>
            </a:r>
            <a:r>
              <a:rPr lang="en-US" sz="8000" u="none" dirty="0" smtClean="0">
                <a:latin typeface="Bernard MT Condensed" panose="02050806060905020404" pitchFamily="18" charset="0"/>
              </a:rPr>
              <a:t>Creating Reports </a:t>
            </a:r>
            <a:endParaRPr lang="en-US" sz="7200" u="none" dirty="0" smtClean="0">
              <a:latin typeface="Bernard MT Condensed" panose="02050806060905020404" pitchFamily="18" charset="0"/>
            </a:endParaRPr>
          </a:p>
          <a:p>
            <a:pPr algn="ctr"/>
            <a:r>
              <a:rPr lang="en-US" sz="7200" u="none" dirty="0" smtClean="0">
                <a:latin typeface="Bernard MT Condensed" panose="02050806060905020404" pitchFamily="18" charset="0"/>
              </a:rPr>
              <a:t>Using MS Access</a:t>
            </a:r>
            <a:endParaRPr lang="en-US" sz="7200" dirty="0">
              <a:latin typeface="Bernard MT Condensed" panose="02050806060905020404" pitchFamily="18" charset="0"/>
            </a:endParaRPr>
          </a:p>
        </p:txBody>
      </p:sp>
      <p:pic>
        <p:nvPicPr>
          <p:cNvPr id="1026" name="Picture 2" descr="Creating Reports in Microsoft Acce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1" t="10987" r="7358" b="14818"/>
          <a:stretch/>
        </p:blipFill>
        <p:spPr bwMode="auto">
          <a:xfrm>
            <a:off x="6975987" y="128524"/>
            <a:ext cx="5216013" cy="682201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6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7"/>
          <p:cNvPicPr preferRelativeResize="0"/>
          <p:nvPr/>
        </p:nvPicPr>
        <p:blipFill rotWithShape="1">
          <a:blip r:embed="rId3">
            <a:alphaModFix/>
          </a:blip>
          <a:srcRect t="9343" b="13356"/>
          <a:stretch/>
        </p:blipFill>
        <p:spPr>
          <a:xfrm>
            <a:off x="0" y="843690"/>
            <a:ext cx="3216133" cy="6014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" descr="Use the Report Wizard"/>
          <p:cNvPicPr preferRelativeResize="0"/>
          <p:nvPr/>
        </p:nvPicPr>
        <p:blipFill rotWithShape="1">
          <a:blip r:embed="rId4">
            <a:alphaModFix/>
          </a:blip>
          <a:srcRect l="20112" t="27330" r="19333" b="10399"/>
          <a:stretch/>
        </p:blipFill>
        <p:spPr>
          <a:xfrm>
            <a:off x="7329268" y="872196"/>
            <a:ext cx="4614203" cy="3558755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4" name="Google Shape;144;p7"/>
          <p:cNvPicPr preferRelativeResize="0"/>
          <p:nvPr/>
        </p:nvPicPr>
        <p:blipFill rotWithShape="1">
          <a:blip r:embed="rId5">
            <a:alphaModFix/>
          </a:blip>
          <a:srcRect l="19524" t="27080" r="19333" b="3587"/>
          <a:stretch/>
        </p:blipFill>
        <p:spPr>
          <a:xfrm>
            <a:off x="3294742" y="2055422"/>
            <a:ext cx="4659086" cy="3962400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5" name="Google Shape;145;p7"/>
          <p:cNvSpPr/>
          <p:nvPr/>
        </p:nvSpPr>
        <p:spPr>
          <a:xfrm>
            <a:off x="219741" y="209393"/>
            <a:ext cx="113219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create a report from a table , using the report wizard do the following: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7F6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Learning objectives:</a:t>
            </a:r>
            <a:endParaRPr/>
          </a:p>
        </p:txBody>
      </p:sp>
      <p:pic>
        <p:nvPicPr>
          <p:cNvPr id="5" name="Picture 2" descr="Creating Reports in Microsoft Acc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1" t="10987" r="7358" b="14818"/>
          <a:stretch/>
        </p:blipFill>
        <p:spPr bwMode="auto">
          <a:xfrm>
            <a:off x="7447935" y="128524"/>
            <a:ext cx="4744065" cy="682201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Google Shape;85;p1"/>
          <p:cNvSpPr txBox="1">
            <a:spLocks noGrp="1"/>
          </p:cNvSpPr>
          <p:nvPr>
            <p:ph type="body" idx="1"/>
          </p:nvPr>
        </p:nvSpPr>
        <p:spPr>
          <a:xfrm>
            <a:off x="222400" y="2210681"/>
            <a:ext cx="7461512" cy="5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u="sng" dirty="0"/>
              <a:t>The student should be able to</a:t>
            </a:r>
            <a:r>
              <a:rPr lang="en-US" sz="2400" u="sng" dirty="0" smtClean="0"/>
              <a:t>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/>
          </a:p>
          <a:p>
            <a:pPr fontAlgn="base"/>
            <a:r>
              <a:rPr lang="en-US" sz="2400" b="1" dirty="0" smtClean="0"/>
              <a:t>In </a:t>
            </a:r>
            <a:r>
              <a:rPr lang="en-US" sz="2400" b="1" dirty="0"/>
              <a:t>layout view </a:t>
            </a:r>
            <a:r>
              <a:rPr lang="en-US" sz="2400" dirty="0"/>
              <a:t>,changing the layout for a report (formatting and rearrangement) </a:t>
            </a:r>
            <a:r>
              <a:rPr lang="en-US" sz="2400" dirty="0" smtClean="0"/>
              <a:t>.</a:t>
            </a:r>
          </a:p>
          <a:p>
            <a:pPr fontAlgn="base"/>
            <a:endParaRPr lang="en-US" sz="2400" dirty="0"/>
          </a:p>
          <a:p>
            <a:pPr marL="114300" indent="0" fontAlgn="base">
              <a:buNone/>
            </a:pPr>
            <a:endParaRPr lang="en-US" sz="2400" dirty="0"/>
          </a:p>
          <a:p>
            <a:pPr fontAlgn="base"/>
            <a:r>
              <a:rPr lang="en-US" sz="2400" b="1" dirty="0"/>
              <a:t>In Design view </a:t>
            </a:r>
            <a:r>
              <a:rPr lang="en-US" sz="2400" dirty="0"/>
              <a:t>,Adding labels for static text</a:t>
            </a:r>
            <a:r>
              <a:rPr lang="en-US" sz="2400" dirty="0" smtClean="0"/>
              <a:t>, logo, background image, number </a:t>
            </a:r>
            <a:r>
              <a:rPr lang="en-US" sz="2400" dirty="0"/>
              <a:t>of </a:t>
            </a:r>
            <a:r>
              <a:rPr lang="en-US" sz="2400" dirty="0" smtClean="0"/>
              <a:t>pages, date </a:t>
            </a:r>
            <a:r>
              <a:rPr lang="en-US" sz="2400" dirty="0"/>
              <a:t>and </a:t>
            </a:r>
            <a:r>
              <a:rPr lang="en-US" sz="2400" dirty="0" smtClean="0"/>
              <a:t>time, title </a:t>
            </a:r>
            <a:r>
              <a:rPr lang="en-US" sz="2400" dirty="0"/>
              <a:t>and </a:t>
            </a:r>
            <a:r>
              <a:rPr lang="en-US" sz="2400" dirty="0" smtClean="0"/>
              <a:t>image</a:t>
            </a:r>
            <a:endParaRPr lang="en-US" sz="2400" dirty="0" smtClean="0"/>
          </a:p>
        </p:txBody>
      </p:sp>
      <p:sp>
        <p:nvSpPr>
          <p:cNvPr id="86" name="Google Shape;86;p1"/>
          <p:cNvSpPr txBox="1"/>
          <p:nvPr/>
        </p:nvSpPr>
        <p:spPr>
          <a:xfrm>
            <a:off x="10466363" y="69702"/>
            <a:ext cx="173032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15/11/2025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60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9665"/>
            <a:ext cx="10008312" cy="1231106"/>
          </a:xfrm>
        </p:spPr>
        <p:txBody>
          <a:bodyPr/>
          <a:lstStyle/>
          <a:p>
            <a:r>
              <a:rPr lang="en-US" sz="4000" b="1" dirty="0">
                <a:solidFill>
                  <a:srgbClr val="424242"/>
                </a:solidFill>
                <a:latin typeface="Source Sans Pro"/>
              </a:rPr>
              <a:t>Change </a:t>
            </a:r>
            <a:r>
              <a:rPr lang="en-US" sz="4000" b="1" dirty="0" smtClean="0">
                <a:solidFill>
                  <a:srgbClr val="424242"/>
                </a:solidFill>
                <a:latin typeface="Source Sans Pro"/>
              </a:rPr>
              <a:t>Report </a:t>
            </a:r>
            <a:r>
              <a:rPr lang="en-US" sz="4000" b="1" dirty="0">
                <a:solidFill>
                  <a:srgbClr val="424242"/>
                </a:solidFill>
                <a:latin typeface="Source Sans Pro"/>
              </a:rPr>
              <a:t>Views</a:t>
            </a:r>
            <a:br>
              <a:rPr lang="en-US" sz="4000" b="1" dirty="0">
                <a:solidFill>
                  <a:srgbClr val="424242"/>
                </a:solidFill>
                <a:latin typeface="Source Sans Pro"/>
              </a:rPr>
            </a:b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609600" y="859701"/>
            <a:ext cx="96798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Click the View list arrow on the ribbon and select a view option.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45" y="1321366"/>
            <a:ext cx="9891055" cy="5257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2743200"/>
            <a:ext cx="2209800" cy="26670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1388918" y="2229920"/>
            <a:ext cx="325582" cy="318655"/>
          </a:xfrm>
          <a:prstGeom prst="wedgeEllipseCallout">
            <a:avLst>
              <a:gd name="adj1" fmla="val -76975"/>
              <a:gd name="adj2" fmla="val -104243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71144"/>
            <a:ext cx="11963400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endParaRPr lang="en-US" sz="2800" dirty="0">
              <a:latin typeface="Calibri"/>
              <a:cs typeface="Calibri"/>
            </a:endParaRPr>
          </a:p>
          <a:p>
            <a:pPr algn="l" fontAlgn="base"/>
            <a:r>
              <a:rPr lang="en-US" sz="2800" dirty="0">
                <a:latin typeface="Calibri"/>
                <a:cs typeface="Calibri"/>
              </a:rPr>
              <a:t>Before modifying a </a:t>
            </a:r>
            <a:r>
              <a:rPr lang="en-US" sz="2800" dirty="0" smtClean="0">
                <a:latin typeface="Calibri"/>
                <a:cs typeface="Calibri"/>
              </a:rPr>
              <a:t>report , </a:t>
            </a:r>
            <a:r>
              <a:rPr lang="en-US" sz="2800" dirty="0">
                <a:latin typeface="Calibri"/>
                <a:cs typeface="Calibri"/>
              </a:rPr>
              <a:t>you need to know that </a:t>
            </a:r>
            <a:r>
              <a:rPr lang="en-US" sz="2800" dirty="0" smtClean="0">
                <a:latin typeface="Calibri"/>
                <a:cs typeface="Calibri"/>
              </a:rPr>
              <a:t>reports </a:t>
            </a:r>
            <a:r>
              <a:rPr lang="en-US" sz="2800" dirty="0">
                <a:latin typeface="Calibri"/>
                <a:cs typeface="Calibri"/>
              </a:rPr>
              <a:t>can be viewed several different ways</a:t>
            </a:r>
            <a:r>
              <a:rPr lang="en-US" sz="2800" dirty="0" smtClean="0">
                <a:latin typeface="Calibri"/>
                <a:cs typeface="Calibri"/>
              </a:rPr>
              <a:t>:</a:t>
            </a:r>
          </a:p>
          <a:p>
            <a:pPr algn="l" fontAlgn="base"/>
            <a:endParaRPr lang="en-US" sz="2800" dirty="0">
              <a:latin typeface="Calibri"/>
              <a:cs typeface="Calibri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 b="1" u="sng" dirty="0" smtClean="0">
                <a:latin typeface="Calibri"/>
                <a:cs typeface="Calibri"/>
              </a:rPr>
              <a:t>Report </a:t>
            </a:r>
            <a:r>
              <a:rPr lang="en-US" sz="2800" b="1" u="sng" dirty="0">
                <a:latin typeface="Calibri"/>
                <a:cs typeface="Calibri"/>
              </a:rPr>
              <a:t>View:</a:t>
            </a:r>
            <a:r>
              <a:rPr lang="en-US" sz="2800" dirty="0">
                <a:latin typeface="Calibri"/>
                <a:cs typeface="Calibri"/>
              </a:rPr>
              <a:t> The normal view where you can </a:t>
            </a: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view records only</a:t>
            </a:r>
            <a:r>
              <a:rPr lang="en-US" sz="2800" dirty="0">
                <a:latin typeface="Calibri"/>
                <a:cs typeface="Calibri"/>
              </a:rPr>
              <a:t>. You </a:t>
            </a:r>
            <a:r>
              <a:rPr lang="en-US" sz="2800" b="1" dirty="0">
                <a:latin typeface="Calibri"/>
                <a:cs typeface="Calibri"/>
              </a:rPr>
              <a:t>cannot</a:t>
            </a:r>
            <a:r>
              <a:rPr lang="en-US" sz="2800" dirty="0">
                <a:latin typeface="Calibri"/>
                <a:cs typeface="Calibri"/>
              </a:rPr>
              <a:t> add, edit, or delete data, and you cannot modify the design of the report in this view</a:t>
            </a:r>
            <a:r>
              <a:rPr lang="en-US" sz="2800" dirty="0" smtClean="0">
                <a:latin typeface="Calibri"/>
                <a:cs typeface="Calibri"/>
              </a:rPr>
              <a:t>.</a:t>
            </a:r>
            <a:endParaRPr lang="en-US" sz="2800" dirty="0">
              <a:latin typeface="Calibri"/>
              <a:cs typeface="Calibri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 b="1" u="sng" dirty="0">
                <a:latin typeface="Calibri"/>
                <a:cs typeface="Calibri"/>
              </a:rPr>
              <a:t>Layout View:</a:t>
            </a:r>
            <a:r>
              <a:rPr lang="en-US" sz="2800" dirty="0">
                <a:latin typeface="Calibri"/>
                <a:cs typeface="Calibri"/>
              </a:rPr>
              <a:t> Layout View allows you to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apply formatting ,</a:t>
            </a: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resize and rearrange fields </a:t>
            </a:r>
            <a:r>
              <a:rPr lang="en-US" sz="2800" dirty="0">
                <a:latin typeface="Calibri"/>
                <a:cs typeface="Calibri"/>
              </a:rPr>
              <a:t>while viewing live data</a:t>
            </a:r>
            <a:r>
              <a:rPr lang="en-US" sz="2800" b="1" dirty="0" smtClean="0"/>
              <a:t>.</a:t>
            </a:r>
            <a:endParaRPr lang="ar-JO" sz="2800" dirty="0" smtClean="0">
              <a:latin typeface="Calibri"/>
              <a:cs typeface="Calibri"/>
            </a:endParaRPr>
          </a:p>
          <a:p>
            <a:pPr algn="l" fontAlgn="base"/>
            <a:endParaRPr lang="en-US" sz="2800" dirty="0">
              <a:latin typeface="Calibri"/>
              <a:cs typeface="Calibri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800" b="1" u="sng" dirty="0">
                <a:latin typeface="Calibri"/>
                <a:cs typeface="Calibri"/>
              </a:rPr>
              <a:t>Design View:</a:t>
            </a:r>
            <a:r>
              <a:rPr lang="en-US" sz="2800" dirty="0">
                <a:latin typeface="Calibri"/>
                <a:cs typeface="Calibri"/>
              </a:rPr>
              <a:t> Use for in-depth modification ,</a:t>
            </a:r>
            <a:r>
              <a:rPr lang="en-US" sz="2800" dirty="0" smtClean="0">
                <a:latin typeface="Calibri"/>
                <a:cs typeface="Calibri"/>
              </a:rPr>
              <a:t>customization and calculation </a:t>
            </a:r>
            <a:r>
              <a:rPr lang="en-US" sz="2800" dirty="0">
                <a:latin typeface="Calibri"/>
                <a:cs typeface="Calibri"/>
              </a:rPr>
              <a:t>of your </a:t>
            </a:r>
            <a:r>
              <a:rPr lang="en-US" sz="2800" dirty="0" smtClean="0">
                <a:latin typeface="Calibri"/>
                <a:cs typeface="Calibri"/>
              </a:rPr>
              <a:t>report. </a:t>
            </a:r>
            <a:r>
              <a:rPr lang="en-US" sz="2800" dirty="0">
                <a:latin typeface="Calibri"/>
                <a:cs typeface="Calibri"/>
              </a:rPr>
              <a:t>Live data is not visible—you're only </a:t>
            </a: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working with the structure of the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cs typeface="Calibri"/>
              </a:rPr>
              <a:t>report</a:t>
            </a:r>
            <a:r>
              <a:rPr lang="en-US" b="0" i="0" dirty="0" smtClean="0">
                <a:solidFill>
                  <a:srgbClr val="666666"/>
                </a:solidFill>
                <a:effectLst/>
                <a:latin typeface="Source Sans Pro"/>
              </a:rPr>
              <a:t>.</a:t>
            </a:r>
            <a:endParaRPr lang="ar-JO" sz="2800" b="1" u="sng" dirty="0">
              <a:latin typeface="Calibri"/>
              <a:cs typeface="Calibri"/>
            </a:endParaRPr>
          </a:p>
          <a:p>
            <a:pPr lvl="0" fontAlgn="base">
              <a:buFont typeface="Arial" panose="020B0604020202020204" pitchFamily="34" charset="0"/>
              <a:buChar char="•"/>
            </a:pPr>
            <a:r>
              <a:rPr lang="en-US" sz="2800" b="1" u="sng" dirty="0">
                <a:latin typeface="Calibri"/>
                <a:cs typeface="Calibri"/>
              </a:rPr>
              <a:t>Print </a:t>
            </a:r>
            <a:r>
              <a:rPr lang="en-US" sz="2800" b="1" u="sng" dirty="0" smtClean="0">
                <a:latin typeface="Calibri"/>
                <a:cs typeface="Calibri"/>
              </a:rPr>
              <a:t>Preview: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Print Preview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see how the report will look on paper when printed.</a:t>
            </a:r>
            <a:endParaRPr lang="en-US" sz="2800" dirty="0"/>
          </a:p>
          <a:p>
            <a:pPr fontAlgn="base">
              <a:buFont typeface="Arial" panose="020B0604020202020204" pitchFamily="34" charset="0"/>
              <a:buChar char="•"/>
            </a:pPr>
            <a:endParaRPr lang="ar-JO" sz="2800" b="1" u="sng" dirty="0">
              <a:latin typeface="Calibri"/>
              <a:cs typeface="Calibri"/>
            </a:endParaRPr>
          </a:p>
          <a:p>
            <a:pPr algn="l" fontAlgn="base"/>
            <a:endParaRPr lang="en-US" b="0" i="0" dirty="0">
              <a:solidFill>
                <a:srgbClr val="666666"/>
              </a:solidFill>
              <a:effectLst/>
              <a:latin typeface="Source Sans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37503" y="0"/>
            <a:ext cx="5891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3600" b="1" i="0" u="none" strike="noStrike" dirty="0" smtClean="0">
                <a:solidFill>
                  <a:srgbClr val="424242"/>
                </a:solidFill>
                <a:effectLst/>
                <a:latin typeface="Source Sans Pro"/>
              </a:rPr>
              <a:t>Change report Views</a:t>
            </a:r>
            <a:endParaRPr lang="en-US" sz="3600" b="1" i="0" dirty="0" smtClean="0">
              <a:solidFill>
                <a:srgbClr val="424242"/>
              </a:solidFill>
              <a:effectLst/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6601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"/>
          <p:cNvSpPr/>
          <p:nvPr/>
        </p:nvSpPr>
        <p:spPr>
          <a:xfrm>
            <a:off x="277502" y="317710"/>
            <a:ext cx="9849137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Change the layout for a </a:t>
            </a:r>
            <a:r>
              <a:rPr lang="en-US" sz="2800" b="1" u="sng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report  from the layout </a:t>
            </a:r>
            <a:r>
              <a:rPr lang="en-US" sz="2800" b="1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view 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3057" y="1740441"/>
            <a:ext cx="2613224" cy="3964324"/>
          </a:xfrm>
          <a:prstGeom prst="rect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2" name="Google Shape;232;p15"/>
          <p:cNvSpPr/>
          <p:nvPr/>
        </p:nvSpPr>
        <p:spPr>
          <a:xfrm rot="-5400000" flipH="1">
            <a:off x="8748419" y="4523535"/>
            <a:ext cx="245246" cy="79157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5"/>
          <p:cNvSpPr/>
          <p:nvPr/>
        </p:nvSpPr>
        <p:spPr>
          <a:xfrm>
            <a:off x="0" y="1210262"/>
            <a:ext cx="847525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Layout view is used for report modification, and can be used for nearly all the changes you would want to make to a report in Access. Using the </a:t>
            </a:r>
            <a:r>
              <a:rPr lang="en-US" sz="2400" u="sng" dirty="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Report Layout Tools </a:t>
            </a:r>
            <a:r>
              <a:rPr lang="en-US" sz="2400" dirty="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menu</a:t>
            </a:r>
            <a:endParaRPr dirty="0"/>
          </a:p>
          <a:p>
            <a:pPr marL="0" marR="0" lvl="0" indent="-152400" algn="l" rtl="0">
              <a:spcBef>
                <a:spcPts val="24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The report you see in Layout view does not look </a:t>
            </a:r>
            <a:r>
              <a:rPr lang="en-US" sz="2400" dirty="0" smtClean="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exactly </a:t>
            </a:r>
            <a:r>
              <a:rPr lang="en-US" sz="2400" dirty="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the same as the printed report</a:t>
            </a:r>
            <a:r>
              <a:rPr lang="en-US" sz="2400" dirty="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. </a:t>
            </a:r>
            <a:endParaRPr sz="2400" b="0" i="0" dirty="0">
              <a:solidFill>
                <a:srgbClr val="11111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4" name="Google Shape;23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52838"/>
            <a:ext cx="8449854" cy="147658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5"/>
          <p:cNvSpPr/>
          <p:nvPr/>
        </p:nvSpPr>
        <p:spPr>
          <a:xfrm>
            <a:off x="3656723" y="5171494"/>
            <a:ext cx="2855742" cy="73798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6" name="Google Shape;236;p15"/>
          <p:cNvCxnSpPr/>
          <p:nvPr/>
        </p:nvCxnSpPr>
        <p:spPr>
          <a:xfrm>
            <a:off x="4923668" y="2362854"/>
            <a:ext cx="2159400" cy="1256100"/>
          </a:xfrm>
          <a:prstGeom prst="bentConnector3">
            <a:avLst>
              <a:gd name="adj1" fmla="val 173246"/>
            </a:avLst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37" name="Google Shape;23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98" y="3678223"/>
            <a:ext cx="8439859" cy="130728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5"/>
          <p:cNvSpPr/>
          <p:nvPr/>
        </p:nvSpPr>
        <p:spPr>
          <a:xfrm>
            <a:off x="4123757" y="3618903"/>
            <a:ext cx="2855742" cy="65468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522" y="104359"/>
            <a:ext cx="7895303" cy="135421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24242"/>
                </a:solidFill>
                <a:latin typeface="Source Sans Pro"/>
              </a:rPr>
              <a:t>Moving and resizing </a:t>
            </a:r>
            <a:r>
              <a:rPr lang="en-US" b="1" dirty="0">
                <a:solidFill>
                  <a:srgbClr val="424242"/>
                </a:solidFill>
                <a:latin typeface="Source Sans Pro"/>
              </a:rPr>
              <a:t>a Control</a:t>
            </a:r>
            <a:br>
              <a:rPr lang="en-US" b="1" dirty="0">
                <a:solidFill>
                  <a:srgbClr val="424242"/>
                </a:solidFill>
                <a:latin typeface="Source Sans Pro"/>
              </a:rPr>
            </a:b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312174" y="727612"/>
            <a:ext cx="1143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u="sng" dirty="0" smtClean="0">
                <a:solidFill>
                  <a:schemeClr val="tx1"/>
                </a:solidFill>
                <a:latin typeface="Calibri"/>
                <a:cs typeface="Calibri"/>
              </a:rPr>
              <a:t>In </a:t>
            </a:r>
            <a:r>
              <a:rPr lang="en-US" sz="2400" u="sng" dirty="0">
                <a:solidFill>
                  <a:schemeClr val="tx1"/>
                </a:solidFill>
                <a:latin typeface="Calibri"/>
                <a:cs typeface="Calibri"/>
              </a:rPr>
              <a:t>Layout view </a:t>
            </a:r>
            <a:r>
              <a:rPr lang="en-US" sz="2400" dirty="0" smtClean="0">
                <a:latin typeface="Calibri"/>
                <a:cs typeface="Calibri"/>
              </a:rPr>
              <a:t>,Click </a:t>
            </a:r>
            <a:r>
              <a:rPr lang="en-US" sz="2400" dirty="0">
                <a:latin typeface="Calibri"/>
                <a:cs typeface="Calibri"/>
              </a:rPr>
              <a:t>and drag </a:t>
            </a:r>
            <a:r>
              <a:rPr lang="en-US" sz="2400" dirty="0" smtClean="0">
                <a:latin typeface="Calibri"/>
                <a:cs typeface="Calibri"/>
              </a:rPr>
              <a:t>or resize  any </a:t>
            </a:r>
            <a:r>
              <a:rPr lang="en-US" sz="2400" dirty="0">
                <a:latin typeface="Calibri"/>
                <a:cs typeface="Calibri"/>
              </a:rPr>
              <a:t>control on the </a:t>
            </a:r>
            <a:r>
              <a:rPr lang="en-US" sz="2400" dirty="0" smtClean="0">
                <a:latin typeface="Calibri"/>
                <a:cs typeface="Calibri"/>
              </a:rPr>
              <a:t>report </a:t>
            </a:r>
            <a:r>
              <a:rPr lang="en-US" sz="2400" dirty="0">
                <a:latin typeface="Calibri"/>
                <a:cs typeface="Calibri"/>
              </a:rPr>
              <a:t>to the desired </a:t>
            </a:r>
            <a:r>
              <a:rPr lang="en-US" sz="2400" dirty="0" smtClean="0">
                <a:latin typeface="Calibri"/>
                <a:cs typeface="Calibri"/>
              </a:rPr>
              <a:t>location to be fully visible.</a:t>
            </a:r>
          </a:p>
          <a:p>
            <a:pPr fontAlgn="base"/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Keep this in mind</a:t>
            </a:r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: </a:t>
            </a:r>
            <a:r>
              <a:rPr lang="en-US" sz="2400" dirty="0">
                <a:latin typeface="Calibri"/>
                <a:cs typeface="Calibri"/>
              </a:rPr>
              <a:t>Before printing any report, make sure that all information are </a:t>
            </a:r>
            <a:r>
              <a:rPr lang="en-US" sz="2400" b="1" dirty="0">
                <a:latin typeface="Calibri"/>
                <a:cs typeface="Calibri"/>
              </a:rPr>
              <a:t>clearly visible </a:t>
            </a:r>
            <a:r>
              <a:rPr lang="en-US" sz="2400" dirty="0">
                <a:latin typeface="Calibri"/>
                <a:cs typeface="Calibri"/>
              </a:rPr>
              <a:t>in the report.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84" t="-739" r="-684" b="28218"/>
          <a:stretch/>
        </p:blipFill>
        <p:spPr>
          <a:xfrm>
            <a:off x="1383776" y="2297272"/>
            <a:ext cx="8621328" cy="43455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83776" y="4129548"/>
            <a:ext cx="1403669" cy="471949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Callout 16"/>
          <p:cNvSpPr/>
          <p:nvPr/>
        </p:nvSpPr>
        <p:spPr>
          <a:xfrm>
            <a:off x="2937384" y="4484775"/>
            <a:ext cx="325582" cy="318655"/>
          </a:xfrm>
          <a:prstGeom prst="wedgeEllipseCallout">
            <a:avLst>
              <a:gd name="adj1" fmla="val -76975"/>
              <a:gd name="adj2" fmla="val -104243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6747384" y="4654306"/>
            <a:ext cx="325582" cy="318655"/>
          </a:xfrm>
          <a:prstGeom prst="wedgeEllipseCallout">
            <a:avLst>
              <a:gd name="adj1" fmla="val -76975"/>
              <a:gd name="adj2" fmla="val -104243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/>
          <p:nvPr/>
        </p:nvSpPr>
        <p:spPr>
          <a:xfrm>
            <a:off x="277504" y="533990"/>
            <a:ext cx="6193634" cy="261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Change the Size of a Field: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the data in a field seems crowded, if some of the data in the field does not appear, or if the data appears as </a:t>
            </a:r>
            <a:r>
              <a:rPr lang="en-US" sz="23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pound signs (####), 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field is too small.</a:t>
            </a:r>
            <a:endParaRPr dirty="0"/>
          </a:p>
        </p:txBody>
      </p:sp>
      <p:pic>
        <p:nvPicPr>
          <p:cNvPr id="224" name="Google Shape;22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20" y="3509466"/>
            <a:ext cx="5753399" cy="275912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4"/>
          <p:cNvSpPr/>
          <p:nvPr/>
        </p:nvSpPr>
        <p:spPr>
          <a:xfrm>
            <a:off x="6816250" y="1842040"/>
            <a:ext cx="4967786" cy="338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Change the Size of a Field </a:t>
            </a:r>
            <a:r>
              <a:rPr lang="en-US" sz="2000" b="1" u="sng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the </a:t>
            </a:r>
            <a:r>
              <a:rPr lang="en-US" sz="2000" b="1" u="sng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loayout</a:t>
            </a:r>
            <a:r>
              <a:rPr lang="en-US" sz="2000" b="1" u="sng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view 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AutoNum type="arabicPeriod"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the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A border appears around it.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AutoNum type="arabicPeriod"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a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side of the border 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3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drag outward 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the width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AutoNum type="arabicPeriod"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Click a side of the border and drag </a:t>
            </a:r>
            <a:r>
              <a:rPr lang="en-US" sz="23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inward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decrease the width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840658" y="3790335"/>
            <a:ext cx="176981" cy="29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b="12995"/>
          <a:stretch/>
        </p:blipFill>
        <p:spPr>
          <a:xfrm>
            <a:off x="1020473" y="2485900"/>
            <a:ext cx="8948066" cy="3870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0886"/>
            <a:ext cx="11097133" cy="830997"/>
          </a:xfrm>
        </p:spPr>
        <p:txBody>
          <a:bodyPr/>
          <a:lstStyle/>
          <a:p>
            <a:r>
              <a:rPr lang="en-US" sz="5400" b="1" dirty="0" smtClean="0"/>
              <a:t>Formatting  </a:t>
            </a:r>
            <a:r>
              <a:rPr lang="en-US" sz="5400" b="1" dirty="0"/>
              <a:t>a </a:t>
            </a:r>
            <a:r>
              <a:rPr lang="en-US" sz="5400" b="1" dirty="0" smtClean="0"/>
              <a:t>report </a:t>
            </a:r>
            <a:r>
              <a:rPr lang="en-US" sz="5400" b="1" dirty="0"/>
              <a:t>in Access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3239" y="894449"/>
            <a:ext cx="11371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Open it in </a:t>
            </a:r>
            <a:r>
              <a:rPr lang="en-US" sz="2400" b="1" dirty="0" smtClean="0">
                <a:solidFill>
                  <a:srgbClr val="FF0000"/>
                </a:solidFill>
                <a:effectLst/>
                <a:hlinkClick r:id="rId3"/>
              </a:rPr>
              <a:t>Design View</a:t>
            </a:r>
            <a:r>
              <a:rPr lang="en-US" sz="2400" dirty="0" smtClean="0"/>
              <a:t> or </a:t>
            </a:r>
            <a:r>
              <a:rPr lang="en-US" sz="2400" b="1" dirty="0" smtClean="0">
                <a:effectLst/>
                <a:hlinkClick r:id="rId4"/>
              </a:rPr>
              <a:t>Layout View</a:t>
            </a:r>
            <a:r>
              <a:rPr lang="en-US" sz="2400" dirty="0" smtClean="0"/>
              <a:t>, then use the </a:t>
            </a:r>
            <a:r>
              <a:rPr lang="en-US" sz="2400" b="1" dirty="0" smtClean="0">
                <a:effectLst/>
                <a:hlinkClick r:id="rId5"/>
              </a:rPr>
              <a:t>Format tab</a:t>
            </a:r>
            <a:r>
              <a:rPr lang="en-US" sz="2400" dirty="0" smtClean="0"/>
              <a:t>  to change the appearance of controls</a:t>
            </a:r>
            <a:r>
              <a:rPr lang="en-US" sz="2400" b="0" i="0" dirty="0" smtClean="0">
                <a:solidFill>
                  <a:srgbClr val="0A0A0A"/>
                </a:solidFill>
                <a:effectLst/>
                <a:latin typeface="Google Sans"/>
              </a:rPr>
              <a:t>. You can modify elements like fonts, </a:t>
            </a:r>
            <a:r>
              <a:rPr lang="en-US" sz="2400" b="0" i="0" dirty="0" err="1" smtClean="0">
                <a:solidFill>
                  <a:srgbClr val="0A0A0A"/>
                </a:solidFill>
                <a:effectLst/>
                <a:latin typeface="Google Sans"/>
              </a:rPr>
              <a:t>colors,style</a:t>
            </a:r>
            <a:r>
              <a:rPr lang="en-US" sz="2400" b="0" i="0" dirty="0" smtClean="0">
                <a:solidFill>
                  <a:srgbClr val="0A0A0A"/>
                </a:solidFill>
                <a:effectLst/>
                <a:latin typeface="Google Sans"/>
              </a:rPr>
              <a:t> and sizes, apply a fill color Shade, Shape Outline add Background images.......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2272338" y="3241483"/>
            <a:ext cx="8001000" cy="1092646"/>
            <a:chOff x="2475459" y="3172760"/>
            <a:chExt cx="8001000" cy="1092646"/>
          </a:xfrm>
        </p:grpSpPr>
        <p:sp>
          <p:nvSpPr>
            <p:cNvPr id="5" name="Oval Callout 4"/>
            <p:cNvSpPr/>
            <p:nvPr/>
          </p:nvSpPr>
          <p:spPr>
            <a:xfrm>
              <a:off x="2475459" y="3946751"/>
              <a:ext cx="325582" cy="318655"/>
            </a:xfrm>
            <a:prstGeom prst="wedgeEllipseCallout">
              <a:avLst>
                <a:gd name="adj1" fmla="val 54391"/>
                <a:gd name="adj2" fmla="val -90358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Callout 5"/>
            <p:cNvSpPr/>
            <p:nvPr/>
          </p:nvSpPr>
          <p:spPr>
            <a:xfrm>
              <a:off x="10171659" y="3172760"/>
              <a:ext cx="304800" cy="332440"/>
            </a:xfrm>
            <a:prstGeom prst="wedgeEllipseCallout">
              <a:avLst>
                <a:gd name="adj1" fmla="val -110451"/>
                <a:gd name="adj2" fmla="val -39785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Oval Callout 6"/>
            <p:cNvSpPr/>
            <p:nvPr/>
          </p:nvSpPr>
          <p:spPr>
            <a:xfrm>
              <a:off x="5562599" y="3837953"/>
              <a:ext cx="351597" cy="284324"/>
            </a:xfrm>
            <a:prstGeom prst="wedgeEllipseCallout">
              <a:avLst>
                <a:gd name="adj1" fmla="val 54391"/>
                <a:gd name="adj2" fmla="val -90358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2272338" y="3048000"/>
            <a:ext cx="2375862" cy="8382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763000" y="3074109"/>
            <a:ext cx="1119796" cy="50729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91200" y="3047999"/>
            <a:ext cx="762000" cy="6976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2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/>
          <p:nvPr/>
        </p:nvSpPr>
        <p:spPr>
          <a:xfrm>
            <a:off x="1423181" y="178136"/>
            <a:ext cx="10515600" cy="64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 sections in Design view</a:t>
            </a:r>
            <a:endParaRPr sz="44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9"/>
          <p:cNvGrpSpPr/>
          <p:nvPr/>
        </p:nvGrpSpPr>
        <p:grpSpPr>
          <a:xfrm>
            <a:off x="344237" y="661182"/>
            <a:ext cx="5368159" cy="6196818"/>
            <a:chOff x="306865" y="1029640"/>
            <a:chExt cx="5368159" cy="6200928"/>
          </a:xfrm>
        </p:grpSpPr>
        <p:pic>
          <p:nvPicPr>
            <p:cNvPr id="158" name="Google Shape;158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865" y="1029640"/>
              <a:ext cx="5368159" cy="62009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9"/>
            <p:cNvSpPr/>
            <p:nvPr/>
          </p:nvSpPr>
          <p:spPr>
            <a:xfrm>
              <a:off x="4506490" y="2371142"/>
              <a:ext cx="928468" cy="225083"/>
            </a:xfrm>
            <a:prstGeom prst="rect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4775618" y="3490616"/>
              <a:ext cx="532064" cy="225083"/>
            </a:xfrm>
            <a:prstGeom prst="rect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2864083" y="3719635"/>
              <a:ext cx="414500" cy="225083"/>
            </a:xfrm>
            <a:prstGeom prst="rect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2864436" y="6121512"/>
              <a:ext cx="1243538" cy="279288"/>
            </a:xfrm>
            <a:prstGeom prst="rect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4006073" y="1510843"/>
              <a:ext cx="1534918" cy="264025"/>
            </a:xfrm>
            <a:prstGeom prst="rect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9"/>
          <p:cNvGrpSpPr/>
          <p:nvPr/>
        </p:nvGrpSpPr>
        <p:grpSpPr>
          <a:xfrm>
            <a:off x="5952462" y="777651"/>
            <a:ext cx="5986319" cy="6038145"/>
            <a:chOff x="6139173" y="1037732"/>
            <a:chExt cx="6052827" cy="5875361"/>
          </a:xfrm>
        </p:grpSpPr>
        <p:grpSp>
          <p:nvGrpSpPr>
            <p:cNvPr id="165" name="Google Shape;165;p9"/>
            <p:cNvGrpSpPr/>
            <p:nvPr/>
          </p:nvGrpSpPr>
          <p:grpSpPr>
            <a:xfrm>
              <a:off x="6196086" y="1092827"/>
              <a:ext cx="5995914" cy="5582421"/>
              <a:chOff x="6237027" y="502010"/>
              <a:chExt cx="5995914" cy="5582421"/>
            </a:xfrm>
          </p:grpSpPr>
          <p:grpSp>
            <p:nvGrpSpPr>
              <p:cNvPr id="166" name="Google Shape;166;p9"/>
              <p:cNvGrpSpPr/>
              <p:nvPr/>
            </p:nvGrpSpPr>
            <p:grpSpPr>
              <a:xfrm>
                <a:off x="6237027" y="502010"/>
                <a:ext cx="5954973" cy="5038981"/>
                <a:chOff x="5753478" y="1022490"/>
                <a:chExt cx="5554454" cy="5006028"/>
              </a:xfrm>
            </p:grpSpPr>
            <p:pic>
              <p:nvPicPr>
                <p:cNvPr id="167" name="Google Shape;167;p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r="29365" b="54053"/>
                <a:stretch/>
              </p:blipFill>
              <p:spPr>
                <a:xfrm>
                  <a:off x="5753479" y="1022490"/>
                  <a:ext cx="5554453" cy="23391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8" name="Google Shape;168;p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51494" r="30332"/>
                <a:stretch/>
              </p:blipFill>
              <p:spPr>
                <a:xfrm>
                  <a:off x="5753478" y="3322167"/>
                  <a:ext cx="5468926" cy="27063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69" name="Google Shape;169;p9"/>
              <p:cNvPicPr preferRelativeResize="0"/>
              <p:nvPr/>
            </p:nvPicPr>
            <p:blipFill rotWithShape="1">
              <a:blip r:embed="rId5">
                <a:alphaModFix/>
              </a:blip>
              <a:srcRect r="10224" b="11396"/>
              <a:stretch/>
            </p:blipFill>
            <p:spPr>
              <a:xfrm>
                <a:off x="6241573" y="5527343"/>
                <a:ext cx="5991368" cy="5570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0" name="Google Shape;170;p9"/>
            <p:cNvSpPr/>
            <p:nvPr/>
          </p:nvSpPr>
          <p:spPr>
            <a:xfrm>
              <a:off x="6139173" y="1037732"/>
              <a:ext cx="6052827" cy="5875361"/>
            </a:xfrm>
            <a:prstGeom prst="rect">
              <a:avLst/>
            </a:prstGeom>
            <a:noFill/>
            <a:ln w="381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163;p9"/>
          <p:cNvSpPr/>
          <p:nvPr/>
        </p:nvSpPr>
        <p:spPr>
          <a:xfrm>
            <a:off x="2895134" y="4952314"/>
            <a:ext cx="629731" cy="217334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/>
          <p:nvPr/>
        </p:nvSpPr>
        <p:spPr>
          <a:xfrm>
            <a:off x="1423181" y="178136"/>
            <a:ext cx="10515600" cy="64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 sections in Design view</a:t>
            </a:r>
            <a:endParaRPr sz="44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941" y="1092827"/>
            <a:ext cx="6139173" cy="57651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10"/>
          <p:cNvGrpSpPr/>
          <p:nvPr/>
        </p:nvGrpSpPr>
        <p:grpSpPr>
          <a:xfrm>
            <a:off x="6139173" y="1037732"/>
            <a:ext cx="6052827" cy="5875361"/>
            <a:chOff x="6139173" y="1037732"/>
            <a:chExt cx="6052827" cy="5875361"/>
          </a:xfrm>
        </p:grpSpPr>
        <p:grpSp>
          <p:nvGrpSpPr>
            <p:cNvPr id="178" name="Google Shape;178;p10"/>
            <p:cNvGrpSpPr/>
            <p:nvPr/>
          </p:nvGrpSpPr>
          <p:grpSpPr>
            <a:xfrm>
              <a:off x="6196086" y="1092827"/>
              <a:ext cx="5995914" cy="5582421"/>
              <a:chOff x="6237027" y="502010"/>
              <a:chExt cx="5995914" cy="5582421"/>
            </a:xfrm>
          </p:grpSpPr>
          <p:grpSp>
            <p:nvGrpSpPr>
              <p:cNvPr id="179" name="Google Shape;179;p10"/>
              <p:cNvGrpSpPr/>
              <p:nvPr/>
            </p:nvGrpSpPr>
            <p:grpSpPr>
              <a:xfrm>
                <a:off x="6237027" y="502010"/>
                <a:ext cx="5954973" cy="5038981"/>
                <a:chOff x="5753478" y="1022490"/>
                <a:chExt cx="5554454" cy="5006028"/>
              </a:xfrm>
            </p:grpSpPr>
            <p:pic>
              <p:nvPicPr>
                <p:cNvPr id="180" name="Google Shape;180;p1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r="29365" b="54053"/>
                <a:stretch/>
              </p:blipFill>
              <p:spPr>
                <a:xfrm>
                  <a:off x="5753479" y="1022490"/>
                  <a:ext cx="5554453" cy="23391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1" name="Google Shape;181;p1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51494" r="30332"/>
                <a:stretch/>
              </p:blipFill>
              <p:spPr>
                <a:xfrm>
                  <a:off x="5753478" y="3322167"/>
                  <a:ext cx="5468926" cy="27063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82" name="Google Shape;182;p10"/>
              <p:cNvPicPr preferRelativeResize="0"/>
              <p:nvPr/>
            </p:nvPicPr>
            <p:blipFill rotWithShape="1">
              <a:blip r:embed="rId5">
                <a:alphaModFix/>
              </a:blip>
              <a:srcRect r="10224" b="11396"/>
              <a:stretch/>
            </p:blipFill>
            <p:spPr>
              <a:xfrm>
                <a:off x="6241573" y="5527343"/>
                <a:ext cx="5991368" cy="5570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3" name="Google Shape;183;p10"/>
            <p:cNvSpPr/>
            <p:nvPr/>
          </p:nvSpPr>
          <p:spPr>
            <a:xfrm>
              <a:off x="6139173" y="1037732"/>
              <a:ext cx="6052827" cy="5875361"/>
            </a:xfrm>
            <a:prstGeom prst="rect">
              <a:avLst/>
            </a:prstGeom>
            <a:noFill/>
            <a:ln w="381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EEE7F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cess Reports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2632" y="0"/>
            <a:ext cx="5825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7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434" y="-66431"/>
            <a:ext cx="11097133" cy="677108"/>
          </a:xfrm>
        </p:spPr>
        <p:txBody>
          <a:bodyPr/>
          <a:lstStyle/>
          <a:p>
            <a:r>
              <a:rPr lang="en-US" b="1" dirty="0">
                <a:solidFill>
                  <a:srgbClr val="001D35"/>
                </a:solidFill>
                <a:latin typeface="Google Sans"/>
              </a:rPr>
              <a:t>To add a label to an Access </a:t>
            </a:r>
            <a:r>
              <a:rPr lang="en-US" b="1" dirty="0" smtClean="0">
                <a:solidFill>
                  <a:srgbClr val="001D35"/>
                </a:solidFill>
                <a:latin typeface="Google Sans"/>
              </a:rPr>
              <a:t>report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1127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smtClean="0">
                <a:solidFill>
                  <a:srgbClr val="001D35"/>
                </a:solidFill>
                <a:effectLst/>
                <a:latin typeface="Google Sans"/>
              </a:rPr>
              <a:t>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99572" y="580927"/>
            <a:ext cx="1078281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100" b="0" i="0" dirty="0" smtClean="0">
                <a:solidFill>
                  <a:srgbClr val="001D35"/>
                </a:solidFill>
                <a:effectLst/>
                <a:latin typeface="Google Sans"/>
              </a:rPr>
              <a:t>Open the report in </a:t>
            </a:r>
            <a:r>
              <a:rPr lang="en-US" sz="2100" b="1" i="0" dirty="0" smtClean="0">
                <a:solidFill>
                  <a:srgbClr val="001D35"/>
                </a:solidFill>
                <a:effectLst/>
                <a:latin typeface="Google Sans"/>
              </a:rPr>
              <a:t>Design View.</a:t>
            </a:r>
            <a:endParaRPr lang="en-US" sz="2100" b="0" i="0" dirty="0" smtClean="0">
              <a:solidFill>
                <a:srgbClr val="001D35"/>
              </a:solidFill>
              <a:effectLst/>
              <a:latin typeface="Google San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00" b="0" i="0" dirty="0" smtClean="0">
                <a:solidFill>
                  <a:srgbClr val="001D35"/>
                </a:solidFill>
                <a:effectLst/>
                <a:latin typeface="Google Sans"/>
              </a:rPr>
              <a:t>Click the </a:t>
            </a:r>
            <a:r>
              <a:rPr lang="en-US" sz="2100" b="1" i="0" dirty="0" smtClean="0">
                <a:solidFill>
                  <a:srgbClr val="001D35"/>
                </a:solidFill>
                <a:effectLst/>
                <a:latin typeface="Google Sans"/>
              </a:rPr>
              <a:t>Label button </a:t>
            </a:r>
            <a:r>
              <a:rPr lang="en-US" sz="2100" b="0" i="0" dirty="0" smtClean="0">
                <a:solidFill>
                  <a:srgbClr val="001D35"/>
                </a:solidFill>
                <a:effectLst/>
                <a:latin typeface="Google Sans"/>
              </a:rPr>
              <a:t>on the Design tab report the </a:t>
            </a:r>
            <a:r>
              <a:rPr lang="en-US" sz="2100" b="1" i="0" dirty="0" smtClean="0">
                <a:solidFill>
                  <a:srgbClr val="001D35"/>
                </a:solidFill>
                <a:effectLst/>
                <a:latin typeface="Google Sans"/>
              </a:rPr>
              <a:t>Controls Group.</a:t>
            </a:r>
            <a:endParaRPr lang="en-US" sz="2100" b="0" i="0" dirty="0" smtClean="0">
              <a:solidFill>
                <a:srgbClr val="001D35"/>
              </a:solidFill>
              <a:effectLst/>
              <a:latin typeface="Google San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00" i="0" dirty="0" smtClean="0">
                <a:solidFill>
                  <a:srgbClr val="001D35"/>
                </a:solidFill>
                <a:effectLst/>
                <a:latin typeface="Google Sans"/>
              </a:rPr>
              <a:t>Drag</a:t>
            </a:r>
            <a:r>
              <a:rPr lang="en-US" sz="2100" b="0" i="0" dirty="0" smtClean="0">
                <a:solidFill>
                  <a:srgbClr val="001D35"/>
                </a:solidFill>
                <a:effectLst/>
                <a:latin typeface="Google Sans"/>
              </a:rPr>
              <a:t> on the report to create the </a:t>
            </a:r>
            <a:r>
              <a:rPr lang="en-US" sz="2100" b="1" i="0" dirty="0" smtClean="0">
                <a:solidFill>
                  <a:srgbClr val="001D35"/>
                </a:solidFill>
                <a:effectLst/>
                <a:latin typeface="Google Sans"/>
              </a:rPr>
              <a:t>label box</a:t>
            </a:r>
            <a:r>
              <a:rPr lang="en-US" sz="2100" b="0" i="0" dirty="0" smtClean="0">
                <a:solidFill>
                  <a:srgbClr val="001D35"/>
                </a:solidFill>
                <a:effectLst/>
                <a:latin typeface="Google Sans"/>
              </a:rPr>
              <a:t>. 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b="0" i="0" dirty="0" smtClean="0">
                <a:solidFill>
                  <a:srgbClr val="001D35"/>
                </a:solidFill>
                <a:effectLst/>
                <a:latin typeface="Google Sans"/>
              </a:rPr>
              <a:t>After drawing the box, you can </a:t>
            </a:r>
            <a:r>
              <a:rPr lang="en-US" sz="2100" b="1" i="0" dirty="0" smtClean="0">
                <a:solidFill>
                  <a:srgbClr val="001D35"/>
                </a:solidFill>
                <a:effectLst/>
                <a:latin typeface="Google Sans"/>
              </a:rPr>
              <a:t>type the text</a:t>
            </a:r>
            <a:r>
              <a:rPr lang="en-US" sz="2100" b="0" i="0" dirty="0" smtClean="0">
                <a:solidFill>
                  <a:srgbClr val="001D35"/>
                </a:solidFill>
                <a:effectLst/>
                <a:latin typeface="Google Sans"/>
              </a:rPr>
              <a:t>, and once you click outside the label, it will be set.</a:t>
            </a:r>
            <a:endParaRPr lang="en-US" sz="21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23354"/>
          <a:stretch/>
        </p:blipFill>
        <p:spPr>
          <a:xfrm>
            <a:off x="3039302" y="1983437"/>
            <a:ext cx="6797872" cy="472216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039302" y="1981200"/>
            <a:ext cx="6790498" cy="4724400"/>
            <a:chOff x="3039302" y="1981200"/>
            <a:chExt cx="6790498" cy="4724400"/>
          </a:xfrm>
        </p:grpSpPr>
        <p:grpSp>
          <p:nvGrpSpPr>
            <p:cNvPr id="17" name="Group 16"/>
            <p:cNvGrpSpPr/>
            <p:nvPr/>
          </p:nvGrpSpPr>
          <p:grpSpPr>
            <a:xfrm>
              <a:off x="6434551" y="2228293"/>
              <a:ext cx="2612280" cy="2568454"/>
              <a:chOff x="6434551" y="2228293"/>
              <a:chExt cx="2612280" cy="256845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84460" y="4041058"/>
                <a:ext cx="1762371" cy="454742"/>
              </a:xfrm>
              <a:prstGeom prst="rect">
                <a:avLst/>
              </a:prstGeom>
              <a:ln>
                <a:solidFill>
                  <a:schemeClr val="accent2"/>
                </a:solidFill>
              </a:ln>
            </p:spPr>
          </p:pic>
          <p:sp>
            <p:nvSpPr>
              <p:cNvPr id="11" name="Oval Callout 10"/>
              <p:cNvSpPr/>
              <p:nvPr/>
            </p:nvSpPr>
            <p:spPr>
              <a:xfrm>
                <a:off x="6434551" y="2228293"/>
                <a:ext cx="304800" cy="325443"/>
              </a:xfrm>
              <a:prstGeom prst="wedgeEllipseCallout">
                <a:avLst>
                  <a:gd name="adj1" fmla="val 54391"/>
                  <a:gd name="adj2" fmla="val -90358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1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Oval Callout 12"/>
              <p:cNvSpPr/>
              <p:nvPr/>
            </p:nvSpPr>
            <p:spPr>
              <a:xfrm>
                <a:off x="6858001" y="4174218"/>
                <a:ext cx="374944" cy="321582"/>
              </a:xfrm>
              <a:prstGeom prst="wedgeEllipseCallout">
                <a:avLst>
                  <a:gd name="adj1" fmla="val 54391"/>
                  <a:gd name="adj2" fmla="val -90358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14" name="Oval Callout 13"/>
              <p:cNvSpPr/>
              <p:nvPr/>
            </p:nvSpPr>
            <p:spPr>
              <a:xfrm>
                <a:off x="6534001" y="3038980"/>
                <a:ext cx="351597" cy="284324"/>
              </a:xfrm>
              <a:prstGeom prst="wedgeEllipseCallout">
                <a:avLst>
                  <a:gd name="adj1" fmla="val 54391"/>
                  <a:gd name="adj2" fmla="val -90358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725696" y="4018932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Text..</a:t>
                </a:r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6" name="Oval Callout 15"/>
              <p:cNvSpPr/>
              <p:nvPr/>
            </p:nvSpPr>
            <p:spPr>
              <a:xfrm>
                <a:off x="7696200" y="4477912"/>
                <a:ext cx="398363" cy="318835"/>
              </a:xfrm>
              <a:prstGeom prst="wedgeEllipseCallout">
                <a:avLst>
                  <a:gd name="adj1" fmla="val 54391"/>
                  <a:gd name="adj2" fmla="val -90358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3039302" y="1981200"/>
              <a:ext cx="6790498" cy="472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719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735" y="166619"/>
            <a:ext cx="11097133" cy="677108"/>
          </a:xfrm>
        </p:spPr>
        <p:txBody>
          <a:bodyPr/>
          <a:lstStyle/>
          <a:p>
            <a:r>
              <a:rPr lang="en-US" b="1" dirty="0" smtClean="0"/>
              <a:t>Commonly used Control Commands: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125392"/>
              </p:ext>
            </p:extLst>
          </p:nvPr>
        </p:nvGraphicFramePr>
        <p:xfrm>
          <a:off x="309717" y="905708"/>
          <a:ext cx="11695472" cy="58293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165182">
                  <a:extLst>
                    <a:ext uri="{9D8B030D-6E8A-4147-A177-3AD203B41FA5}">
                      <a16:colId xmlns:a16="http://schemas.microsoft.com/office/drawing/2014/main" val="2959621471"/>
                    </a:ext>
                  </a:extLst>
                </a:gridCol>
                <a:gridCol w="8530290">
                  <a:extLst>
                    <a:ext uri="{9D8B030D-6E8A-4147-A177-3AD203B41FA5}">
                      <a16:colId xmlns:a16="http://schemas.microsoft.com/office/drawing/2014/main" val="2178965419"/>
                    </a:ext>
                  </a:extLst>
                </a:gridCol>
              </a:tblGrid>
              <a:tr h="1143000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4000" dirty="0" smtClean="0">
                          <a:effectLst/>
                        </a:rPr>
                        <a:t>Controls</a:t>
                      </a:r>
                      <a:endParaRPr lang="en-US" sz="4000" b="1" dirty="0">
                        <a:solidFill>
                          <a:srgbClr val="FF0000"/>
                        </a:solidFill>
                        <a:effectLst/>
                        <a:latin typeface="Source Sans Pro"/>
                      </a:endParaRPr>
                    </a:p>
                  </a:txBody>
                  <a:tcPr marL="95250" marR="95250" marT="95250" marB="952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081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effectLst/>
                        </a:rPr>
                        <a:t>Select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Source Sans Pro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effectLst/>
                        </a:rPr>
                        <a:t>Click this button and then click the control you want to select. To select multiple controls, click this button and hold down the </a:t>
                      </a:r>
                      <a:r>
                        <a:rPr lang="en-US" sz="1800" b="1" dirty="0" smtClean="0">
                          <a:effectLst/>
                        </a:rPr>
                        <a:t>Shift or</a:t>
                      </a:r>
                      <a:r>
                        <a:rPr lang="en-US" sz="1800" b="1" baseline="0" dirty="0" smtClean="0">
                          <a:effectLst/>
                        </a:rPr>
                        <a:t> Ctrl</a:t>
                      </a:r>
                      <a:r>
                        <a:rPr lang="en-US" sz="1800" b="1" dirty="0">
                          <a:effectLst/>
                        </a:rPr>
                        <a:t> key </a:t>
                      </a:r>
                      <a:r>
                        <a:rPr lang="en-US" sz="1800" dirty="0">
                          <a:effectLst/>
                        </a:rPr>
                        <a:t>as you click each control, or </a:t>
                      </a:r>
                      <a:r>
                        <a:rPr lang="en-US" sz="1800" b="1" dirty="0">
                          <a:effectLst/>
                        </a:rPr>
                        <a:t>drag a rectangle around</a:t>
                      </a:r>
                      <a:r>
                        <a:rPr lang="en-US" sz="1800" dirty="0">
                          <a:effectLst/>
                        </a:rPr>
                        <a:t> all controls you want to select</a:t>
                      </a:r>
                      <a:r>
                        <a:rPr lang="en-US" sz="1800" dirty="0" smtClean="0">
                          <a:effectLst/>
                        </a:rPr>
                        <a:t>.</a:t>
                      </a: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Source Sans Pro"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3020428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effectLst/>
                        </a:rPr>
                        <a:t>Text Box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Source Sans Pro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effectLst/>
                        </a:rPr>
                        <a:t>Creates a text box that </a:t>
                      </a:r>
                      <a:r>
                        <a:rPr lang="en-US" sz="1800" b="1" dirty="0">
                          <a:effectLst/>
                        </a:rPr>
                        <a:t>displays information from a table and query</a:t>
                      </a:r>
                      <a:r>
                        <a:rPr lang="en-US" sz="1800" dirty="0">
                          <a:effectLst/>
                        </a:rPr>
                        <a:t>. You can also use text boxes </a:t>
                      </a:r>
                      <a:r>
                        <a:rPr lang="en-US" sz="1800" dirty="0" smtClean="0">
                          <a:effectLst/>
                        </a:rPr>
                        <a:t>to find </a:t>
                      </a:r>
                      <a:r>
                        <a:rPr lang="en-US" sz="1800" b="1" dirty="0" smtClean="0">
                          <a:effectLst/>
                        </a:rPr>
                        <a:t>Calculated Values</a:t>
                      </a:r>
                      <a:r>
                        <a:rPr lang="en-US" sz="1800" dirty="0" smtClean="0">
                          <a:effectLst/>
                        </a:rPr>
                        <a:t>.</a:t>
                      </a: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Source Sans Pro"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670847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effectLst/>
                        </a:rPr>
                        <a:t>Label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Source Sans Pro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effectLst/>
                        </a:rPr>
                        <a:t>Creates a </a:t>
                      </a:r>
                      <a:r>
                        <a:rPr lang="en-US" sz="1800" b="1" dirty="0">
                          <a:effectLst/>
                        </a:rPr>
                        <a:t>static text </a:t>
                      </a:r>
                      <a:r>
                        <a:rPr lang="en-US" sz="1800" dirty="0">
                          <a:effectLst/>
                        </a:rPr>
                        <a:t>label that is the same for every record, such as a </a:t>
                      </a:r>
                      <a:r>
                        <a:rPr lang="en-US" sz="1800" b="1" dirty="0">
                          <a:effectLst/>
                        </a:rPr>
                        <a:t>heading</a:t>
                      </a:r>
                      <a:r>
                        <a:rPr lang="en-US" sz="1800" dirty="0">
                          <a:effectLst/>
                        </a:rPr>
                        <a:t>. Most controls already have a text label attached</a:t>
                      </a:r>
                      <a:r>
                        <a:rPr lang="en-US" sz="1800" dirty="0" smtClean="0">
                          <a:effectLst/>
                        </a:rPr>
                        <a:t>.</a:t>
                      </a: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Source Sans Pro"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355544837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848" t="22895" r="41483" b="21215"/>
          <a:stretch/>
        </p:blipFill>
        <p:spPr>
          <a:xfrm>
            <a:off x="358655" y="4267200"/>
            <a:ext cx="697163" cy="607170"/>
          </a:xfrm>
          <a:prstGeom prst="rect">
            <a:avLst/>
          </a:prstGeom>
          <a:ln w="1270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" t="-1" r="72327" b="5381"/>
          <a:stretch/>
        </p:blipFill>
        <p:spPr>
          <a:xfrm>
            <a:off x="366028" y="2767743"/>
            <a:ext cx="697163" cy="4326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1821" b="-11017"/>
          <a:stretch/>
        </p:blipFill>
        <p:spPr>
          <a:xfrm>
            <a:off x="358654" y="5816960"/>
            <a:ext cx="697163" cy="5076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884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362" y="5164198"/>
            <a:ext cx="9164286" cy="1428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-30498"/>
            <a:ext cx="9246311" cy="13873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1D35"/>
                </a:solidFill>
                <a:latin typeface="Google Sans"/>
              </a:rPr>
              <a:t>Adding a Logo </a:t>
            </a:r>
            <a:r>
              <a:rPr lang="en-US" dirty="0" smtClean="0">
                <a:solidFill>
                  <a:srgbClr val="001D35"/>
                </a:solidFill>
                <a:latin typeface="Google Sans"/>
              </a:rPr>
              <a:t>and Insert 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Image:</a:t>
            </a:r>
            <a:br>
              <a:rPr lang="en-US" dirty="0">
                <a:solidFill>
                  <a:srgbClr val="001D35"/>
                </a:solidFill>
                <a:latin typeface="Google Sans"/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685800"/>
            <a:ext cx="118110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b="1" i="0" dirty="0" smtClean="0">
                <a:solidFill>
                  <a:srgbClr val="FF0000"/>
                </a:solidFill>
                <a:effectLst/>
                <a:latin typeface="Google Sans"/>
              </a:rPr>
              <a:t>1) Adding a Logo: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Open your report </a:t>
            </a:r>
            <a:r>
              <a:rPr lang="en-US" sz="1800" b="1" i="0" dirty="0" smtClean="0">
                <a:solidFill>
                  <a:srgbClr val="001D35"/>
                </a:solidFill>
                <a:effectLst/>
                <a:latin typeface="Google Sans"/>
              </a:rPr>
              <a:t>in Design View</a:t>
            </a: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.</a:t>
            </a:r>
          </a:p>
          <a:p>
            <a:pPr algn="l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On the </a:t>
            </a:r>
            <a:r>
              <a:rPr lang="en-US" sz="1800" b="1" i="0" dirty="0" smtClean="0">
                <a:solidFill>
                  <a:srgbClr val="001D35"/>
                </a:solidFill>
                <a:effectLst/>
                <a:latin typeface="Google Sans"/>
              </a:rPr>
              <a:t>Design tab</a:t>
            </a: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, in the </a:t>
            </a:r>
            <a:r>
              <a:rPr lang="en-US" sz="1800" b="1" i="0" dirty="0" smtClean="0">
                <a:solidFill>
                  <a:srgbClr val="001D35"/>
                </a:solidFill>
                <a:effectLst/>
                <a:latin typeface="Google Sans"/>
              </a:rPr>
              <a:t>Header/Footer group</a:t>
            </a: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, click Logo. </a:t>
            </a:r>
            <a:endParaRPr lang="en-US" sz="1800" b="0" i="0" dirty="0" smtClean="0">
              <a:solidFill>
                <a:srgbClr val="0B57D0"/>
              </a:solidFill>
              <a:effectLst/>
              <a:latin typeface="Google Sans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The Insert Picture dialog box will appear. Browse to the location of your image file, select it, and click OK.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The logo will be inserted into the </a:t>
            </a:r>
            <a:r>
              <a:rPr lang="en-US" sz="1800" dirty="0" smtClean="0">
                <a:solidFill>
                  <a:srgbClr val="001D35"/>
                </a:solidFill>
                <a:latin typeface="Google Sans"/>
              </a:rPr>
              <a:t>report</a:t>
            </a: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's header. You can then resize and reposition it as needed.</a:t>
            </a:r>
          </a:p>
          <a:p>
            <a:pPr algn="l">
              <a:lnSpc>
                <a:spcPct val="150000"/>
              </a:lnSpc>
            </a:pPr>
            <a:r>
              <a:rPr lang="en-US" sz="1800" b="1" i="0" dirty="0" smtClean="0">
                <a:solidFill>
                  <a:srgbClr val="FF0000"/>
                </a:solidFill>
                <a:effectLst/>
                <a:latin typeface="Google Sans"/>
              </a:rPr>
              <a:t>2) Adding an Image: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Open your report </a:t>
            </a:r>
            <a:r>
              <a:rPr lang="en-US" sz="1800" b="1" i="0" dirty="0" smtClean="0">
                <a:solidFill>
                  <a:srgbClr val="001D35"/>
                </a:solidFill>
                <a:effectLst/>
                <a:latin typeface="Google Sans"/>
              </a:rPr>
              <a:t>in Design View</a:t>
            </a: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.</a:t>
            </a:r>
          </a:p>
          <a:p>
            <a:pPr algn="l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On the </a:t>
            </a:r>
            <a:r>
              <a:rPr lang="en-US" sz="1800" b="1" i="0" dirty="0" smtClean="0">
                <a:solidFill>
                  <a:srgbClr val="001D35"/>
                </a:solidFill>
                <a:effectLst/>
                <a:latin typeface="Google Sans"/>
              </a:rPr>
              <a:t>Design tab</a:t>
            </a: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, in the </a:t>
            </a:r>
            <a:r>
              <a:rPr lang="en-US" sz="1800" b="1" i="0" dirty="0" smtClean="0">
                <a:solidFill>
                  <a:srgbClr val="001D35"/>
                </a:solidFill>
                <a:effectLst/>
                <a:latin typeface="Google Sans"/>
              </a:rPr>
              <a:t>Control group</a:t>
            </a: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, click Logo. </a:t>
            </a:r>
            <a:endParaRPr lang="en-US" sz="1800" b="0" i="0" dirty="0" smtClean="0">
              <a:solidFill>
                <a:srgbClr val="0B57D0"/>
              </a:solidFill>
              <a:effectLst/>
              <a:latin typeface="Google Sans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The Insert Picture dialog box will appear. Browse to the location of your image file, select it, and click OK.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The logo will be inserted into the report's header. You can then resize and reposition it as needed.</a:t>
            </a:r>
          </a:p>
          <a:p>
            <a:pPr algn="l">
              <a:lnSpc>
                <a:spcPct val="150000"/>
              </a:lnSpc>
            </a:pPr>
            <a:endParaRPr lang="en-US" sz="1800" b="0" i="0" dirty="0" smtClean="0">
              <a:solidFill>
                <a:srgbClr val="001D35"/>
              </a:solidFill>
              <a:effectLst/>
              <a:latin typeface="Google Sans"/>
            </a:endParaRPr>
          </a:p>
          <a:p>
            <a:pPr algn="l"/>
            <a:endParaRPr lang="en-US" sz="2000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238549" y="5612222"/>
            <a:ext cx="5912579" cy="1041082"/>
            <a:chOff x="5232755" y="5770557"/>
            <a:chExt cx="5912579" cy="1041082"/>
          </a:xfrm>
        </p:grpSpPr>
        <p:sp>
          <p:nvSpPr>
            <p:cNvPr id="6" name="Oval Callout 5"/>
            <p:cNvSpPr/>
            <p:nvPr/>
          </p:nvSpPr>
          <p:spPr>
            <a:xfrm>
              <a:off x="5232755" y="5770557"/>
              <a:ext cx="304800" cy="325443"/>
            </a:xfrm>
            <a:prstGeom prst="wedgeEllipseCallout">
              <a:avLst>
                <a:gd name="adj1" fmla="val 94690"/>
                <a:gd name="adj2" fmla="val -40035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Callout 6"/>
            <p:cNvSpPr/>
            <p:nvPr/>
          </p:nvSpPr>
          <p:spPr>
            <a:xfrm>
              <a:off x="8208879" y="6486196"/>
              <a:ext cx="304800" cy="325443"/>
            </a:xfrm>
            <a:prstGeom prst="wedgeEllipseCallout">
              <a:avLst>
                <a:gd name="adj1" fmla="val 94690"/>
                <a:gd name="adj2" fmla="val -40035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Callout 7"/>
            <p:cNvSpPr/>
            <p:nvPr/>
          </p:nvSpPr>
          <p:spPr>
            <a:xfrm>
              <a:off x="10840534" y="5873793"/>
              <a:ext cx="304800" cy="325443"/>
            </a:xfrm>
            <a:prstGeom prst="wedgeEllipseCallout">
              <a:avLst>
                <a:gd name="adj1" fmla="val -102325"/>
                <a:gd name="adj2" fmla="val 6094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3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36889" y="5833152"/>
              <a:ext cx="559511" cy="815766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829800" y="5899188"/>
              <a:ext cx="867131" cy="27055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27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704"/>
          <a:stretch/>
        </p:blipFill>
        <p:spPr>
          <a:xfrm>
            <a:off x="5142271" y="3065439"/>
            <a:ext cx="6625437" cy="14289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087" y="1102900"/>
            <a:ext cx="11353800" cy="544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b="1" dirty="0" smtClean="0">
                <a:solidFill>
                  <a:srgbClr val="FF0000"/>
                </a:solidFill>
                <a:latin typeface="Google Sans"/>
              </a:rPr>
              <a:t>1) Adding </a:t>
            </a:r>
            <a:r>
              <a:rPr lang="en-US" sz="1800" b="1" dirty="0">
                <a:solidFill>
                  <a:srgbClr val="FF0000"/>
                </a:solidFill>
                <a:latin typeface="Google Sans"/>
              </a:rPr>
              <a:t>a Title: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Open your report </a:t>
            </a:r>
            <a:r>
              <a:rPr lang="en-US" sz="1800" b="1" i="0" dirty="0" smtClean="0">
                <a:solidFill>
                  <a:srgbClr val="001D35"/>
                </a:solidFill>
                <a:effectLst/>
                <a:latin typeface="Google Sans"/>
              </a:rPr>
              <a:t>in Design View</a:t>
            </a: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.</a:t>
            </a:r>
          </a:p>
          <a:p>
            <a:pPr algn="l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On the </a:t>
            </a:r>
            <a:r>
              <a:rPr lang="en-US" sz="1800" b="1" i="0" dirty="0" smtClean="0">
                <a:solidFill>
                  <a:srgbClr val="001D35"/>
                </a:solidFill>
                <a:effectLst/>
                <a:latin typeface="Google Sans"/>
              </a:rPr>
              <a:t>Design tab</a:t>
            </a: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, in the </a:t>
            </a:r>
            <a:r>
              <a:rPr lang="en-US" sz="1800" b="1" i="0" dirty="0" smtClean="0">
                <a:solidFill>
                  <a:srgbClr val="001D35"/>
                </a:solidFill>
                <a:effectLst/>
                <a:latin typeface="Google Sans"/>
              </a:rPr>
              <a:t>Header/Footer group</a:t>
            </a: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, click Title. </a:t>
            </a:r>
            <a:endParaRPr lang="en-US" sz="1800" b="0" i="0" dirty="0" smtClean="0">
              <a:solidFill>
                <a:srgbClr val="0B57D0"/>
              </a:solidFill>
              <a:effectLst/>
              <a:latin typeface="Google Sans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A new label will be added to the report's header, displaying the </a:t>
            </a:r>
            <a:r>
              <a:rPr lang="en-US" sz="1800" dirty="0" smtClean="0">
                <a:solidFill>
                  <a:srgbClr val="001D35"/>
                </a:solidFill>
                <a:latin typeface="Google Sans"/>
              </a:rPr>
              <a:t>report</a:t>
            </a: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's name as the default title. You can edit the text of this label to your desired title.</a:t>
            </a:r>
          </a:p>
          <a:p>
            <a:pPr algn="l">
              <a:lnSpc>
                <a:spcPct val="150000"/>
              </a:lnSpc>
            </a:pPr>
            <a:endParaRPr lang="en-US" sz="1800" b="1" i="0" dirty="0" smtClean="0">
              <a:solidFill>
                <a:srgbClr val="FF0000"/>
              </a:solidFill>
              <a:effectLst/>
              <a:latin typeface="Google Sans"/>
            </a:endParaRPr>
          </a:p>
          <a:p>
            <a:pPr algn="l">
              <a:lnSpc>
                <a:spcPct val="150000"/>
              </a:lnSpc>
            </a:pPr>
            <a:r>
              <a:rPr lang="en-US" sz="1800" b="1" i="0" dirty="0" smtClean="0">
                <a:solidFill>
                  <a:srgbClr val="FF0000"/>
                </a:solidFill>
                <a:effectLst/>
                <a:latin typeface="Google Sans"/>
              </a:rPr>
              <a:t>2) Adding Date and Time: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Open your report </a:t>
            </a:r>
            <a:r>
              <a:rPr lang="en-US" sz="1800" b="1" i="0" dirty="0" smtClean="0">
                <a:solidFill>
                  <a:srgbClr val="001D35"/>
                </a:solidFill>
                <a:effectLst/>
                <a:latin typeface="Google Sans"/>
              </a:rPr>
              <a:t>in Design View</a:t>
            </a: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.</a:t>
            </a:r>
          </a:p>
          <a:p>
            <a:pPr algn="l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On the </a:t>
            </a:r>
            <a:r>
              <a:rPr lang="en-US" sz="1800" b="1" i="0" dirty="0" smtClean="0">
                <a:solidFill>
                  <a:srgbClr val="001D35"/>
                </a:solidFill>
                <a:effectLst/>
                <a:latin typeface="Google Sans"/>
              </a:rPr>
              <a:t>Design tab</a:t>
            </a: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, in the </a:t>
            </a:r>
            <a:r>
              <a:rPr lang="en-US" sz="1800" b="1" i="0" dirty="0" smtClean="0">
                <a:solidFill>
                  <a:srgbClr val="001D35"/>
                </a:solidFill>
                <a:effectLst/>
                <a:latin typeface="Google Sans"/>
              </a:rPr>
              <a:t>Header/Footer group</a:t>
            </a: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, click Date and Time. </a:t>
            </a:r>
            <a:endParaRPr lang="en-US" sz="1800" b="0" i="0" dirty="0" smtClean="0">
              <a:solidFill>
                <a:srgbClr val="0B57D0"/>
              </a:solidFill>
              <a:effectLst/>
              <a:latin typeface="Google Sans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The Date and Time dialog box will open.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You can choose to include the date, time, or both, and select the desired format for each.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Click OK. The date and time fields will be added to your report's header or footer. These fields will display the system date and time when the </a:t>
            </a:r>
            <a:r>
              <a:rPr lang="en-US" sz="1800" dirty="0" smtClean="0">
                <a:solidFill>
                  <a:srgbClr val="001D35"/>
                </a:solidFill>
                <a:latin typeface="Google Sans"/>
              </a:rPr>
              <a:t>report</a:t>
            </a:r>
            <a:r>
              <a:rPr lang="en-US" sz="1800" b="0" i="0" dirty="0" smtClean="0">
                <a:solidFill>
                  <a:srgbClr val="001D35"/>
                </a:solidFill>
                <a:effectLst/>
                <a:latin typeface="Google Sans"/>
              </a:rPr>
              <a:t> is opened.</a:t>
            </a:r>
            <a:endParaRPr lang="en-US" sz="1800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52401"/>
            <a:ext cx="11096625" cy="677108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1D35"/>
                </a:solidFill>
                <a:latin typeface="Google Sans"/>
              </a:rPr>
              <a:t>Adding a </a:t>
            </a:r>
            <a:r>
              <a:rPr lang="en-US" dirty="0" smtClean="0">
                <a:solidFill>
                  <a:srgbClr val="001D35"/>
                </a:solidFill>
                <a:latin typeface="Google Sans"/>
              </a:rPr>
              <a:t>Title and </a:t>
            </a:r>
            <a:r>
              <a:rPr lang="en-US" dirty="0" err="1" smtClean="0">
                <a:solidFill>
                  <a:srgbClr val="001D35"/>
                </a:solidFill>
                <a:latin typeface="Google Sans"/>
              </a:rPr>
              <a:t>Date&amp;Time</a:t>
            </a:r>
            <a:r>
              <a:rPr lang="en-US" dirty="0" smtClean="0">
                <a:solidFill>
                  <a:srgbClr val="001D35"/>
                </a:solidFill>
                <a:latin typeface="Google Sans"/>
              </a:rPr>
              <a:t>:</a:t>
            </a:r>
            <a:endParaRPr lang="en-US" b="1" dirty="0">
              <a:solidFill>
                <a:srgbClr val="FF0000"/>
              </a:solidFill>
              <a:latin typeface="Google Sans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6159929" y="3581400"/>
            <a:ext cx="304800" cy="325443"/>
          </a:xfrm>
          <a:prstGeom prst="wedgeEllipseCallout">
            <a:avLst>
              <a:gd name="adj1" fmla="val 94690"/>
              <a:gd name="adj2" fmla="val -40035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10439400" y="4419600"/>
            <a:ext cx="304800" cy="304640"/>
          </a:xfrm>
          <a:prstGeom prst="wedgeEllipseCallout">
            <a:avLst>
              <a:gd name="adj1" fmla="val 49914"/>
              <a:gd name="adj2" fmla="val -102938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1767708" y="3581400"/>
            <a:ext cx="304800" cy="325443"/>
          </a:xfrm>
          <a:prstGeom prst="wedgeEllipseCallout">
            <a:avLst>
              <a:gd name="adj1" fmla="val -84415"/>
              <a:gd name="adj2" fmla="val 43836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73428" y="4085466"/>
            <a:ext cx="994280" cy="18173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756974" y="3849806"/>
            <a:ext cx="867131" cy="18879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917817"/>
            <a:ext cx="11353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AutoNum type="arabicParenR"/>
            </a:pPr>
            <a:r>
              <a:rPr lang="en-US" sz="1800" b="1" dirty="0" smtClean="0">
                <a:solidFill>
                  <a:srgbClr val="FF0000"/>
                </a:solidFill>
                <a:latin typeface="Google Sans"/>
              </a:rPr>
              <a:t>Adding </a:t>
            </a:r>
            <a:r>
              <a:rPr lang="en-US" sz="1800" b="1" dirty="0">
                <a:solidFill>
                  <a:srgbClr val="FF0000"/>
                </a:solidFill>
                <a:latin typeface="Google Sans"/>
              </a:rPr>
              <a:t>a </a:t>
            </a:r>
            <a:r>
              <a:rPr lang="en-US" sz="1800" b="1" dirty="0" smtClean="0">
                <a:solidFill>
                  <a:srgbClr val="FF0000"/>
                </a:solidFill>
                <a:latin typeface="Google Sans"/>
              </a:rPr>
              <a:t>Page number:</a:t>
            </a:r>
            <a:endParaRPr lang="en-US" sz="1800" dirty="0">
              <a:solidFill>
                <a:srgbClr val="001D35"/>
              </a:solidFill>
              <a:latin typeface="Google Sans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1D35"/>
                </a:solidFill>
                <a:latin typeface="Google Sans"/>
              </a:rPr>
              <a:t>Open your</a:t>
            </a:r>
            <a:r>
              <a:rPr lang="en-US" sz="1800" b="1" dirty="0">
                <a:solidFill>
                  <a:srgbClr val="001D35"/>
                </a:solidFill>
                <a:latin typeface="Google Sans"/>
              </a:rPr>
              <a:t> report in Design View </a:t>
            </a:r>
            <a:endParaRPr lang="en-US" sz="1800" b="1" dirty="0" smtClean="0">
              <a:solidFill>
                <a:srgbClr val="001D35"/>
              </a:solidFill>
              <a:latin typeface="Google Sans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1D35"/>
                </a:solidFill>
                <a:latin typeface="Google Sans"/>
              </a:rPr>
              <a:t>On the </a:t>
            </a:r>
            <a:r>
              <a:rPr lang="en-US" sz="1800" b="1" dirty="0">
                <a:solidFill>
                  <a:srgbClr val="001D35"/>
                </a:solidFill>
                <a:latin typeface="Google Sans"/>
              </a:rPr>
              <a:t>Design tab</a:t>
            </a:r>
            <a:r>
              <a:rPr lang="en-US" sz="1800" dirty="0">
                <a:solidFill>
                  <a:srgbClr val="001D35"/>
                </a:solidFill>
                <a:latin typeface="Google Sans"/>
              </a:rPr>
              <a:t>, in the </a:t>
            </a:r>
            <a:r>
              <a:rPr lang="en-US" sz="1800" b="1" dirty="0">
                <a:solidFill>
                  <a:srgbClr val="001D35"/>
                </a:solidFill>
                <a:latin typeface="Google Sans"/>
              </a:rPr>
              <a:t>Header/Footer group</a:t>
            </a:r>
            <a:r>
              <a:rPr lang="en-US" sz="1800" dirty="0">
                <a:solidFill>
                  <a:srgbClr val="001D35"/>
                </a:solidFill>
                <a:latin typeface="Google Sans"/>
              </a:rPr>
              <a:t>, </a:t>
            </a:r>
            <a:r>
              <a:rPr lang="en-US" sz="1800" dirty="0" smtClean="0">
                <a:solidFill>
                  <a:srgbClr val="001D35"/>
                </a:solidFill>
                <a:latin typeface="Google Sans"/>
              </a:rPr>
              <a:t>click </a:t>
            </a:r>
            <a:r>
              <a:rPr lang="en-US" sz="1800" dirty="0">
                <a:solidFill>
                  <a:srgbClr val="001D35"/>
                </a:solidFill>
                <a:latin typeface="Google Sans"/>
              </a:rPr>
              <a:t>Page Numbers.</a:t>
            </a:r>
          </a:p>
          <a:p>
            <a:pPr>
              <a:lnSpc>
                <a:spcPct val="150000"/>
              </a:lnSpc>
            </a:pPr>
            <a:endParaRPr lang="en-US" sz="1800" u="sng" dirty="0" smtClean="0">
              <a:solidFill>
                <a:srgbClr val="001D35"/>
              </a:solidFill>
              <a:latin typeface="Google Sans"/>
            </a:endParaRPr>
          </a:p>
          <a:p>
            <a:pPr>
              <a:lnSpc>
                <a:spcPct val="150000"/>
              </a:lnSpc>
            </a:pPr>
            <a:endParaRPr lang="en-US" sz="1800" u="sng" dirty="0">
              <a:solidFill>
                <a:srgbClr val="001D35"/>
              </a:solidFill>
              <a:latin typeface="Google Sans"/>
            </a:endParaRPr>
          </a:p>
          <a:p>
            <a:pPr>
              <a:lnSpc>
                <a:spcPct val="150000"/>
              </a:lnSpc>
            </a:pPr>
            <a:endParaRPr lang="en-US" sz="1800" u="sng" dirty="0" smtClean="0">
              <a:solidFill>
                <a:srgbClr val="001D35"/>
              </a:solidFill>
              <a:latin typeface="Google Sans"/>
            </a:endParaRPr>
          </a:p>
          <a:p>
            <a:pPr>
              <a:lnSpc>
                <a:spcPct val="150000"/>
              </a:lnSpc>
            </a:pPr>
            <a:endParaRPr lang="en-US" sz="1800" u="sng" dirty="0">
              <a:solidFill>
                <a:srgbClr val="001D35"/>
              </a:solidFill>
              <a:latin typeface="Google Sans"/>
            </a:endParaRPr>
          </a:p>
          <a:p>
            <a:pPr>
              <a:lnSpc>
                <a:spcPct val="150000"/>
              </a:lnSpc>
            </a:pPr>
            <a:r>
              <a:rPr lang="en-US" sz="1800" u="sng" dirty="0" smtClean="0">
                <a:solidFill>
                  <a:srgbClr val="001D35"/>
                </a:solidFill>
                <a:latin typeface="Google Sans"/>
              </a:rPr>
              <a:t>Configure </a:t>
            </a:r>
            <a:r>
              <a:rPr lang="en-US" sz="1800" u="sng" dirty="0">
                <a:solidFill>
                  <a:srgbClr val="001D35"/>
                </a:solidFill>
                <a:latin typeface="Google Sans"/>
              </a:rPr>
              <a:t>the settings</a:t>
            </a:r>
            <a:r>
              <a:rPr lang="en-US" sz="1800" dirty="0">
                <a:solidFill>
                  <a:srgbClr val="001D35"/>
                </a:solidFill>
                <a:latin typeface="Google Sans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1D35"/>
                </a:solidFill>
                <a:latin typeface="Google Sans"/>
              </a:rPr>
              <a:t>Format</a:t>
            </a:r>
            <a:r>
              <a:rPr lang="en-US" sz="1800" dirty="0">
                <a:solidFill>
                  <a:srgbClr val="001D35"/>
                </a:solidFill>
                <a:latin typeface="Google Sans"/>
              </a:rPr>
              <a:t>: Choose how the page number should appear (e.g., </a:t>
            </a:r>
            <a:r>
              <a:rPr lang="en-US" sz="1800" b="1" dirty="0">
                <a:solidFill>
                  <a:srgbClr val="001D35"/>
                </a:solidFill>
                <a:latin typeface="Google Sans"/>
              </a:rPr>
              <a:t>Page N</a:t>
            </a:r>
            <a:r>
              <a:rPr lang="en-US" sz="1800" dirty="0">
                <a:solidFill>
                  <a:srgbClr val="001D35"/>
                </a:solidFill>
                <a:latin typeface="Google Sans"/>
              </a:rPr>
              <a:t> or </a:t>
            </a:r>
            <a:r>
              <a:rPr lang="en-US" sz="1800" b="1" dirty="0">
                <a:solidFill>
                  <a:srgbClr val="001D35"/>
                </a:solidFill>
                <a:latin typeface="Google Sans"/>
              </a:rPr>
              <a:t>Page N of M</a:t>
            </a:r>
            <a:r>
              <a:rPr lang="en-US" sz="1800" dirty="0">
                <a:solidFill>
                  <a:srgbClr val="001D35"/>
                </a:solidFill>
                <a:latin typeface="Google Sans"/>
              </a:rPr>
              <a:t>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1D35"/>
                </a:solidFill>
                <a:latin typeface="Google Sans"/>
              </a:rPr>
              <a:t>Position</a:t>
            </a:r>
            <a:r>
              <a:rPr lang="en-US" sz="1800" dirty="0">
                <a:solidFill>
                  <a:srgbClr val="001D35"/>
                </a:solidFill>
                <a:latin typeface="Google Sans"/>
              </a:rPr>
              <a:t>: Select whether you want the page number to appear in the Header or Footer.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1D35"/>
                </a:solidFill>
                <a:latin typeface="Google Sans"/>
              </a:rPr>
              <a:t>Alignment</a:t>
            </a:r>
            <a:r>
              <a:rPr lang="en-US" sz="1800" dirty="0">
                <a:solidFill>
                  <a:srgbClr val="001D35"/>
                </a:solidFill>
                <a:latin typeface="Google Sans"/>
              </a:rPr>
              <a:t>: Choose the alignment, such as Left, Center, or Right.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1D35"/>
                </a:solidFill>
                <a:latin typeface="Google Sans"/>
              </a:rPr>
              <a:t>Apply the changes</a:t>
            </a:r>
            <a:r>
              <a:rPr lang="en-US" sz="1800" dirty="0">
                <a:solidFill>
                  <a:srgbClr val="001D35"/>
                </a:solidFill>
                <a:latin typeface="Google Sans"/>
              </a:rPr>
              <a:t>: Click </a:t>
            </a:r>
            <a:r>
              <a:rPr lang="en-US" sz="1800" b="1" dirty="0">
                <a:solidFill>
                  <a:srgbClr val="001D35"/>
                </a:solidFill>
                <a:latin typeface="Google Sans"/>
              </a:rPr>
              <a:t>OK </a:t>
            </a:r>
            <a:r>
              <a:rPr lang="en-US" sz="1800" dirty="0">
                <a:solidFill>
                  <a:srgbClr val="001D35"/>
                </a:solidFill>
                <a:latin typeface="Google Sans"/>
              </a:rPr>
              <a:t>to add the page numbers to your report.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52401"/>
            <a:ext cx="11096625" cy="677108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1D35"/>
                </a:solidFill>
                <a:latin typeface="Google Sans"/>
              </a:rPr>
              <a:t>Adding a </a:t>
            </a:r>
            <a:r>
              <a:rPr lang="en-US" dirty="0" smtClean="0">
                <a:solidFill>
                  <a:srgbClr val="001D35"/>
                </a:solidFill>
                <a:latin typeface="Google Sans"/>
              </a:rPr>
              <a:t>Page Number:</a:t>
            </a:r>
            <a:endParaRPr lang="en-US" b="1" dirty="0">
              <a:solidFill>
                <a:srgbClr val="FF0000"/>
              </a:solidFill>
              <a:latin typeface="Google San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07858" y="2450692"/>
            <a:ext cx="6612193" cy="1581269"/>
            <a:chOff x="5255342" y="1831260"/>
            <a:chExt cx="6612193" cy="158126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25366"/>
            <a:stretch/>
          </p:blipFill>
          <p:spPr>
            <a:xfrm>
              <a:off x="5255342" y="1831260"/>
              <a:ext cx="6612193" cy="1428949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9895214" y="2389713"/>
              <a:ext cx="871116" cy="1022816"/>
              <a:chOff x="10100187" y="3908798"/>
              <a:chExt cx="871116" cy="1022816"/>
            </a:xfrm>
          </p:grpSpPr>
          <p:sp>
            <p:nvSpPr>
              <p:cNvPr id="9" name="Oval Callout 8"/>
              <p:cNvSpPr/>
              <p:nvPr/>
            </p:nvSpPr>
            <p:spPr>
              <a:xfrm>
                <a:off x="10100187" y="4626974"/>
                <a:ext cx="304800" cy="304640"/>
              </a:xfrm>
              <a:prstGeom prst="wedgeEllipseCallout">
                <a:avLst>
                  <a:gd name="adj1" fmla="val 49914"/>
                  <a:gd name="adj2" fmla="val -102938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2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0462014" y="3908798"/>
                <a:ext cx="509289" cy="77716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Oval Callout 14"/>
            <p:cNvSpPr/>
            <p:nvPr/>
          </p:nvSpPr>
          <p:spPr>
            <a:xfrm>
              <a:off x="6522750" y="2473657"/>
              <a:ext cx="304800" cy="304640"/>
            </a:xfrm>
            <a:prstGeom prst="wedgeEllipseCallout">
              <a:avLst>
                <a:gd name="adj1" fmla="val 49914"/>
                <a:gd name="adj2" fmla="val -102938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1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164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"/>
          <p:cNvSpPr/>
          <p:nvPr/>
        </p:nvSpPr>
        <p:spPr>
          <a:xfrm>
            <a:off x="116544" y="350818"/>
            <a:ext cx="12075456" cy="7725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rgbClr val="FF0000"/>
                </a:solidFill>
              </a:rPr>
              <a:t>Open </a:t>
            </a:r>
            <a:r>
              <a:rPr lang="en-US" sz="2400" b="1" u="sng" dirty="0">
                <a:solidFill>
                  <a:srgbClr val="FF0000"/>
                </a:solidFill>
              </a:rPr>
              <a:t>the </a:t>
            </a:r>
            <a:r>
              <a:rPr lang="en-US" sz="2400" b="1" u="sng" dirty="0" smtClean="0">
                <a:solidFill>
                  <a:srgbClr val="0070C0"/>
                </a:solidFill>
              </a:rPr>
              <a:t>Department_2025</a:t>
            </a:r>
            <a:r>
              <a:rPr lang="en-US" sz="2400" b="1" u="sng" dirty="0" smtClean="0">
                <a:solidFill>
                  <a:srgbClr val="FF0000"/>
                </a:solidFill>
              </a:rPr>
              <a:t> </a:t>
            </a:r>
            <a:r>
              <a:rPr lang="en-US" sz="2400" b="1" u="sng" dirty="0">
                <a:solidFill>
                  <a:srgbClr val="FF0000"/>
                </a:solidFill>
              </a:rPr>
              <a:t>Report, then do the following</a:t>
            </a:r>
            <a:r>
              <a:rPr lang="en-US" sz="2400" b="1" u="sng" dirty="0" smtClean="0">
                <a:solidFill>
                  <a:srgbClr val="FF0000"/>
                </a:solidFill>
              </a:rPr>
              <a:t>: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en-US" sz="2400" b="1" dirty="0" smtClean="0"/>
          </a:p>
          <a:p>
            <a:pPr marL="457200" lvl="0" indent="-457200">
              <a:buAutoNum type="arabicParenR"/>
            </a:pPr>
            <a:r>
              <a:rPr lang="en-US" sz="2400" dirty="0" smtClean="0"/>
              <a:t>Add a </a:t>
            </a:r>
            <a:r>
              <a:rPr lang="en-US" sz="2400" b="1" u="sng" dirty="0" smtClean="0"/>
              <a:t>title </a:t>
            </a:r>
            <a:r>
              <a:rPr lang="en-US" sz="2400" dirty="0" smtClean="0"/>
              <a:t>containing the text “</a:t>
            </a:r>
            <a:r>
              <a:rPr lang="en-US" sz="2400" b="1" i="1" dirty="0" smtClean="0"/>
              <a:t>Managers Staff</a:t>
            </a:r>
            <a:r>
              <a:rPr lang="en-US" sz="2400" dirty="0" smtClean="0"/>
              <a:t>  “to appear in the report header with </a:t>
            </a:r>
            <a:r>
              <a:rPr lang="en-US" sz="2400" b="1" dirty="0" smtClean="0"/>
              <a:t>left align.</a:t>
            </a:r>
            <a:r>
              <a:rPr lang="en-US" sz="2400" dirty="0" smtClean="0"/>
              <a:t>    </a:t>
            </a:r>
          </a:p>
          <a:p>
            <a:pPr lvl="0"/>
            <a:r>
              <a:rPr lang="en-US" sz="2400" dirty="0" smtClean="0"/>
              <a:t>                                                                                                                       </a:t>
            </a:r>
          </a:p>
          <a:p>
            <a:pPr marL="403225" indent="-403225"/>
            <a:r>
              <a:rPr lang="en-US" sz="2400" dirty="0" smtClean="0"/>
              <a:t>2) Insert the </a:t>
            </a:r>
            <a:r>
              <a:rPr lang="en-US" sz="2400" b="1" u="sng" dirty="0" smtClean="0"/>
              <a:t>label</a:t>
            </a:r>
            <a:r>
              <a:rPr lang="en-US" sz="2400" dirty="0" smtClean="0"/>
              <a:t> containing the text </a:t>
            </a:r>
            <a:r>
              <a:rPr lang="en-US" sz="2400" b="1" dirty="0" smtClean="0"/>
              <a:t>“</a:t>
            </a:r>
            <a:r>
              <a:rPr lang="en-US" sz="2400" b="1" i="1" dirty="0" smtClean="0"/>
              <a:t>Top Company</a:t>
            </a:r>
            <a:r>
              <a:rPr lang="en-US" sz="2400" b="1" dirty="0" smtClean="0"/>
              <a:t>” </a:t>
            </a:r>
            <a:r>
              <a:rPr lang="en-US" sz="2400" dirty="0" smtClean="0"/>
              <a:t>to appear in the </a:t>
            </a:r>
            <a:r>
              <a:rPr lang="en-US" sz="2400" b="1" dirty="0" smtClean="0"/>
              <a:t>left</a:t>
            </a:r>
            <a:r>
              <a:rPr lang="en-US" sz="2400" dirty="0" smtClean="0"/>
              <a:t> of the</a:t>
            </a:r>
            <a:r>
              <a:rPr lang="en-US" sz="2400" b="1" dirty="0" smtClean="0"/>
              <a:t>     Footer section </a:t>
            </a:r>
            <a:r>
              <a:rPr lang="en-US" sz="2400" dirty="0" smtClean="0"/>
              <a:t>that will appear</a:t>
            </a:r>
            <a:r>
              <a:rPr lang="en-US" sz="2400" b="1" dirty="0" smtClean="0"/>
              <a:t> on every page</a:t>
            </a:r>
            <a:r>
              <a:rPr lang="en-US" sz="2400" dirty="0" smtClean="0"/>
              <a:t>, then save.</a:t>
            </a:r>
          </a:p>
          <a:p>
            <a:endParaRPr lang="en-US" sz="2400" dirty="0" smtClean="0"/>
          </a:p>
          <a:p>
            <a:pPr marL="403225" indent="-403225"/>
            <a:r>
              <a:rPr lang="en-US" sz="2400" dirty="0" smtClean="0"/>
              <a:t>3) Insert a </a:t>
            </a:r>
            <a:r>
              <a:rPr lang="en-US" sz="2400" b="1" dirty="0" smtClean="0"/>
              <a:t>Back </a:t>
            </a:r>
            <a:r>
              <a:rPr lang="en-US" sz="2400" dirty="0" smtClean="0"/>
              <a:t>image</a:t>
            </a:r>
            <a:r>
              <a:rPr lang="en-US" sz="2400" b="1" dirty="0" smtClean="0"/>
              <a:t> </a:t>
            </a:r>
            <a:r>
              <a:rPr lang="en-US" sz="2400" dirty="0" smtClean="0"/>
              <a:t>from your folder to be used as a </a:t>
            </a:r>
            <a:r>
              <a:rPr lang="en-US" sz="2400" b="1" dirty="0" smtClean="0"/>
              <a:t>background</a:t>
            </a:r>
            <a:r>
              <a:rPr lang="en-US" sz="2400" dirty="0" smtClean="0"/>
              <a:t> to of the report, then </a:t>
            </a:r>
            <a:r>
              <a:rPr lang="en-US" sz="2400" b="1" dirty="0" smtClean="0"/>
              <a:t>save and close</a:t>
            </a:r>
            <a:r>
              <a:rPr lang="en-US" sz="2400" dirty="0" smtClean="0"/>
              <a:t>.</a:t>
            </a:r>
          </a:p>
          <a:p>
            <a:endParaRPr lang="en-US" sz="2400" b="1" u="sng" dirty="0" smtClean="0">
              <a:solidFill>
                <a:srgbClr val="FF0000"/>
              </a:solidFill>
            </a:endParaRPr>
          </a:p>
          <a:p>
            <a:r>
              <a:rPr lang="en-US" sz="2400" b="1" u="sng" dirty="0" smtClean="0">
                <a:solidFill>
                  <a:srgbClr val="FF0000"/>
                </a:solidFill>
              </a:rPr>
              <a:t>Open </a:t>
            </a:r>
            <a:r>
              <a:rPr lang="en-US" sz="2400" b="1" u="sng" dirty="0">
                <a:solidFill>
                  <a:srgbClr val="FF0000"/>
                </a:solidFill>
              </a:rPr>
              <a:t>the </a:t>
            </a:r>
            <a:r>
              <a:rPr lang="en-US" sz="2400" b="1" u="sng" dirty="0" err="1">
                <a:solidFill>
                  <a:srgbClr val="0070C0"/>
                </a:solidFill>
              </a:rPr>
              <a:t>AdminStaff</a:t>
            </a:r>
            <a:r>
              <a:rPr lang="en-US" sz="2400" b="1" u="sng" dirty="0">
                <a:solidFill>
                  <a:srgbClr val="0070C0"/>
                </a:solidFill>
              </a:rPr>
              <a:t> </a:t>
            </a:r>
            <a:r>
              <a:rPr lang="en-US" sz="2400" b="1" u="sng" dirty="0">
                <a:solidFill>
                  <a:srgbClr val="FF0000"/>
                </a:solidFill>
              </a:rPr>
              <a:t> report  in the Design view. Then do the following</a:t>
            </a:r>
            <a:r>
              <a:rPr lang="en-US" sz="2400" b="1" u="sng" dirty="0" smtClean="0">
                <a:solidFill>
                  <a:srgbClr val="FF0000"/>
                </a:solidFill>
              </a:rPr>
              <a:t>:    </a:t>
            </a:r>
            <a:endParaRPr lang="en-US" sz="2400" b="1" u="sng" dirty="0">
              <a:solidFill>
                <a:srgbClr val="FF0000"/>
              </a:solidFill>
            </a:endParaRPr>
          </a:p>
          <a:p>
            <a:endParaRPr lang="en-US" sz="2400" dirty="0" smtClean="0"/>
          </a:p>
          <a:p>
            <a:pPr marL="457200" indent="-457200">
              <a:buAutoNum type="arabicParenR" startAt="4"/>
            </a:pPr>
            <a:r>
              <a:rPr lang="en-US" sz="2400" dirty="0" smtClean="0"/>
              <a:t>Add </a:t>
            </a:r>
            <a:r>
              <a:rPr lang="en-US" sz="2400" dirty="0"/>
              <a:t>the </a:t>
            </a:r>
            <a:r>
              <a:rPr lang="en-US" sz="2400" b="1" dirty="0"/>
              <a:t>page number at</a:t>
            </a:r>
            <a:r>
              <a:rPr lang="en-US" sz="2400" dirty="0"/>
              <a:t> </a:t>
            </a:r>
            <a:r>
              <a:rPr lang="en-US" sz="2400" u="sng" dirty="0"/>
              <a:t>the bottom</a:t>
            </a:r>
            <a:r>
              <a:rPr lang="en-US" sz="2400" dirty="0"/>
              <a:t> of the page with </a:t>
            </a:r>
            <a:r>
              <a:rPr lang="en-US" sz="2400" b="1" dirty="0"/>
              <a:t>right align. </a:t>
            </a:r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                                                                     </a:t>
            </a:r>
            <a:endParaRPr lang="en-US" sz="2400" dirty="0"/>
          </a:p>
          <a:p>
            <a:pPr marL="341313" indent="-341313"/>
            <a:r>
              <a:rPr lang="en-US" sz="2400" dirty="0" smtClean="0"/>
              <a:t>3) Add </a:t>
            </a:r>
            <a:r>
              <a:rPr lang="en-US" sz="2400" dirty="0"/>
              <a:t>the Date &amp;time for the </a:t>
            </a:r>
            <a:r>
              <a:rPr lang="en-US" sz="2400" b="1" dirty="0"/>
              <a:t>Admin_Staff</a:t>
            </a:r>
            <a:r>
              <a:rPr lang="en-US" sz="2400" dirty="0"/>
              <a:t> report with </a:t>
            </a:r>
            <a:r>
              <a:rPr lang="en-US" sz="2400" b="1" dirty="0"/>
              <a:t>Long Date</a:t>
            </a:r>
            <a:r>
              <a:rPr lang="en-US" sz="2400" dirty="0"/>
              <a:t> format of the report     header </a:t>
            </a:r>
            <a:r>
              <a:rPr lang="en-US" sz="2400" b="1" dirty="0"/>
              <a:t>without</a:t>
            </a:r>
            <a:r>
              <a:rPr lang="en-US" sz="2400" dirty="0"/>
              <a:t> including the time.                                                    </a:t>
            </a:r>
          </a:p>
          <a:p>
            <a:endParaRPr lang="en-US" sz="3600" dirty="0" smtClean="0"/>
          </a:p>
          <a:p>
            <a:endParaRPr lang="en-US" sz="2000" dirty="0"/>
          </a:p>
          <a:p>
            <a:pPr marL="914400" marR="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3125788" y="4164013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82005" y="505251"/>
            <a:ext cx="140518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6600"/>
            </a:pPr>
            <a:r>
              <a:rPr lang="en-US" sz="2400" b="1" dirty="0" smtClean="0"/>
              <a:t>4mins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10668001" y="4542943"/>
            <a:ext cx="166090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6600"/>
            </a:pPr>
            <a:r>
              <a:rPr lang="en-US" sz="2400" b="1" dirty="0" smtClean="0"/>
              <a:t>3mins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1897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7F6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reating Reports in Microsoft Acc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1" t="10987" r="7358" b="14818"/>
          <a:stretch/>
        </p:blipFill>
        <p:spPr bwMode="auto">
          <a:xfrm>
            <a:off x="7211961" y="0"/>
            <a:ext cx="4980039" cy="695054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Learning objectives:</a:t>
            </a: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body" idx="1"/>
          </p:nvPr>
        </p:nvSpPr>
        <p:spPr>
          <a:xfrm>
            <a:off x="163405" y="1443765"/>
            <a:ext cx="7181293" cy="5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 u="sng" dirty="0"/>
              <a:t>The student should be able to</a:t>
            </a:r>
            <a:r>
              <a:rPr lang="en-US" u="sng" dirty="0" smtClean="0"/>
              <a:t>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fontAlgn="base"/>
            <a:r>
              <a:rPr lang="en-US" b="1" dirty="0" smtClean="0"/>
              <a:t>Sorting</a:t>
            </a:r>
            <a:r>
              <a:rPr lang="en-US" dirty="0" smtClean="0"/>
              <a:t> </a:t>
            </a:r>
            <a:r>
              <a:rPr lang="en-US" dirty="0"/>
              <a:t>the report by specific fields and in ascending or descending order</a:t>
            </a:r>
            <a:r>
              <a:rPr lang="en-US" dirty="0" smtClean="0"/>
              <a:t>.</a:t>
            </a:r>
          </a:p>
          <a:p>
            <a:pPr marL="114300" indent="0" fontAlgn="base">
              <a:buNone/>
            </a:pPr>
            <a:endParaRPr lang="en-US" dirty="0"/>
          </a:p>
          <a:p>
            <a:pPr fontAlgn="base"/>
            <a:r>
              <a:rPr lang="en-US" b="1" dirty="0" smtClean="0"/>
              <a:t>Making calculations </a:t>
            </a:r>
            <a:r>
              <a:rPr lang="en-US" dirty="0" smtClean="0"/>
              <a:t>on reports involves creating calculated fields or formulas within reporting software like Excel.</a:t>
            </a:r>
          </a:p>
          <a:p>
            <a:pPr marL="114300" indent="0" fontAlgn="base">
              <a:buNone/>
            </a:pPr>
            <a:endParaRPr lang="en-US" dirty="0" smtClean="0"/>
          </a:p>
          <a:p>
            <a:pPr fontAlgn="base"/>
            <a:r>
              <a:rPr lang="en-US" b="1" dirty="0" smtClean="0"/>
              <a:t>Preview </a:t>
            </a:r>
            <a:r>
              <a:rPr lang="en-US" b="1" dirty="0"/>
              <a:t>and print </a:t>
            </a:r>
            <a:r>
              <a:rPr lang="en-US" dirty="0"/>
              <a:t>the report options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6" name="Google Shape;86;p1"/>
          <p:cNvSpPr txBox="1"/>
          <p:nvPr/>
        </p:nvSpPr>
        <p:spPr>
          <a:xfrm>
            <a:off x="10466363" y="69702"/>
            <a:ext cx="173032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18/11/2025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061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601048"/>
            <a:ext cx="11749548" cy="4190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Sorting in Access </a:t>
            </a:r>
            <a:r>
              <a:rPr lang="en-US" sz="2000" b="1" dirty="0"/>
              <a:t>arranges records </a:t>
            </a:r>
            <a:r>
              <a:rPr lang="en-US" sz="2000" dirty="0"/>
              <a:t>in </a:t>
            </a:r>
            <a:r>
              <a:rPr lang="en-US" sz="2000" dirty="0" smtClean="0"/>
              <a:t>a </a:t>
            </a:r>
            <a:r>
              <a:rPr lang="en-US" sz="2000" b="1" dirty="0" smtClean="0"/>
              <a:t>specific order </a:t>
            </a:r>
            <a:r>
              <a:rPr lang="en-US" sz="2000" dirty="0" smtClean="0"/>
              <a:t>so </a:t>
            </a:r>
            <a:r>
              <a:rPr lang="en-US" sz="2000" dirty="0"/>
              <a:t>information becomes </a:t>
            </a:r>
            <a:r>
              <a:rPr lang="en-US" sz="2000" b="1" dirty="0">
                <a:solidFill>
                  <a:srgbClr val="FF0000"/>
                </a:solidFill>
              </a:rPr>
              <a:t>easier to </a:t>
            </a:r>
            <a:r>
              <a:rPr lang="en-US" sz="2000" b="1" dirty="0" smtClean="0">
                <a:solidFill>
                  <a:srgbClr val="FF0000"/>
                </a:solidFill>
              </a:rPr>
              <a:t>read, find </a:t>
            </a:r>
            <a:r>
              <a:rPr lang="en-US" sz="2000" b="1" dirty="0">
                <a:solidFill>
                  <a:srgbClr val="FF0000"/>
                </a:solidFill>
              </a:rPr>
              <a:t>and analyze.</a:t>
            </a:r>
            <a:r>
              <a:rPr lang="en-US" sz="2000" dirty="0"/>
              <a:t> You can sort data alphabetically, numerically, or by date in either </a:t>
            </a:r>
            <a:r>
              <a:rPr lang="en-US" sz="2000" b="1" dirty="0"/>
              <a:t>ascending or descending </a:t>
            </a:r>
            <a:r>
              <a:rPr lang="en-US" sz="2000" dirty="0"/>
              <a:t>order. Sorting can be applied directly in a </a:t>
            </a:r>
            <a:r>
              <a:rPr lang="en-US" sz="2000" b="1" dirty="0"/>
              <a:t>table, query, or report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u="sng" dirty="0" smtClean="0"/>
              <a:t> </a:t>
            </a: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52401"/>
            <a:ext cx="10595251" cy="36988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1D35"/>
                </a:solidFill>
                <a:latin typeface="Google Sans"/>
              </a:rPr>
              <a:t>Sorting in a report 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in a specific order </a:t>
            </a:r>
            <a:r>
              <a:rPr lang="en-US" dirty="0" smtClean="0">
                <a:solidFill>
                  <a:srgbClr val="001D35"/>
                </a:solidFill>
                <a:latin typeface="Google Sans"/>
              </a:rPr>
              <a:t>:</a:t>
            </a:r>
            <a:endParaRPr lang="en-US" b="1" dirty="0">
              <a:solidFill>
                <a:srgbClr val="FF0000"/>
              </a:solidFill>
              <a:latin typeface="Google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548" y="2130760"/>
            <a:ext cx="6400800" cy="47289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2335391"/>
            <a:ext cx="53487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 smtClean="0"/>
              <a:t>To </a:t>
            </a:r>
            <a:r>
              <a:rPr lang="en-US" sz="1800" b="1" u="sng" dirty="0"/>
              <a:t>sort in a report (Access):</a:t>
            </a:r>
            <a:endParaRPr lang="en-US" sz="1800" u="sng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Open the report in </a:t>
            </a:r>
            <a:r>
              <a:rPr lang="en-US" sz="1800" b="1" dirty="0"/>
              <a:t>Layout View</a:t>
            </a:r>
            <a:r>
              <a:rPr lang="en-US" sz="1800" dirty="0"/>
              <a:t> or </a:t>
            </a:r>
            <a:r>
              <a:rPr lang="en-US" sz="1800" b="1" dirty="0"/>
              <a:t>Design View</a:t>
            </a:r>
            <a:r>
              <a:rPr lang="en-US" sz="18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On the </a:t>
            </a:r>
            <a:r>
              <a:rPr lang="en-US" sz="1800" b="1" dirty="0"/>
              <a:t>Design</a:t>
            </a:r>
            <a:r>
              <a:rPr lang="en-US" sz="1800" dirty="0"/>
              <a:t> </a:t>
            </a:r>
            <a:r>
              <a:rPr lang="en-US" sz="1800" dirty="0" smtClean="0"/>
              <a:t> </a:t>
            </a:r>
            <a:r>
              <a:rPr lang="en-US" sz="1800" dirty="0"/>
              <a:t>tab, select </a:t>
            </a:r>
            <a:r>
              <a:rPr lang="en-US" sz="1800" b="1" dirty="0"/>
              <a:t>Group &amp; </a:t>
            </a:r>
            <a:r>
              <a:rPr lang="en-US" sz="1800" b="1" dirty="0" smtClean="0"/>
              <a:t>Sort</a:t>
            </a:r>
            <a:r>
              <a:rPr lang="en-US" sz="1800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In the </a:t>
            </a:r>
            <a:r>
              <a:rPr lang="en-US" sz="1800" b="1" dirty="0"/>
              <a:t>Group, Sort, and Total</a:t>
            </a:r>
            <a:r>
              <a:rPr lang="en-US" sz="1800" dirty="0"/>
              <a:t> pane, click </a:t>
            </a:r>
            <a:r>
              <a:rPr lang="en-US" sz="1800" b="1" dirty="0"/>
              <a:t>Add a sort</a:t>
            </a:r>
            <a:r>
              <a:rPr lang="en-US" sz="18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Choose </a:t>
            </a:r>
            <a:r>
              <a:rPr lang="en-US" sz="1800" dirty="0"/>
              <a:t>the field you want to sort by (e.g., Name, Date, Price).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Select </a:t>
            </a:r>
            <a:r>
              <a:rPr lang="en-US" sz="1800" b="1" dirty="0"/>
              <a:t>Ascending</a:t>
            </a:r>
            <a:r>
              <a:rPr lang="en-US" sz="1800" dirty="0"/>
              <a:t> or </a:t>
            </a:r>
            <a:r>
              <a:rPr lang="en-US" sz="1800" b="1" dirty="0"/>
              <a:t>Descending</a:t>
            </a:r>
            <a:r>
              <a:rPr lang="en-US" sz="1800" dirty="0"/>
              <a:t> order.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Save </a:t>
            </a:r>
            <a:r>
              <a:rPr lang="en-US" sz="1800" dirty="0"/>
              <a:t>the report and switch to </a:t>
            </a:r>
            <a:r>
              <a:rPr lang="en-US" sz="1800" b="1" dirty="0"/>
              <a:t>Report View</a:t>
            </a:r>
            <a:r>
              <a:rPr lang="en-US" sz="1800" dirty="0"/>
              <a:t> or </a:t>
            </a:r>
            <a:r>
              <a:rPr lang="en-US" sz="1800" b="1" dirty="0"/>
              <a:t>Print Preview</a:t>
            </a:r>
            <a:r>
              <a:rPr lang="en-US" sz="1800" dirty="0"/>
              <a:t> to see the sorted results.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28503" y="2475156"/>
            <a:ext cx="301860" cy="5589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Callout 16"/>
          <p:cNvSpPr/>
          <p:nvPr/>
        </p:nvSpPr>
        <p:spPr>
          <a:xfrm>
            <a:off x="6375266" y="3093089"/>
            <a:ext cx="304800" cy="304640"/>
          </a:xfrm>
          <a:prstGeom prst="wedgeEllipseCallout">
            <a:avLst>
              <a:gd name="adj1" fmla="val 49914"/>
              <a:gd name="adj2" fmla="val -102938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747651" y="6358991"/>
            <a:ext cx="741343" cy="37678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Callout 18"/>
          <p:cNvSpPr/>
          <p:nvPr/>
        </p:nvSpPr>
        <p:spPr>
          <a:xfrm>
            <a:off x="10284582" y="6153357"/>
            <a:ext cx="304800" cy="304640"/>
          </a:xfrm>
          <a:prstGeom prst="wedgeEllipseCallout">
            <a:avLst>
              <a:gd name="adj1" fmla="val 112817"/>
              <a:gd name="adj2" fmla="val 18093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11249025" y="259307"/>
            <a:ext cx="406163" cy="42308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76" y="3691781"/>
            <a:ext cx="10888595" cy="25445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601048"/>
            <a:ext cx="11749548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.</a:t>
            </a: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u="sng" dirty="0" smtClean="0"/>
              <a:t> </a:t>
            </a: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52401"/>
            <a:ext cx="10595251" cy="36988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To remove sorting </a:t>
            </a:r>
            <a:r>
              <a:rPr lang="en-US" b="1" dirty="0"/>
              <a:t>in an Access report:</a:t>
            </a:r>
            <a:endParaRPr lang="en-US" b="1" dirty="0">
              <a:solidFill>
                <a:srgbClr val="FF0000"/>
              </a:solidFill>
              <a:latin typeface="Google 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716" y="941878"/>
            <a:ext cx="57174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/>
              <a:t>To remove </a:t>
            </a:r>
            <a:r>
              <a:rPr lang="en-US" sz="1800" b="1" u="sng" dirty="0" smtClean="0"/>
              <a:t>sorting option </a:t>
            </a:r>
            <a:r>
              <a:rPr lang="en-US" sz="1800" b="1" u="sng" dirty="0"/>
              <a:t>in an Access report</a:t>
            </a:r>
            <a:r>
              <a:rPr lang="en-US" sz="1800" b="1" u="sng" dirty="0" smtClean="0"/>
              <a:t>: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Open the report in </a:t>
            </a:r>
            <a:r>
              <a:rPr lang="en-US" sz="1800" b="1" dirty="0"/>
              <a:t>Layout View</a:t>
            </a:r>
            <a:r>
              <a:rPr lang="en-US" sz="1800" dirty="0"/>
              <a:t> or </a:t>
            </a:r>
            <a:r>
              <a:rPr lang="en-US" sz="1800" b="1" dirty="0"/>
              <a:t>Design View</a:t>
            </a:r>
            <a:r>
              <a:rPr lang="en-US" sz="18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Go to the </a:t>
            </a:r>
            <a:r>
              <a:rPr lang="en-US" sz="1800" b="1" dirty="0"/>
              <a:t>Group, Sort, and Total</a:t>
            </a:r>
            <a:r>
              <a:rPr lang="en-US" sz="1800" dirty="0"/>
              <a:t> pane</a:t>
            </a:r>
            <a:r>
              <a:rPr lang="en-US" sz="18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Locate the </a:t>
            </a:r>
            <a:r>
              <a:rPr lang="en-US" sz="1800" b="1" dirty="0"/>
              <a:t>Sort</a:t>
            </a:r>
            <a:r>
              <a:rPr lang="en-US" sz="1800" dirty="0"/>
              <a:t> row you want to remove</a:t>
            </a:r>
            <a:r>
              <a:rPr lang="en-US" sz="18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Click the </a:t>
            </a:r>
            <a:r>
              <a:rPr lang="en-US" sz="1800" b="1" dirty="0"/>
              <a:t>X (Delete)</a:t>
            </a:r>
            <a:r>
              <a:rPr lang="en-US" sz="1800" dirty="0"/>
              <a:t> button next to the sort line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7" name="Oval Callout 16"/>
          <p:cNvSpPr/>
          <p:nvPr/>
        </p:nvSpPr>
        <p:spPr>
          <a:xfrm>
            <a:off x="8509819" y="3653411"/>
            <a:ext cx="1382355" cy="265488"/>
          </a:xfrm>
          <a:prstGeom prst="wedgeEllipseCallout">
            <a:avLst>
              <a:gd name="adj1" fmla="val 138879"/>
              <a:gd name="adj2" fmla="val 214224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Delete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133646" y="4235253"/>
            <a:ext cx="517580" cy="7202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562468" y="982"/>
            <a:ext cx="3629532" cy="3038899"/>
            <a:chOff x="8562468" y="982"/>
            <a:chExt cx="3629532" cy="30388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62468" y="982"/>
              <a:ext cx="3629532" cy="303889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689690" y="2532194"/>
              <a:ext cx="1781781" cy="456821"/>
            </a:xfrm>
            <a:prstGeom prst="rect">
              <a:avLst/>
            </a:prstGeom>
            <a:solidFill>
              <a:srgbClr val="E96445"/>
            </a:solidFill>
            <a:ln>
              <a:solidFill>
                <a:srgbClr val="E964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026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"/>
          <p:cNvSpPr/>
          <p:nvPr/>
        </p:nvSpPr>
        <p:spPr>
          <a:xfrm>
            <a:off x="309716" y="645246"/>
            <a:ext cx="8214851" cy="7755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0988" algn="l"/>
              </a:tabLst>
            </a:pPr>
            <a:r>
              <a:rPr lang="en-US" sz="2800" dirty="0" smtClean="0"/>
              <a:t> </a:t>
            </a:r>
            <a:r>
              <a:rPr lang="en-US" sz="2800" dirty="0"/>
              <a:t>Open the </a:t>
            </a:r>
            <a:r>
              <a:rPr lang="en-US" sz="2800" b="1" dirty="0" smtClean="0">
                <a:solidFill>
                  <a:srgbClr val="FF0000"/>
                </a:solidFill>
              </a:rPr>
              <a:t>Admin Staff Report  </a:t>
            </a:r>
            <a:r>
              <a:rPr lang="en-US" sz="2800" dirty="0"/>
              <a:t>in the Design </a:t>
            </a:r>
            <a:r>
              <a:rPr lang="en-US" sz="2800" dirty="0" smtClean="0"/>
              <a:t>view from the </a:t>
            </a:r>
            <a:r>
              <a:rPr lang="en-US" sz="2800" b="1" dirty="0" smtClean="0">
                <a:solidFill>
                  <a:srgbClr val="FF0000"/>
                </a:solidFill>
              </a:rPr>
              <a:t>Store Database.accdb. </a:t>
            </a:r>
          </a:p>
          <a:p>
            <a:pPr>
              <a:lnSpc>
                <a:spcPct val="150000"/>
              </a:lnSpc>
              <a:tabLst>
                <a:tab pos="280988" algn="l"/>
              </a:tabLst>
            </a:pPr>
            <a:endParaRPr lang="en-US" sz="2000" b="1" dirty="0">
              <a:solidFill>
                <a:srgbClr val="FF0000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smtClean="0"/>
              <a:t>Sort </a:t>
            </a:r>
            <a:r>
              <a:rPr lang="en-US" sz="2800" dirty="0"/>
              <a:t>the Data in the </a:t>
            </a:r>
            <a:r>
              <a:rPr lang="en-US" sz="2800" dirty="0" smtClean="0"/>
              <a:t>report </a:t>
            </a:r>
            <a:r>
              <a:rPr lang="en-US" sz="2800" dirty="0"/>
              <a:t>into </a:t>
            </a:r>
            <a:r>
              <a:rPr lang="en-US" sz="2800" b="1" dirty="0"/>
              <a:t>descending </a:t>
            </a:r>
            <a:r>
              <a:rPr lang="en-US" sz="2800" dirty="0"/>
              <a:t>order </a:t>
            </a:r>
            <a:r>
              <a:rPr lang="en-US" sz="2800" dirty="0" smtClean="0"/>
              <a:t>of the </a:t>
            </a:r>
            <a:r>
              <a:rPr lang="en-US" sz="2800" b="1" dirty="0"/>
              <a:t>First Name Field</a:t>
            </a:r>
            <a:r>
              <a:rPr lang="en-US" sz="2800" b="1" dirty="0" smtClean="0"/>
              <a:t>.</a:t>
            </a:r>
            <a:r>
              <a:rPr lang="en-US" sz="2800" dirty="0"/>
              <a:t> </a:t>
            </a:r>
            <a:r>
              <a:rPr lang="en-US" sz="2800" dirty="0" smtClean="0"/>
              <a:t>  </a:t>
            </a:r>
            <a:endParaRPr lang="en-US" sz="28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smtClean="0"/>
              <a:t>Remove the sorting option 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smtClean="0"/>
              <a:t>Sort the Data in the report into </a:t>
            </a:r>
            <a:r>
              <a:rPr lang="en-US" sz="2800" b="1" dirty="0" smtClean="0"/>
              <a:t>ascending</a:t>
            </a:r>
            <a:r>
              <a:rPr lang="en-US" sz="28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order of </a:t>
            </a:r>
            <a:r>
              <a:rPr lang="en-US" sz="2800" b="1" dirty="0"/>
              <a:t>First Name </a:t>
            </a:r>
            <a:r>
              <a:rPr lang="en-US" sz="2800" dirty="0" smtClean="0"/>
              <a:t>the </a:t>
            </a:r>
            <a:r>
              <a:rPr lang="en-US" sz="2800" u="sng" dirty="0" smtClean="0">
                <a:solidFill>
                  <a:srgbClr val="FF0000"/>
                </a:solidFill>
              </a:rPr>
              <a:t>within</a:t>
            </a:r>
            <a:r>
              <a:rPr lang="en-US" sz="2800" dirty="0" smtClean="0"/>
              <a:t> </a:t>
            </a:r>
            <a:r>
              <a:rPr lang="en-US" sz="2800" b="1" dirty="0"/>
              <a:t>ascending</a:t>
            </a:r>
            <a:r>
              <a:rPr lang="en-US" sz="2800" dirty="0" smtClean="0"/>
              <a:t> order of    </a:t>
            </a:r>
            <a:r>
              <a:rPr lang="en-US" sz="2800" b="1" dirty="0" smtClean="0"/>
              <a:t>Position.</a:t>
            </a:r>
            <a:endParaRPr lang="en-US" sz="2800" b="1" dirty="0"/>
          </a:p>
          <a:p>
            <a:pPr lvl="0"/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b="1" dirty="0" smtClean="0"/>
              <a:t>         </a:t>
            </a:r>
            <a:endParaRPr lang="en-US" sz="1800" dirty="0"/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3125788" y="4164013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736" y="171644"/>
            <a:ext cx="3539613" cy="639517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Apply Skills: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9664" y="365125"/>
            <a:ext cx="4949773" cy="522922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38021" y="5594350"/>
            <a:ext cx="259837" cy="28000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816072" y="5014452"/>
            <a:ext cx="309716" cy="2494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0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7F6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Learning objectives:</a:t>
            </a: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body" idx="1"/>
          </p:nvPr>
        </p:nvSpPr>
        <p:spPr>
          <a:xfrm>
            <a:off x="458373" y="1458513"/>
            <a:ext cx="10008000" cy="5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 dirty="0"/>
              <a:t>The student should be able to</a:t>
            </a:r>
            <a:r>
              <a:rPr lang="en-US" u="sng" dirty="0" smtClean="0"/>
              <a:t>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lvl="1" indent="-457200">
              <a:lnSpc>
                <a:spcPct val="150000"/>
              </a:lnSpc>
              <a:buSzPts val="2400"/>
              <a:buFont typeface="Calibri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Learn the </a:t>
            </a:r>
            <a:r>
              <a:rPr lang="en-US" b="1" dirty="0">
                <a:solidFill>
                  <a:schemeClr val="tx1"/>
                </a:solidFill>
              </a:rPr>
              <a:t>importance of creating </a:t>
            </a:r>
            <a:r>
              <a:rPr lang="en-US" b="1" dirty="0" smtClean="0">
                <a:solidFill>
                  <a:schemeClr val="tx1"/>
                </a:solidFill>
              </a:rPr>
              <a:t>Reports </a:t>
            </a:r>
            <a:r>
              <a:rPr lang="en-US" dirty="0">
                <a:solidFill>
                  <a:schemeClr val="tx1"/>
                </a:solidFill>
              </a:rPr>
              <a:t>within </a:t>
            </a:r>
            <a:r>
              <a:rPr lang="en-US" dirty="0" smtClean="0">
                <a:solidFill>
                  <a:schemeClr val="tx1"/>
                </a:solidFill>
              </a:rPr>
              <a:t>a database.</a:t>
            </a:r>
          </a:p>
          <a:p>
            <a:pPr lvl="1" indent="-457200">
              <a:lnSpc>
                <a:spcPct val="150000"/>
              </a:lnSpc>
              <a:buSzPts val="2400"/>
              <a:buFont typeface="Calibri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/>
              <a:t>Create </a:t>
            </a:r>
            <a:r>
              <a:rPr lang="en-US" dirty="0"/>
              <a:t>a report from  the </a:t>
            </a:r>
            <a:r>
              <a:rPr lang="en-US" b="1" u="sng" dirty="0"/>
              <a:t>report wizard command</a:t>
            </a:r>
            <a:r>
              <a:rPr lang="en-US" dirty="0" smtClean="0"/>
              <a:t>.</a:t>
            </a:r>
            <a:endParaRPr dirty="0"/>
          </a:p>
          <a:p>
            <a:pPr marL="971550" lvl="1" indent="-5143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Use options like </a:t>
            </a:r>
            <a:r>
              <a:rPr lang="en-US" b="1" dirty="0"/>
              <a:t>sorting and grouping the</a:t>
            </a:r>
            <a:r>
              <a:rPr lang="en-US" dirty="0"/>
              <a:t> data while </a:t>
            </a:r>
            <a:endParaRPr lang="en-US" dirty="0" smtClean="0"/>
          </a:p>
          <a:p>
            <a:pPr marL="457200" lvl="1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smtClean="0"/>
              <a:t>creating </a:t>
            </a:r>
            <a:r>
              <a:rPr lang="en-US" dirty="0"/>
              <a:t>the report.</a:t>
            </a:r>
            <a:endParaRPr dirty="0"/>
          </a:p>
          <a:p>
            <a:pPr marL="971550" lvl="1" indent="-5143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Open, save and close a </a:t>
            </a:r>
            <a:r>
              <a:rPr lang="en-US" b="1" dirty="0"/>
              <a:t>report</a:t>
            </a:r>
            <a:r>
              <a:rPr lang="en-US" dirty="0"/>
              <a:t>.</a:t>
            </a:r>
            <a:endParaRPr dirty="0"/>
          </a:p>
          <a:p>
            <a:pPr marL="971550" lvl="1" indent="-5143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Understand the </a:t>
            </a:r>
            <a:r>
              <a:rPr lang="en-US" b="1" dirty="0"/>
              <a:t>main purpose </a:t>
            </a:r>
            <a:r>
              <a:rPr lang="en-US" dirty="0"/>
              <a:t>of creating </a:t>
            </a:r>
            <a:r>
              <a:rPr lang="en-US" b="1" dirty="0"/>
              <a:t>report</a:t>
            </a:r>
            <a:r>
              <a:rPr lang="en-US" dirty="0"/>
              <a:t>.</a:t>
            </a:r>
            <a:endParaRPr dirty="0"/>
          </a:p>
          <a:p>
            <a:pPr marL="971550" lvl="1" indent="-5143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Preview and print the </a:t>
            </a:r>
            <a:r>
              <a:rPr lang="en-US" b="1" dirty="0"/>
              <a:t>report.</a:t>
            </a:r>
            <a:endParaRPr dirty="0"/>
          </a:p>
          <a:p>
            <a:pPr marL="971550" lvl="1" indent="-5143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Change the layout for a form in Form </a:t>
            </a:r>
            <a:r>
              <a:rPr lang="en-US" b="1" dirty="0"/>
              <a:t>layout view.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86" name="Google Shape;86;p1"/>
          <p:cNvSpPr txBox="1"/>
          <p:nvPr/>
        </p:nvSpPr>
        <p:spPr>
          <a:xfrm>
            <a:off x="10466363" y="69702"/>
            <a:ext cx="173032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14/11/2023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sessions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2" descr="Creating Reports in Microsoft Acc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1" t="10987" r="7358" b="14818"/>
          <a:stretch/>
        </p:blipFill>
        <p:spPr bwMode="auto">
          <a:xfrm>
            <a:off x="8259097" y="0"/>
            <a:ext cx="3932903" cy="682201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369" y="2027848"/>
            <a:ext cx="6092665" cy="47777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73332" y="572183"/>
            <a:ext cx="1202980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Calculations in Access reports help you </a:t>
            </a:r>
            <a:r>
              <a:rPr lang="en-US" sz="2000" b="1" dirty="0"/>
              <a:t>summarize and analyze </a:t>
            </a:r>
            <a:r>
              <a:rPr lang="en-US" sz="2000" dirty="0"/>
              <a:t>data </a:t>
            </a:r>
            <a:r>
              <a:rPr lang="en-US" sz="2000" b="1" dirty="0"/>
              <a:t>clearly</a:t>
            </a:r>
            <a:r>
              <a:rPr lang="en-US" sz="2000" dirty="0"/>
              <a:t>. You can create </a:t>
            </a:r>
            <a:r>
              <a:rPr lang="en-US" sz="2000" b="1" dirty="0"/>
              <a:t>totals, averages, </a:t>
            </a:r>
            <a:r>
              <a:rPr lang="en-US" sz="2000" b="1" dirty="0" smtClean="0"/>
              <a:t>counts, Min , Max  ....</a:t>
            </a:r>
            <a:r>
              <a:rPr lang="en-US" sz="2000" b="1" dirty="0"/>
              <a:t> </a:t>
            </a: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Calculations </a:t>
            </a:r>
            <a:r>
              <a:rPr lang="en-US" sz="2000" dirty="0"/>
              <a:t>make reports more useful by </a:t>
            </a:r>
            <a:r>
              <a:rPr lang="en-US" sz="2000" b="1" dirty="0"/>
              <a:t>showing summaries i</a:t>
            </a:r>
            <a:r>
              <a:rPr lang="en-US" sz="2000" dirty="0"/>
              <a:t>nstead of just raw data. </a:t>
            </a:r>
            <a:r>
              <a:rPr lang="en-US" sz="2000" dirty="0" smtClean="0"/>
              <a:t>They help you </a:t>
            </a:r>
            <a:r>
              <a:rPr lang="en-US" sz="2000" b="1" dirty="0" smtClean="0"/>
              <a:t>compare </a:t>
            </a:r>
            <a:r>
              <a:rPr lang="en-US" sz="2000" b="1" dirty="0"/>
              <a:t>results</a:t>
            </a:r>
            <a:r>
              <a:rPr lang="en-US" sz="2000" dirty="0"/>
              <a:t>, </a:t>
            </a:r>
            <a:r>
              <a:rPr lang="en-US" sz="2000" b="1" dirty="0"/>
              <a:t>analyze performance</a:t>
            </a:r>
            <a:r>
              <a:rPr lang="en-US" sz="2000" dirty="0"/>
              <a:t>, and </a:t>
            </a:r>
            <a:r>
              <a:rPr lang="en-US" sz="2000" b="1" dirty="0"/>
              <a:t>make decisions </a:t>
            </a:r>
            <a:r>
              <a:rPr lang="en-US" sz="2000" dirty="0"/>
              <a:t>quickly</a:t>
            </a:r>
            <a:r>
              <a:rPr lang="en-US" sz="2000" dirty="0" smtClean="0"/>
              <a:t>.</a:t>
            </a:r>
            <a:endParaRPr lang="en-US" sz="2000" dirty="0"/>
          </a:p>
          <a:p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u="sng" dirty="0" smtClean="0"/>
              <a:t> </a:t>
            </a:r>
            <a:endParaRPr lang="en-US" sz="1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4335" y="40734"/>
            <a:ext cx="11096625" cy="38085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1D35"/>
                </a:solidFill>
                <a:latin typeface="Google Sans"/>
              </a:rPr>
              <a:t>Calculating in a report :</a:t>
            </a:r>
            <a:endParaRPr lang="en-US" b="1" dirty="0">
              <a:solidFill>
                <a:srgbClr val="FF0000"/>
              </a:solidFill>
              <a:latin typeface="Google 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26012" y="2519400"/>
            <a:ext cx="301868" cy="38997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Callout 16"/>
          <p:cNvSpPr/>
          <p:nvPr/>
        </p:nvSpPr>
        <p:spPr>
          <a:xfrm>
            <a:off x="8676968" y="3006255"/>
            <a:ext cx="304800" cy="304640"/>
          </a:xfrm>
          <a:prstGeom prst="wedgeEllipseCallout">
            <a:avLst>
              <a:gd name="adj1" fmla="val 49914"/>
              <a:gd name="adj2" fmla="val -102938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087007" y="6061587"/>
            <a:ext cx="2578967" cy="67419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Callout 18"/>
          <p:cNvSpPr/>
          <p:nvPr/>
        </p:nvSpPr>
        <p:spPr>
          <a:xfrm>
            <a:off x="10224090" y="5662465"/>
            <a:ext cx="304800" cy="304640"/>
          </a:xfrm>
          <a:prstGeom prst="wedgeEllipseCallout">
            <a:avLst>
              <a:gd name="adj1" fmla="val 49913"/>
              <a:gd name="adj2" fmla="val 90711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972" y="2027848"/>
            <a:ext cx="6375266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u="sng" dirty="0" smtClean="0"/>
              <a:t>  Method1: </a:t>
            </a:r>
            <a:r>
              <a:rPr lang="en-US" altLang="en-US" sz="2000" b="1" u="sng" dirty="0" smtClean="0"/>
              <a:t>Using Textbox control  in a Report</a:t>
            </a:r>
            <a:endParaRPr lang="en-US" altLang="en-US" sz="2000" b="1" u="sng" dirty="0"/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/>
              <a:t>Open your report in </a:t>
            </a:r>
            <a:r>
              <a:rPr lang="en-US" altLang="en-US" sz="2000" b="1" dirty="0"/>
              <a:t>Design View.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/>
              <a:t>Select the </a:t>
            </a:r>
            <a:r>
              <a:rPr lang="en-US" altLang="en-US" sz="2000" b="1" dirty="0"/>
              <a:t>Text Box </a:t>
            </a:r>
            <a:r>
              <a:rPr lang="en-US" altLang="en-US" sz="2000" dirty="0"/>
              <a:t>where you want the total to </a:t>
            </a:r>
            <a:r>
              <a:rPr lang="en-US" altLang="en-US" sz="2000" dirty="0" smtClean="0"/>
              <a:t>appear for example in the report footer</a:t>
            </a:r>
            <a:endParaRPr lang="en-US" altLang="en-US" sz="2000" dirty="0"/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In the </a:t>
            </a:r>
            <a:r>
              <a:rPr lang="en-US" altLang="en-US" sz="2000" b="1" dirty="0"/>
              <a:t>Text Box </a:t>
            </a:r>
            <a:r>
              <a:rPr lang="en-US" altLang="en-US" sz="2000" dirty="0" smtClean="0"/>
              <a:t>, use the   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=Sum([Field Name])     </a:t>
            </a:r>
            <a:r>
              <a:rPr lang="en-US" altLang="en-US" sz="2000" dirty="0" smtClean="0"/>
              <a:t>function.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Add text as a </a:t>
            </a:r>
            <a:r>
              <a:rPr lang="en-US" altLang="en-US" sz="2000" dirty="0" smtClean="0"/>
              <a:t>label </a:t>
            </a:r>
            <a:r>
              <a:rPr lang="en-US" altLang="en-US" sz="2000" dirty="0"/>
              <a:t>to the left of the text </a:t>
            </a:r>
            <a:r>
              <a:rPr lang="en-US" altLang="en-US" sz="2000" dirty="0" smtClean="0"/>
              <a:t>box </a:t>
            </a:r>
            <a:r>
              <a:rPr lang="en-US" altLang="en-US" sz="2000" b="1" u="sng" dirty="0" smtClean="0">
                <a:solidFill>
                  <a:srgbClr val="FF0000"/>
                </a:solidFill>
              </a:rPr>
              <a:t>Example</a:t>
            </a:r>
            <a:r>
              <a:rPr lang="en-US" altLang="en-US" sz="2000" b="1" u="sng" dirty="0">
                <a:solidFill>
                  <a:srgbClr val="FF0000"/>
                </a:solidFill>
              </a:rPr>
              <a:t>: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   </a:t>
            </a:r>
            <a:r>
              <a:rPr lang="en-US" altLang="en-US" sz="2000" b="1" dirty="0" smtClean="0"/>
              <a:t>=</a:t>
            </a:r>
            <a:r>
              <a:rPr lang="en-US" altLang="en-US" sz="2000" b="1" dirty="0"/>
              <a:t>Sum([</a:t>
            </a:r>
            <a:r>
              <a:rPr lang="en-US" altLang="en-US" sz="2000" b="1" dirty="0" smtClean="0"/>
              <a:t>Sales Amount</a:t>
            </a:r>
            <a:r>
              <a:rPr lang="en-US" altLang="en-US" sz="2000" b="1" dirty="0" smtClean="0"/>
              <a:t>]) </a:t>
            </a:r>
            <a:endParaRPr lang="en-US" altLang="en-US" sz="2000" b="1" dirty="0" smtClean="0"/>
          </a:p>
          <a:p>
            <a:pPr marL="457200" lv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b="1" dirty="0"/>
              <a:t> </a:t>
            </a:r>
            <a:r>
              <a:rPr lang="en-US" altLang="en-US" sz="2000" b="1" dirty="0" smtClean="0"/>
              <a:t>                   </a:t>
            </a:r>
            <a:endParaRPr lang="en-US" altLang="en-US" sz="2000" b="1" dirty="0"/>
          </a:p>
          <a:p>
            <a:pPr marL="457200" lv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b="1" dirty="0" smtClean="0"/>
              <a:t>                    =</a:t>
            </a:r>
            <a:r>
              <a:rPr lang="en-US" altLang="en-US" sz="2000" b="1" dirty="0" smtClean="0"/>
              <a:t>count([Sales Amount</a:t>
            </a:r>
            <a:r>
              <a:rPr lang="en-US" altLang="en-US" sz="2000" b="1" dirty="0" smtClean="0"/>
              <a:t>])</a:t>
            </a:r>
          </a:p>
          <a:p>
            <a:pPr marL="457200" lv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000" b="1" dirty="0" smtClean="0"/>
          </a:p>
          <a:p>
            <a:pPr marL="457200" lv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b="1" dirty="0"/>
              <a:t> </a:t>
            </a:r>
            <a:r>
              <a:rPr lang="en-US" altLang="en-US" sz="2000" b="1" dirty="0" smtClean="0"/>
              <a:t>                   =Min([Sales Amount])     ......</a:t>
            </a:r>
            <a:endParaRPr lang="en-US" altLang="en-US" sz="2000" b="1" dirty="0"/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2000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9131236" y="5651678"/>
            <a:ext cx="304800" cy="304640"/>
          </a:xfrm>
          <a:prstGeom prst="wedgeEllipseCallout">
            <a:avLst>
              <a:gd name="adj1" fmla="val 49913"/>
              <a:gd name="adj2" fmla="val 90711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8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"/>
          <p:cNvSpPr txBox="1">
            <a:spLocks noGrp="1"/>
          </p:cNvSpPr>
          <p:nvPr>
            <p:ph type="title"/>
          </p:nvPr>
        </p:nvSpPr>
        <p:spPr>
          <a:xfrm>
            <a:off x="286968" y="442452"/>
            <a:ext cx="6606252" cy="491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6600"/>
            </a:pPr>
            <a:r>
              <a:rPr lang="en-US" u="sng" dirty="0"/>
              <a:t>Apply Skills:</a:t>
            </a:r>
            <a:endParaRPr b="1" dirty="0"/>
          </a:p>
        </p:txBody>
      </p:sp>
      <p:sp>
        <p:nvSpPr>
          <p:cNvPr id="251" name="Google Shape;251;p17"/>
          <p:cNvSpPr/>
          <p:nvPr/>
        </p:nvSpPr>
        <p:spPr>
          <a:xfrm>
            <a:off x="132735" y="1811611"/>
            <a:ext cx="12059265" cy="387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rgbClr val="FF0000"/>
                </a:solidFill>
              </a:rPr>
              <a:t>Open </a:t>
            </a:r>
            <a:r>
              <a:rPr lang="en-US" sz="2400" b="1" u="sng" dirty="0" smtClean="0">
                <a:solidFill>
                  <a:srgbClr val="FF0000"/>
                </a:solidFill>
              </a:rPr>
              <a:t>the </a:t>
            </a:r>
            <a:r>
              <a:rPr lang="en-US" sz="2400" b="1" u="sng" dirty="0" err="1" smtClean="0">
                <a:solidFill>
                  <a:srgbClr val="FF0000"/>
                </a:solidFill>
              </a:rPr>
              <a:t>AdminStaff</a:t>
            </a:r>
            <a:r>
              <a:rPr lang="en-US" sz="2400" b="1" u="sng" dirty="0" smtClean="0">
                <a:solidFill>
                  <a:srgbClr val="FF0000"/>
                </a:solidFill>
              </a:rPr>
              <a:t>  report  in the Design </a:t>
            </a:r>
            <a:r>
              <a:rPr lang="en-US" sz="2400" b="1" u="sng" dirty="0" smtClean="0">
                <a:solidFill>
                  <a:srgbClr val="FF0000"/>
                </a:solidFill>
              </a:rPr>
              <a:t>view.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Calculate </a:t>
            </a:r>
            <a:r>
              <a:rPr lang="en-US" sz="2400" dirty="0"/>
              <a:t>the </a:t>
            </a:r>
            <a:r>
              <a:rPr lang="en-US" sz="2400" b="1" dirty="0"/>
              <a:t>Number of </a:t>
            </a:r>
            <a:r>
              <a:rPr lang="en-US" sz="2400" b="1" dirty="0" smtClean="0"/>
              <a:t>admin Staffs</a:t>
            </a:r>
            <a:r>
              <a:rPr lang="en-US" sz="2400" b="1" dirty="0"/>
              <a:t>' names </a:t>
            </a:r>
            <a:r>
              <a:rPr lang="en-US" sz="2400" dirty="0"/>
              <a:t>and place this </a:t>
            </a:r>
            <a:r>
              <a:rPr lang="en-US" sz="2400" b="1" dirty="0"/>
              <a:t>under</a:t>
            </a:r>
            <a:r>
              <a:rPr lang="en-US" sz="2400" dirty="0"/>
              <a:t> the </a:t>
            </a:r>
            <a:r>
              <a:rPr lang="en-US" sz="2400" b="1" dirty="0" err="1" smtClean="0"/>
              <a:t>FirstName</a:t>
            </a:r>
            <a:r>
              <a:rPr lang="en-US" sz="2400" dirty="0" smtClean="0"/>
              <a:t> column </a:t>
            </a:r>
            <a:r>
              <a:rPr lang="en-US" sz="2400" dirty="0"/>
              <a:t>for the </a:t>
            </a:r>
            <a:r>
              <a:rPr lang="en-US" sz="2400" dirty="0" smtClean="0"/>
              <a:t>report </a:t>
            </a:r>
            <a:r>
              <a:rPr lang="en-US" sz="2400" b="1" dirty="0"/>
              <a:t>so that it appears on every page.</a:t>
            </a:r>
            <a:r>
              <a:rPr lang="en-US" sz="2400" dirty="0" smtClean="0"/>
              <a:t>. </a:t>
            </a:r>
            <a:r>
              <a:rPr lang="en-US" sz="2400" dirty="0"/>
              <a:t>Then Add a label “</a:t>
            </a:r>
            <a:r>
              <a:rPr lang="en-US" sz="2400" b="1" i="1" dirty="0"/>
              <a:t>The number of Managers are:</a:t>
            </a:r>
            <a:r>
              <a:rPr lang="en-US" sz="2400" dirty="0"/>
              <a:t>” to the </a:t>
            </a:r>
            <a:r>
              <a:rPr lang="en-US" sz="2400" b="1" u="sng" dirty="0"/>
              <a:t>left</a:t>
            </a:r>
            <a:r>
              <a:rPr lang="en-US" sz="2400" b="1" dirty="0"/>
              <a:t> </a:t>
            </a:r>
            <a:r>
              <a:rPr lang="en-US" sz="2400" dirty="0"/>
              <a:t>of this value Save and close</a:t>
            </a:r>
            <a:r>
              <a:rPr lang="en-US" sz="2400" dirty="0" smtClean="0"/>
              <a:t>. 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1800" dirty="0"/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3125788" y="4164013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848" t="22895" r="41483" b="21215"/>
          <a:stretch/>
        </p:blipFill>
        <p:spPr>
          <a:xfrm>
            <a:off x="7991426" y="1582684"/>
            <a:ext cx="918470" cy="799910"/>
          </a:xfrm>
          <a:prstGeom prst="rect">
            <a:avLst/>
          </a:prstGeom>
          <a:ln w="12700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-57445" y="4164013"/>
            <a:ext cx="12549329" cy="1940851"/>
            <a:chOff x="-57445" y="4368098"/>
            <a:chExt cx="12365885" cy="17367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87104" y="4368098"/>
              <a:ext cx="5762381" cy="1736766"/>
            </a:xfrm>
            <a:prstGeom prst="rect">
              <a:avLst/>
            </a:prstGeom>
          </p:spPr>
        </p:pic>
        <p:cxnSp>
          <p:nvCxnSpPr>
            <p:cNvPr id="6" name="Elbow Connector 5"/>
            <p:cNvCxnSpPr/>
            <p:nvPr/>
          </p:nvCxnSpPr>
          <p:spPr>
            <a:xfrm flipV="1">
              <a:off x="2202396" y="4994632"/>
              <a:ext cx="1025448" cy="612787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/>
            <p:nvPr/>
          </p:nvCxnSpPr>
          <p:spPr>
            <a:xfrm rot="10800000">
              <a:off x="8716506" y="5209658"/>
              <a:ext cx="1202824" cy="514432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-57445" y="5389292"/>
              <a:ext cx="2438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To add a label (text)</a:t>
              </a:r>
              <a:endParaRPr lang="en-US" sz="18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869757" y="5514596"/>
              <a:ext cx="2438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To add a Function</a:t>
              </a:r>
              <a:endParaRPr lang="en-US" sz="1800" b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903953" y="6310050"/>
            <a:ext cx="121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Right </a:t>
            </a:r>
            <a:endParaRPr lang="en-US" sz="1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9985" y="6310050"/>
            <a:ext cx="121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Left</a:t>
            </a:r>
            <a:endParaRPr lang="en-US" sz="1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7024" y="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8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699" y="1544594"/>
            <a:ext cx="2200582" cy="5077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" y="963733"/>
            <a:ext cx="8952271" cy="5195017"/>
          </a:xfrm>
        </p:spPr>
        <p:txBody>
          <a:bodyPr>
            <a:normAutofit/>
          </a:bodyPr>
          <a:lstStyle/>
          <a:p>
            <a:r>
              <a:rPr lang="en-US" sz="3200" dirty="0"/>
              <a:t>Always ensure that the calculation results appear </a:t>
            </a:r>
            <a:r>
              <a:rPr lang="en-US" sz="3200" dirty="0" smtClean="0"/>
              <a:t>in the correct place: </a:t>
            </a:r>
            <a:br>
              <a:rPr lang="en-US" sz="32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* On </a:t>
            </a:r>
            <a:r>
              <a:rPr lang="en-US" sz="2800" dirty="0"/>
              <a:t>every page {</a:t>
            </a:r>
            <a:r>
              <a:rPr lang="en-US" sz="2800" b="1" u="sng" dirty="0">
                <a:solidFill>
                  <a:srgbClr val="FF0000"/>
                </a:solidFill>
              </a:rPr>
              <a:t>page Footer, page </a:t>
            </a:r>
            <a:r>
              <a:rPr lang="en-US" sz="2800" b="1" u="sng" dirty="0" smtClean="0">
                <a:solidFill>
                  <a:srgbClr val="FF0000"/>
                </a:solidFill>
              </a:rPr>
              <a:t>header </a:t>
            </a:r>
            <a:r>
              <a:rPr lang="en-US" sz="2800" dirty="0" smtClean="0"/>
              <a:t>}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*At the bottom of each group.{</a:t>
            </a:r>
            <a:r>
              <a:rPr lang="en-US" sz="2800" b="1" u="sng" dirty="0">
                <a:solidFill>
                  <a:srgbClr val="FF0000"/>
                </a:solidFill>
              </a:rPr>
              <a:t>Group Footer</a:t>
            </a:r>
            <a:r>
              <a:rPr lang="en-US" sz="2800" dirty="0" smtClean="0"/>
              <a:t>}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*Only </a:t>
            </a:r>
            <a:r>
              <a:rPr lang="en-US" sz="2800" dirty="0"/>
              <a:t>on the last page of the </a:t>
            </a:r>
            <a:r>
              <a:rPr lang="en-US" sz="2800" dirty="0" smtClean="0"/>
              <a:t>report {</a:t>
            </a:r>
            <a:r>
              <a:rPr lang="en-US" sz="2800" b="1" u="sng" dirty="0">
                <a:solidFill>
                  <a:srgbClr val="FF0000"/>
                </a:solidFill>
              </a:rPr>
              <a:t>Report </a:t>
            </a:r>
            <a:r>
              <a:rPr lang="en-US" sz="2800" b="1" u="sng" dirty="0" smtClean="0">
                <a:solidFill>
                  <a:srgbClr val="FF0000"/>
                </a:solidFill>
              </a:rPr>
              <a:t>Footer</a:t>
            </a:r>
            <a:r>
              <a:rPr lang="en-US" sz="2800" dirty="0" smtClean="0"/>
              <a:t>}</a:t>
            </a:r>
            <a:br>
              <a:rPr lang="en-US" sz="28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2800" dirty="0">
                <a:hlinkClick r:id="rId3"/>
              </a:rPr>
              <a:t>https://</a:t>
            </a:r>
            <a:r>
              <a:rPr lang="en-US" sz="2800" dirty="0" smtClean="0">
                <a:hlinkClick r:id="rId3"/>
              </a:rPr>
              <a:t>wordwall.net/resource/102092722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39213" y="132736"/>
            <a:ext cx="10589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/>
              <a:t>Important Notes when calculating:</a:t>
            </a:r>
            <a:endParaRPr lang="en-US" sz="4800" b="1" u="sng" dirty="0"/>
          </a:p>
        </p:txBody>
      </p:sp>
      <p:cxnSp>
        <p:nvCxnSpPr>
          <p:cNvPr id="6" name="Elbow Connector 5"/>
          <p:cNvCxnSpPr/>
          <p:nvPr/>
        </p:nvCxnSpPr>
        <p:spPr>
          <a:xfrm>
            <a:off x="6651523" y="2642644"/>
            <a:ext cx="2713703" cy="425021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rot="16200000" flipH="1">
            <a:off x="8139872" y="3703083"/>
            <a:ext cx="2752247" cy="1481410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6560334" y="4264521"/>
            <a:ext cx="2982740" cy="2181416"/>
          </a:xfrm>
          <a:prstGeom prst="bentConnector3">
            <a:avLst>
              <a:gd name="adj1" fmla="val 554"/>
            </a:avLst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>
            <a:off x="6723212" y="3334978"/>
            <a:ext cx="2892738" cy="1859086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63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008" y="1786037"/>
            <a:ext cx="5760748" cy="50719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88851"/>
            <a:ext cx="1190194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. </a:t>
            </a:r>
            <a:r>
              <a:rPr lang="en-US" sz="2000" dirty="0"/>
              <a:t>The </a:t>
            </a:r>
            <a:r>
              <a:rPr lang="en-US" sz="2000" b="1" dirty="0">
                <a:solidFill>
                  <a:srgbClr val="FF0000"/>
                </a:solidFill>
              </a:rPr>
              <a:t>Totals</a:t>
            </a:r>
            <a:r>
              <a:rPr lang="en-US" sz="2000" dirty="0"/>
              <a:t> feature allows you to </a:t>
            </a:r>
            <a:r>
              <a:rPr lang="en-US" sz="2000" b="1" dirty="0"/>
              <a:t>quickly summarize </a:t>
            </a:r>
            <a:r>
              <a:rPr lang="en-US" sz="2000" dirty="0"/>
              <a:t>data from a table or query, </a:t>
            </a:r>
            <a:r>
              <a:rPr lang="en-US" sz="2000" b="1" dirty="0"/>
              <a:t>making it easy to generate reports </a:t>
            </a:r>
            <a:r>
              <a:rPr lang="en-US" sz="2000" dirty="0"/>
              <a:t>such as total sales, average grades, or number of orders.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u="sng" dirty="0" smtClean="0"/>
              <a:t> </a:t>
            </a:r>
            <a:endParaRPr lang="en-US" sz="1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7652" y="58570"/>
            <a:ext cx="11096625" cy="677108"/>
          </a:xfrm>
        </p:spPr>
        <p:txBody>
          <a:bodyPr/>
          <a:lstStyle/>
          <a:p>
            <a:r>
              <a:rPr lang="en-US" dirty="0" smtClean="0">
                <a:solidFill>
                  <a:srgbClr val="001D35"/>
                </a:solidFill>
                <a:latin typeface="Google Sans"/>
              </a:rPr>
              <a:t>Calculating in a report :</a:t>
            </a:r>
            <a:endParaRPr lang="en-US" b="1" dirty="0">
              <a:solidFill>
                <a:srgbClr val="FF0000"/>
              </a:solidFill>
              <a:latin typeface="Google 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78877" y="2253936"/>
            <a:ext cx="752168" cy="2815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Callout 16"/>
          <p:cNvSpPr/>
          <p:nvPr/>
        </p:nvSpPr>
        <p:spPr>
          <a:xfrm>
            <a:off x="7959214" y="5000672"/>
            <a:ext cx="304800" cy="304640"/>
          </a:xfrm>
          <a:prstGeom prst="wedgeEllipseCallout">
            <a:avLst>
              <a:gd name="adj1" fmla="val 49914"/>
              <a:gd name="adj2" fmla="val -102938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7455309" y="2190458"/>
            <a:ext cx="304800" cy="304640"/>
          </a:xfrm>
          <a:prstGeom prst="wedgeEllipseCallout">
            <a:avLst>
              <a:gd name="adj1" fmla="val 112817"/>
              <a:gd name="adj2" fmla="val 18093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742" y="1495879"/>
            <a:ext cx="6375266" cy="60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u="sng" dirty="0" smtClean="0"/>
              <a:t>  Method2: Using  Totals Command  </a:t>
            </a:r>
            <a:r>
              <a:rPr lang="en-US" altLang="en-US" sz="2000" b="1" u="sng" dirty="0"/>
              <a:t>in a Report</a:t>
            </a:r>
          </a:p>
          <a:p>
            <a:pPr marL="117475" marR="0" lvl="0" indent="-1174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/>
              <a:t>Open your report in </a:t>
            </a:r>
            <a:r>
              <a:rPr lang="en-US" altLang="en-US" sz="2000" b="1" dirty="0"/>
              <a:t>Design View.</a:t>
            </a:r>
          </a:p>
          <a:p>
            <a:pPr marL="117475" marR="0" lvl="0" indent="-1174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/>
              <a:t>Select the </a:t>
            </a:r>
            <a:r>
              <a:rPr lang="en-US" altLang="en-US" sz="2000" b="1" dirty="0" smtClean="0"/>
              <a:t>desired field </a:t>
            </a:r>
            <a:r>
              <a:rPr lang="en-US" altLang="en-US" sz="2000" dirty="0" smtClean="0"/>
              <a:t>that </a:t>
            </a:r>
            <a:r>
              <a:rPr lang="en-US" altLang="en-US" sz="2000" dirty="0"/>
              <a:t>you want </a:t>
            </a:r>
            <a:r>
              <a:rPr lang="en-US" altLang="en-US" sz="2000" dirty="0" smtClean="0"/>
              <a:t>to make the calculation on it from </a:t>
            </a:r>
            <a:r>
              <a:rPr lang="en-US" altLang="en-US" sz="20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Detail section</a:t>
            </a:r>
            <a:r>
              <a:rPr lang="en-US" altLang="en-US" sz="2000" dirty="0" smtClean="0"/>
              <a:t>.</a:t>
            </a:r>
          </a:p>
          <a:p>
            <a:pPr marL="117475" lvl="0" indent="-117475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Click on the 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Totals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button (</a:t>
            </a: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looks like </a:t>
            </a:r>
            <a:r>
              <a:rPr lang="en-US" altLang="en-US" sz="20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∑</a:t>
            </a: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)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in the 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Design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tab</a:t>
            </a: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en-US" altLang="en-US" sz="20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17475" lvl="0" indent="-117475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Choose 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the type of calculation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you want to perform</a:t>
            </a: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ar-JO" altLang="en-US" sz="20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u="sng" dirty="0">
                <a:solidFill>
                  <a:schemeClr val="tx1"/>
                </a:solidFill>
                <a:latin typeface="Arial" panose="020B0604020202020204" pitchFamily="34" charset="0"/>
              </a:rPr>
              <a:t>For each field: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Choose 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Sum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to calculate the total.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Choose 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Average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for the </a:t>
            </a:r>
            <a:r>
              <a:rPr lang="en-US" altLang="en-US" sz="2000" u="sng" dirty="0">
                <a:solidFill>
                  <a:schemeClr val="tx1"/>
                </a:solidFill>
                <a:latin typeface="Arial" panose="020B0604020202020204" pitchFamily="34" charset="0"/>
              </a:rPr>
              <a:t>mean value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Choose 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Count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to count the </a:t>
            </a:r>
            <a:r>
              <a:rPr lang="en-US" altLang="en-US" sz="2000" u="sng" dirty="0">
                <a:solidFill>
                  <a:schemeClr val="tx1"/>
                </a:solidFill>
                <a:latin typeface="Arial" panose="020B0604020202020204" pitchFamily="34" charset="0"/>
              </a:rPr>
              <a:t>number of records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Other options: Min, Max, etc.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2000" dirty="0" smtClean="0"/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8111614" y="2535510"/>
            <a:ext cx="1253612" cy="152029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583561" y="4337380"/>
            <a:ext cx="454245" cy="2860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49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"/>
          <p:cNvSpPr txBox="1">
            <a:spLocks noGrp="1"/>
          </p:cNvSpPr>
          <p:nvPr>
            <p:ph type="title"/>
          </p:nvPr>
        </p:nvSpPr>
        <p:spPr>
          <a:xfrm>
            <a:off x="286968" y="442452"/>
            <a:ext cx="6606252" cy="491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6600"/>
            </a:pPr>
            <a:r>
              <a:rPr lang="en-US" u="sng" dirty="0"/>
              <a:t>Apply Skills:</a:t>
            </a:r>
            <a:endParaRPr b="1" dirty="0"/>
          </a:p>
        </p:txBody>
      </p:sp>
      <p:sp>
        <p:nvSpPr>
          <p:cNvPr id="251" name="Google Shape;251;p17"/>
          <p:cNvSpPr/>
          <p:nvPr/>
        </p:nvSpPr>
        <p:spPr>
          <a:xfrm>
            <a:off x="132735" y="1195143"/>
            <a:ext cx="9350477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FF0000"/>
                </a:solidFill>
              </a:rPr>
              <a:t>Open the Department_2025 </a:t>
            </a:r>
            <a:r>
              <a:rPr lang="en-US" sz="2400" b="1" u="sng" dirty="0" smtClean="0">
                <a:solidFill>
                  <a:srgbClr val="FF0000"/>
                </a:solidFill>
              </a:rPr>
              <a:t>Report.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u="sng" dirty="0">
              <a:solidFill>
                <a:srgbClr val="FF0000"/>
              </a:solidFill>
            </a:endParaRPr>
          </a:p>
          <a:p>
            <a:endParaRPr lang="en-US" sz="1800" b="1" dirty="0">
              <a:solidFill>
                <a:srgbClr val="FF000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/>
              <a:t>Calculate </a:t>
            </a:r>
            <a:r>
              <a:rPr lang="en-US" sz="2400" dirty="0"/>
              <a:t>the </a:t>
            </a:r>
            <a:r>
              <a:rPr lang="en-US" sz="2400" b="1" dirty="0"/>
              <a:t>total bonuses for teachers</a:t>
            </a:r>
            <a:r>
              <a:rPr lang="en-US" sz="2400" dirty="0"/>
              <a:t> and place this under </a:t>
            </a:r>
            <a:r>
              <a:rPr lang="en-US" sz="2400" dirty="0" smtClean="0"/>
              <a:t>     the</a:t>
            </a:r>
            <a:r>
              <a:rPr lang="en-US" sz="2400" b="1" dirty="0" smtClean="0"/>
              <a:t> Bonuses</a:t>
            </a:r>
            <a:r>
              <a:rPr lang="en-US" sz="2400" dirty="0" smtClean="0"/>
              <a:t> </a:t>
            </a:r>
            <a:r>
              <a:rPr lang="en-US" sz="2400" dirty="0"/>
              <a:t>column for the report So it appears </a:t>
            </a:r>
            <a:r>
              <a:rPr lang="en-US" sz="2400" b="1" dirty="0"/>
              <a:t>only</a:t>
            </a:r>
            <a:r>
              <a:rPr lang="en-US" sz="2400" dirty="0"/>
              <a:t> in the </a:t>
            </a:r>
            <a:r>
              <a:rPr lang="en-US" sz="2400" b="1" dirty="0"/>
              <a:t>footer of the report.</a:t>
            </a:r>
            <a:endParaRPr lang="en-US" sz="1800" b="1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1800" dirty="0"/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3125788" y="4164013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03296" y="3170730"/>
            <a:ext cx="10968449" cy="3139321"/>
            <a:chOff x="551678" y="3502672"/>
            <a:chExt cx="11514369" cy="2809212"/>
          </a:xfrm>
        </p:grpSpPr>
        <p:cxnSp>
          <p:nvCxnSpPr>
            <p:cNvPr id="11" name="Elbow Connector 10"/>
            <p:cNvCxnSpPr/>
            <p:nvPr/>
          </p:nvCxnSpPr>
          <p:spPr>
            <a:xfrm rot="10800000">
              <a:off x="8361725" y="4426457"/>
              <a:ext cx="1265639" cy="984359"/>
            </a:xfrm>
            <a:prstGeom prst="bentConnector3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51678" y="4645256"/>
              <a:ext cx="3316231" cy="1569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The Function will appear without label to add text we can add </a:t>
              </a:r>
              <a:r>
                <a:rPr lang="en-US" sz="1800" b="1" smtClean="0"/>
                <a:t>label from</a:t>
              </a:r>
              <a:endParaRPr lang="en-US" sz="1800" b="1" dirty="0" smtClean="0"/>
            </a:p>
            <a:p>
              <a:endParaRPr lang="en-US" sz="1800" b="1" dirty="0"/>
            </a:p>
            <a:p>
              <a:endParaRPr lang="en-US" sz="1800" b="1" dirty="0" smtClean="0"/>
            </a:p>
            <a:p>
              <a:r>
                <a:rPr lang="en-US" sz="1800" b="1" dirty="0" smtClean="0"/>
                <a:t>  </a:t>
              </a:r>
              <a:endParaRPr lang="en-US" sz="18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627364" y="3502672"/>
              <a:ext cx="2438683" cy="28092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When you use grouping in a report, the calculation function can appear in </a:t>
              </a:r>
              <a:r>
                <a:rPr lang="en-US" sz="1800" b="1" dirty="0"/>
                <a:t>two</a:t>
              </a:r>
              <a:r>
                <a:rPr lang="en-US" sz="1800" dirty="0"/>
                <a:t> places: the </a:t>
              </a:r>
              <a:r>
                <a:rPr lang="en-US" sz="1800" b="1" dirty="0"/>
                <a:t>Group Footer</a:t>
              </a:r>
              <a:r>
                <a:rPr lang="en-US" sz="1800" dirty="0"/>
                <a:t> and the </a:t>
              </a:r>
              <a:r>
                <a:rPr lang="en-US" sz="1800" b="1" dirty="0"/>
                <a:t>Report Footer</a:t>
              </a:r>
              <a:r>
                <a:rPr lang="en-US" sz="1800" dirty="0"/>
                <a:t>. You need to check carefully where the function is placed before printing</a:t>
              </a:r>
              <a:endParaRPr lang="en-US" sz="1800" b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903953" y="6310050"/>
            <a:ext cx="121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Right </a:t>
            </a:r>
            <a:endParaRPr lang="en-US" sz="1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9985" y="6310050"/>
            <a:ext cx="121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Left</a:t>
            </a:r>
            <a:endParaRPr lang="en-US" sz="1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024" y="0"/>
            <a:ext cx="2143125" cy="2143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2054"/>
          <a:stretch/>
        </p:blipFill>
        <p:spPr>
          <a:xfrm>
            <a:off x="6893220" y="1015917"/>
            <a:ext cx="1665516" cy="7277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61821" b="-11017"/>
          <a:stretch/>
        </p:blipFill>
        <p:spPr>
          <a:xfrm>
            <a:off x="2047734" y="5426783"/>
            <a:ext cx="697163" cy="507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32-Point Star 1"/>
          <p:cNvSpPr/>
          <p:nvPr/>
        </p:nvSpPr>
        <p:spPr>
          <a:xfrm>
            <a:off x="176331" y="3876670"/>
            <a:ext cx="4837475" cy="2477222"/>
          </a:xfrm>
          <a:prstGeom prst="star3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919" y="3359736"/>
            <a:ext cx="2958540" cy="3437128"/>
          </a:xfrm>
          <a:prstGeom prst="rect">
            <a:avLst/>
          </a:prstGeom>
        </p:spPr>
      </p:pic>
      <p:cxnSp>
        <p:nvCxnSpPr>
          <p:cNvPr id="21" name="Elbow Connector 20"/>
          <p:cNvCxnSpPr/>
          <p:nvPr/>
        </p:nvCxnSpPr>
        <p:spPr>
          <a:xfrm rot="10800000" flipV="1">
            <a:off x="8564466" y="5303097"/>
            <a:ext cx="1184219" cy="1061033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9712"/>
          <a:stretch/>
        </p:blipFill>
        <p:spPr>
          <a:xfrm>
            <a:off x="8201795" y="33878"/>
            <a:ext cx="1815229" cy="100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9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1729" y="3362632"/>
            <a:ext cx="2964426" cy="30381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11562" y="3362632"/>
            <a:ext cx="2905432" cy="29349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8229601" y="3362632"/>
            <a:ext cx="3229897" cy="2934929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31690" y="147485"/>
            <a:ext cx="564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Grouping</a:t>
            </a:r>
            <a:endParaRPr lang="en-US" sz="4000" dirty="0"/>
          </a:p>
        </p:txBody>
      </p:sp>
      <p:sp>
        <p:nvSpPr>
          <p:cNvPr id="8" name="Oval 7"/>
          <p:cNvSpPr/>
          <p:nvPr/>
        </p:nvSpPr>
        <p:spPr>
          <a:xfrm>
            <a:off x="4011562" y="1209368"/>
            <a:ext cx="726442" cy="651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8403" y="1120859"/>
            <a:ext cx="711985" cy="6292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6521246" y="1209367"/>
            <a:ext cx="791496" cy="62926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351936" y="1209368"/>
            <a:ext cx="726442" cy="651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63949" y="1275748"/>
            <a:ext cx="711985" cy="6292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9389809" y="1209368"/>
            <a:ext cx="791496" cy="62926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146" y="1280677"/>
            <a:ext cx="726442" cy="6055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505019" y="1275748"/>
            <a:ext cx="711985" cy="58502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8154631" y="1165104"/>
            <a:ext cx="791496" cy="58502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2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"/>
          <p:cNvSpPr/>
          <p:nvPr/>
        </p:nvSpPr>
        <p:spPr>
          <a:xfrm>
            <a:off x="199385" y="127758"/>
            <a:ext cx="6246681" cy="6524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Grouping in Access: </a:t>
            </a:r>
            <a:endParaRPr lang="en-US" sz="2400" b="1" u="sng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endParaRPr lang="en-US" sz="2400" b="1" u="sng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2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Grouping 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in Access allows you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organize records into categories 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 fields, </a:t>
            </a:r>
            <a:r>
              <a:rPr lang="en-US" sz="23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 </a:t>
            </a:r>
            <a:r>
              <a:rPr lang="en-US" sz="2300" dirty="0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provides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a clearer structure 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and makes printed output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easier to read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,</a:t>
            </a:r>
            <a:r>
              <a:rPr lang="en-US" sz="23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analyze</a:t>
            </a:r>
            <a:r>
              <a:rPr lang="en-US" sz="2400" b="1" dirty="0" smtClean="0"/>
              <a:t> </a:t>
            </a:r>
            <a:r>
              <a:rPr lang="en-US" sz="2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compare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groups</a:t>
            </a:r>
            <a:r>
              <a:rPr lang="en-US" sz="2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2300"/>
            </a:pP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en-US" sz="23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For example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if your data is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grouped by 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Department field 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 records in the Department field have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values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such as </a:t>
            </a:r>
            <a:r>
              <a:rPr lang="en-US" sz="23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Administration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3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Computer Science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US" sz="23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Technique:</a:t>
            </a:r>
            <a:r>
              <a:rPr lang="en-US" sz="23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 will group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data for the Administration department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together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data for the Computer Science department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together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data for the English department </a:t>
            </a: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together</a:t>
            </a:r>
            <a:r>
              <a:rPr lang="en-US" sz="23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300" b="1" i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9" name="Google Shape;189;p11"/>
          <p:cNvGrpSpPr/>
          <p:nvPr/>
        </p:nvGrpSpPr>
        <p:grpSpPr>
          <a:xfrm>
            <a:off x="6372665" y="777201"/>
            <a:ext cx="5819335" cy="5336875"/>
            <a:chOff x="6215725" y="190467"/>
            <a:chExt cx="5924025" cy="5336875"/>
          </a:xfrm>
        </p:grpSpPr>
        <p:pic>
          <p:nvPicPr>
            <p:cNvPr id="190" name="Google Shape;190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15725" y="1113979"/>
              <a:ext cx="5924025" cy="4413363"/>
            </a:xfrm>
            <a:prstGeom prst="rect">
              <a:avLst/>
            </a:prstGeom>
            <a:noFill/>
            <a:ln w="381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sp>
          <p:nvSpPr>
            <p:cNvPr id="191" name="Google Shape;191;p11"/>
            <p:cNvSpPr txBox="1"/>
            <p:nvPr/>
          </p:nvSpPr>
          <p:spPr>
            <a:xfrm>
              <a:off x="6388322" y="190467"/>
              <a:ext cx="212905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Grouped by the Department field</a:t>
              </a:r>
              <a:endParaRPr/>
            </a:p>
          </p:txBody>
        </p:sp>
        <p:cxnSp>
          <p:nvCxnSpPr>
            <p:cNvPr id="192" name="Google Shape;192;p11"/>
            <p:cNvCxnSpPr/>
            <p:nvPr/>
          </p:nvCxnSpPr>
          <p:spPr>
            <a:xfrm flipH="1">
              <a:off x="6851175" y="836798"/>
              <a:ext cx="13648" cy="968991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93" name="Google Shape;193;p11"/>
            <p:cNvCxnSpPr/>
            <p:nvPr/>
          </p:nvCxnSpPr>
          <p:spPr>
            <a:xfrm rot="10800000">
              <a:off x="10467834" y="2809389"/>
              <a:ext cx="723332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94" name="Google Shape;194;p11"/>
            <p:cNvSpPr txBox="1"/>
            <p:nvPr/>
          </p:nvSpPr>
          <p:spPr>
            <a:xfrm>
              <a:off x="11136574" y="2611075"/>
              <a:ext cx="90530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Value</a:t>
              </a:r>
              <a:endParaRPr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5" name="Google Shape;195;p11"/>
            <p:cNvCxnSpPr/>
            <p:nvPr/>
          </p:nvCxnSpPr>
          <p:spPr>
            <a:xfrm>
              <a:off x="10467834" y="2320119"/>
              <a:ext cx="0" cy="1201003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437" y="2127585"/>
            <a:ext cx="5091531" cy="326034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2"/>
          <p:cNvSpPr/>
          <p:nvPr/>
        </p:nvSpPr>
        <p:spPr>
          <a:xfrm>
            <a:off x="145436" y="749862"/>
            <a:ext cx="11488545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Tip</a:t>
            </a:r>
            <a:r>
              <a:rPr lang="en-US" sz="32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Reports created with the Report Wizard may have the following two sections in addition to the report sections found in reports created when you add any grouping level.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12"/>
          <p:cNvPicPr preferRelativeResize="0"/>
          <p:nvPr/>
        </p:nvPicPr>
        <p:blipFill rotWithShape="1">
          <a:blip r:embed="rId4">
            <a:alphaModFix/>
          </a:blip>
          <a:srcRect r="23364"/>
          <a:stretch/>
        </p:blipFill>
        <p:spPr>
          <a:xfrm>
            <a:off x="5753686" y="1888635"/>
            <a:ext cx="5880296" cy="484978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203" name="Google Shape;203;p12"/>
          <p:cNvCxnSpPr/>
          <p:nvPr/>
        </p:nvCxnSpPr>
        <p:spPr>
          <a:xfrm rot="10800000">
            <a:off x="4830813" y="3390279"/>
            <a:ext cx="1018800" cy="226800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4" name="Google Shape;204;p12"/>
          <p:cNvCxnSpPr/>
          <p:nvPr/>
        </p:nvCxnSpPr>
        <p:spPr>
          <a:xfrm rot="10800000">
            <a:off x="4807606" y="4424255"/>
            <a:ext cx="1018800" cy="226800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5" name="Google Shape;205;p12"/>
          <p:cNvSpPr/>
          <p:nvPr/>
        </p:nvSpPr>
        <p:spPr>
          <a:xfrm>
            <a:off x="621184" y="165087"/>
            <a:ext cx="21643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Grouping:</a:t>
            </a:r>
            <a:endParaRPr sz="3200" b="1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9798" y="787087"/>
            <a:ext cx="6992203" cy="32394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13"/>
          <p:cNvGrpSpPr/>
          <p:nvPr/>
        </p:nvGrpSpPr>
        <p:grpSpPr>
          <a:xfrm>
            <a:off x="1" y="858130"/>
            <a:ext cx="7621141" cy="5999870"/>
            <a:chOff x="-1" y="0"/>
            <a:chExt cx="7621140" cy="6858000"/>
          </a:xfrm>
        </p:grpSpPr>
        <p:pic>
          <p:nvPicPr>
            <p:cNvPr id="212" name="Google Shape;212;p13"/>
            <p:cNvPicPr preferRelativeResize="0"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-1" y="0"/>
              <a:ext cx="5199797" cy="685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3" name="Google Shape;213;p13"/>
            <p:cNvCxnSpPr/>
            <p:nvPr/>
          </p:nvCxnSpPr>
          <p:spPr>
            <a:xfrm rot="5400000">
              <a:off x="2872816" y="2927482"/>
              <a:ext cx="4858681" cy="1542198"/>
            </a:xfrm>
            <a:prstGeom prst="bentConnector3">
              <a:avLst>
                <a:gd name="adj1" fmla="val 98171"/>
              </a:avLst>
            </a:pr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14" name="Google Shape;214;p13"/>
            <p:cNvCxnSpPr/>
            <p:nvPr/>
          </p:nvCxnSpPr>
          <p:spPr>
            <a:xfrm rot="5400000">
              <a:off x="4421871" y="1501256"/>
              <a:ext cx="1555848" cy="1091819"/>
            </a:xfrm>
            <a:prstGeom prst="bentConnector3">
              <a:avLst>
                <a:gd name="adj1" fmla="val 62927"/>
              </a:avLst>
            </a:pr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15" name="Google Shape;215;p13"/>
            <p:cNvCxnSpPr/>
            <p:nvPr/>
          </p:nvCxnSpPr>
          <p:spPr>
            <a:xfrm flipH="1">
              <a:off x="4683444" y="1432856"/>
              <a:ext cx="2604461" cy="2381695"/>
            </a:xfrm>
            <a:prstGeom prst="bentConnector3">
              <a:avLst>
                <a:gd name="adj1" fmla="val 1267"/>
              </a:avLst>
            </a:pr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16" name="Google Shape;216;p13"/>
            <p:cNvCxnSpPr/>
            <p:nvPr/>
          </p:nvCxnSpPr>
          <p:spPr>
            <a:xfrm rot="5400000">
              <a:off x="4315535" y="1607589"/>
              <a:ext cx="3643955" cy="2967254"/>
            </a:xfrm>
            <a:prstGeom prst="bentConnector3">
              <a:avLst>
                <a:gd name="adj1" fmla="val 91724"/>
              </a:avLst>
            </a:pr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17" name="Google Shape;217;p13"/>
            <p:cNvCxnSpPr/>
            <p:nvPr/>
          </p:nvCxnSpPr>
          <p:spPr>
            <a:xfrm flipH="1">
              <a:off x="4653886" y="1255427"/>
              <a:ext cx="709687" cy="614315"/>
            </a:xfrm>
            <a:prstGeom prst="bentConnector3">
              <a:avLst>
                <a:gd name="adj1" fmla="val -1923"/>
              </a:avLst>
            </a:pr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218" name="Google Shape;218;p13"/>
          <p:cNvSpPr/>
          <p:nvPr/>
        </p:nvSpPr>
        <p:spPr>
          <a:xfrm>
            <a:off x="1994579" y="-20247"/>
            <a:ext cx="82858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Report sections in Print Preview</a:t>
            </a:r>
            <a:endParaRPr sz="3600" b="1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05" y="0"/>
            <a:ext cx="11779045" cy="1325563"/>
          </a:xfrm>
          <a:solidFill>
            <a:srgbClr val="EEE7F6"/>
          </a:solidFill>
        </p:spPr>
        <p:txBody>
          <a:bodyPr>
            <a:normAutofit/>
          </a:bodyPr>
          <a:lstStyle/>
          <a:p>
            <a:r>
              <a:rPr lang="en-US" sz="4000" u="sng" dirty="0" smtClean="0">
                <a:solidFill>
                  <a:schemeClr val="tx1"/>
                </a:solidFill>
              </a:rPr>
              <a:t>The </a:t>
            </a:r>
            <a:r>
              <a:rPr lang="en-US" sz="4000" b="1" u="sng" dirty="0">
                <a:solidFill>
                  <a:schemeClr val="tx1"/>
                </a:solidFill>
              </a:rPr>
              <a:t>importance of creating Reports </a:t>
            </a:r>
            <a:r>
              <a:rPr lang="en-US" sz="4000" u="sng" dirty="0">
                <a:solidFill>
                  <a:schemeClr val="tx1"/>
                </a:solidFill>
              </a:rPr>
              <a:t>within a database</a:t>
            </a:r>
            <a:endParaRPr lang="en-US" sz="4000" u="sng" dirty="0"/>
          </a:p>
        </p:txBody>
      </p:sp>
      <p:sp>
        <p:nvSpPr>
          <p:cNvPr id="3" name="Rectangle 2"/>
          <p:cNvSpPr/>
          <p:nvPr/>
        </p:nvSpPr>
        <p:spPr>
          <a:xfrm>
            <a:off x="471950" y="1571567"/>
            <a:ext cx="85540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Importance of creating a report in Access: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It helps you </a:t>
            </a:r>
            <a:r>
              <a:rPr lang="en-US" sz="2400" b="1" dirty="0"/>
              <a:t>summarize, organize, and present data</a:t>
            </a:r>
            <a:r>
              <a:rPr lang="en-US" sz="2400" dirty="0"/>
              <a:t> clearly from your database. Reports turn raw data into readable information for </a:t>
            </a:r>
            <a:r>
              <a:rPr lang="en-US" sz="2400" b="1" dirty="0"/>
              <a:t>decision-making or printing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Main goal: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To </a:t>
            </a:r>
            <a:r>
              <a:rPr lang="en-US" sz="2400" b="1" dirty="0"/>
              <a:t>display and analyze data in a professional, understandable format</a:t>
            </a:r>
            <a:r>
              <a:rPr lang="en-US" sz="2400" dirty="0"/>
              <a:t>, showing totals, summaries, and key details—making it easier to share insights with others such as managers, teachers, or clients.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1557" y="2077812"/>
            <a:ext cx="4423293" cy="351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1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u="sng"/>
              <a:t>Report</a:t>
            </a:r>
            <a:r>
              <a:rPr lang="en-US" u="sng"/>
              <a:t> </a:t>
            </a:r>
            <a:r>
              <a:rPr lang="en-US" b="1" u="sng"/>
              <a:t>Definition:</a:t>
            </a:r>
            <a:endParaRPr b="1" u="sng"/>
          </a:p>
        </p:txBody>
      </p:sp>
      <p:sp>
        <p:nvSpPr>
          <p:cNvPr id="92" name="Google Shape;92;p2"/>
          <p:cNvSpPr txBox="1">
            <a:spLocks noGrp="1"/>
          </p:cNvSpPr>
          <p:nvPr>
            <p:ph type="body" idx="1"/>
          </p:nvPr>
        </p:nvSpPr>
        <p:spPr>
          <a:xfrm>
            <a:off x="388034" y="1502067"/>
            <a:ext cx="5829886" cy="5039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 report  is the Fourth of the Database Objects 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 report is the </a:t>
            </a:r>
            <a:r>
              <a:rPr lang="en-US" b="1" u="sng" dirty="0">
                <a:solidFill>
                  <a:srgbClr val="FF0000"/>
                </a:solidFill>
              </a:rPr>
              <a:t>representation of data in a printed format</a:t>
            </a:r>
            <a:r>
              <a:rPr lang="en-US" dirty="0"/>
              <a:t>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Report is designed for formatting, calculating, printing, and summarizing selected data.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lang="en-US" b="1" u="sng" dirty="0">
                <a:solidFill>
                  <a:srgbClr val="FF0000"/>
                </a:solidFill>
              </a:rPr>
              <a:t>For example</a:t>
            </a:r>
            <a:r>
              <a:rPr lang="en-US" dirty="0"/>
              <a:t>, you can create a simple report of students’ marks for all Grades.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Reports are useful because they allow you to present components of your database in an </a:t>
            </a:r>
            <a:r>
              <a:rPr lang="en-US" b="1" u="sng" dirty="0">
                <a:solidFill>
                  <a:srgbClr val="FF0000"/>
                </a:solidFill>
              </a:rPr>
              <a:t>easy-to-read format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We can build the report from a </a:t>
            </a:r>
            <a:r>
              <a:rPr lang="en-US" b="1" u="sng" dirty="0">
                <a:solidFill>
                  <a:srgbClr val="FF0000"/>
                </a:solidFill>
              </a:rPr>
              <a:t>table or Query</a:t>
            </a:r>
            <a:r>
              <a:rPr lang="en-US" u="sng" dirty="0"/>
              <a:t>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So a report consists of information that is pulled from tables or queries .</a:t>
            </a:r>
            <a:endParaRPr dirty="0"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4868" y="1309273"/>
            <a:ext cx="5594252" cy="49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679317" y="206399"/>
            <a:ext cx="43850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u="sng"/>
              <a:t>A table and form  are used for Data Entry</a:t>
            </a:r>
            <a:endParaRPr sz="2400" b="1" u="sng"/>
          </a:p>
        </p:txBody>
      </p:sp>
      <p:pic>
        <p:nvPicPr>
          <p:cNvPr id="99" name="Google Shape;99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4698" y="1531962"/>
            <a:ext cx="5632938" cy="4238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p3"/>
          <p:cNvCxnSpPr/>
          <p:nvPr/>
        </p:nvCxnSpPr>
        <p:spPr>
          <a:xfrm rot="10800000">
            <a:off x="1561518" y="5440362"/>
            <a:ext cx="6959" cy="661181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1" name="Google Shape;101;p3"/>
          <p:cNvSpPr txBox="1"/>
          <p:nvPr/>
        </p:nvSpPr>
        <p:spPr>
          <a:xfrm>
            <a:off x="836957" y="6141329"/>
            <a:ext cx="1463040" cy="646331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Adding  New Record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" name="Google Shape;102;p3"/>
          <p:cNvCxnSpPr/>
          <p:nvPr/>
        </p:nvCxnSpPr>
        <p:spPr>
          <a:xfrm>
            <a:off x="6349218" y="0"/>
            <a:ext cx="28135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3" name="Google Shape;10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1421" y="2619009"/>
            <a:ext cx="5748997" cy="423899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6909065" y="98495"/>
            <a:ext cx="49218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report  is used  to print , read and share data are not used for Data Entry</a:t>
            </a:r>
            <a:endParaRPr/>
          </a:p>
        </p:txBody>
      </p:sp>
      <p:cxnSp>
        <p:nvCxnSpPr>
          <p:cNvPr id="105" name="Google Shape;105;p3"/>
          <p:cNvCxnSpPr/>
          <p:nvPr/>
        </p:nvCxnSpPr>
        <p:spPr>
          <a:xfrm>
            <a:off x="7029156" y="2322951"/>
            <a:ext cx="0" cy="549032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6" name="Google Shape;106;p3"/>
          <p:cNvSpPr txBox="1"/>
          <p:nvPr/>
        </p:nvSpPr>
        <p:spPr>
          <a:xfrm>
            <a:off x="6428934" y="1676620"/>
            <a:ext cx="1331741" cy="646331"/>
          </a:xfrm>
          <a:prstGeom prst="rect">
            <a:avLst/>
          </a:prstGeom>
          <a:noFill/>
          <a:ln w="9525" cap="flat" cmpd="sng">
            <a:solidFill>
              <a:srgbClr val="1E4E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Printing Settings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478302" y="178848"/>
            <a:ext cx="1087549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b="1" u="sng"/>
              <a:t>Notes: Keep the following in mind: </a:t>
            </a:r>
            <a:br>
              <a:rPr lang="en-US" sz="2800" b="1" u="sng"/>
            </a:br>
            <a:r>
              <a:rPr lang="en-US" sz="2800"/>
              <a:t/>
            </a:r>
            <a:br>
              <a:rPr lang="en-US" sz="2800"/>
            </a:br>
            <a:endParaRPr sz="2800" b="1" u="sng"/>
          </a:p>
        </p:txBody>
      </p:sp>
      <p:sp>
        <p:nvSpPr>
          <p:cNvPr id="112" name="Google Shape;112;p4"/>
          <p:cNvSpPr/>
          <p:nvPr/>
        </p:nvSpPr>
        <p:spPr>
          <a:xfrm>
            <a:off x="293077" y="841629"/>
            <a:ext cx="11245948" cy="78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report wizard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a 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 interface design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pattern that enables users to achieve a goal through 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series of steps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report is designed for printed format ,not used for </a:t>
            </a: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entry.</a:t>
            </a:r>
            <a:endParaRPr sz="28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Accept   default settings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571500" marR="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 build the report from a </a:t>
            </a:r>
            <a:r>
              <a:rPr lang="en-US" sz="28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table or Query.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u="sng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 the layout for a report  in </a:t>
            </a:r>
            <a:r>
              <a:rPr lang="en-US" sz="28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Report layout view</a:t>
            </a:r>
            <a:endParaRPr dirty="0"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</a:t>
            </a:r>
            <a:r>
              <a:rPr lang="en-US" sz="28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the Print Preview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see how the report will look on paper when printed.</a:t>
            </a:r>
            <a:endParaRPr dirty="0"/>
          </a:p>
          <a:p>
            <a:pPr marL="571500" marR="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u="sng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u="sng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3" name="Google Shape;113;p4"/>
          <p:cNvCxnSpPr/>
          <p:nvPr/>
        </p:nvCxnSpPr>
        <p:spPr>
          <a:xfrm>
            <a:off x="1004862" y="3110085"/>
            <a:ext cx="1387500" cy="998400"/>
          </a:xfrm>
          <a:prstGeom prst="bentConnector3">
            <a:avLst>
              <a:gd name="adj1" fmla="val 77378"/>
            </a:avLst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4" name="Google Shape;114;p4"/>
          <p:cNvCxnSpPr/>
          <p:nvPr/>
        </p:nvCxnSpPr>
        <p:spPr>
          <a:xfrm>
            <a:off x="2515187" y="3110085"/>
            <a:ext cx="5767800" cy="798600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5" name="Google Shape;115;p4"/>
          <p:cNvSpPr txBox="1"/>
          <p:nvPr/>
        </p:nvSpPr>
        <p:spPr>
          <a:xfrm>
            <a:off x="8282941" y="3462168"/>
            <a:ext cx="24143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Preexisting value or setting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4"/>
          <p:cNvSpPr txBox="1"/>
          <p:nvPr/>
        </p:nvSpPr>
        <p:spPr>
          <a:xfrm>
            <a:off x="2392435" y="3645469"/>
            <a:ext cx="24143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Don't change any selected option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/>
          <p:nvPr/>
        </p:nvSpPr>
        <p:spPr>
          <a:xfrm>
            <a:off x="492697" y="4677"/>
            <a:ext cx="113219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create a report from a table , using the report wizard do the following:</a:t>
            </a:r>
            <a:endParaRPr/>
          </a:p>
        </p:txBody>
      </p:sp>
      <p:grpSp>
        <p:nvGrpSpPr>
          <p:cNvPr id="122" name="Google Shape;122;p5"/>
          <p:cNvGrpSpPr/>
          <p:nvPr/>
        </p:nvGrpSpPr>
        <p:grpSpPr>
          <a:xfrm>
            <a:off x="3611151" y="648710"/>
            <a:ext cx="8350627" cy="5112757"/>
            <a:chOff x="3381829" y="997256"/>
            <a:chExt cx="8810172" cy="5493754"/>
          </a:xfrm>
        </p:grpSpPr>
        <p:pic>
          <p:nvPicPr>
            <p:cNvPr id="123" name="Google Shape;123;p5"/>
            <p:cNvPicPr preferRelativeResize="0"/>
            <p:nvPr/>
          </p:nvPicPr>
          <p:blipFill rotWithShape="1">
            <a:blip r:embed="rId3">
              <a:alphaModFix/>
            </a:blip>
            <a:srcRect r="14800" b="7353"/>
            <a:stretch/>
          </p:blipFill>
          <p:spPr>
            <a:xfrm>
              <a:off x="3381829" y="997256"/>
              <a:ext cx="5305862" cy="4824340"/>
            </a:xfrm>
            <a:prstGeom prst="rect">
              <a:avLst/>
            </a:prstGeom>
            <a:noFill/>
            <a:ln w="28575" cap="flat" cmpd="sng">
              <a:solidFill>
                <a:srgbClr val="2E75B5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24" name="Google Shape;124;p5"/>
            <p:cNvPicPr preferRelativeResize="0"/>
            <p:nvPr/>
          </p:nvPicPr>
          <p:blipFill rotWithShape="1">
            <a:blip r:embed="rId4">
              <a:alphaModFix/>
            </a:blip>
            <a:srcRect l="19561" t="28811" r="24378" b="2883"/>
            <a:stretch/>
          </p:blipFill>
          <p:spPr>
            <a:xfrm>
              <a:off x="7920080" y="2587395"/>
              <a:ext cx="4271921" cy="3903615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rgbClr val="2E75B5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125" name="Google Shape;125;p5"/>
            <p:cNvPicPr preferRelativeResize="0"/>
            <p:nvPr/>
          </p:nvPicPr>
          <p:blipFill rotWithShape="1">
            <a:blip r:embed="rId5">
              <a:alphaModFix/>
            </a:blip>
            <a:srcRect l="13237" t="64921" r="79905" b="26951"/>
            <a:stretch/>
          </p:blipFill>
          <p:spPr>
            <a:xfrm>
              <a:off x="7494428" y="4640444"/>
              <a:ext cx="457343" cy="51173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</p:pic>
      </p:grpSp>
      <p:pic>
        <p:nvPicPr>
          <p:cNvPr id="126" name="Google Shape;126;p5"/>
          <p:cNvPicPr preferRelativeResize="0"/>
          <p:nvPr/>
        </p:nvPicPr>
        <p:blipFill rotWithShape="1">
          <a:blip r:embed="rId6">
            <a:alphaModFix/>
          </a:blip>
          <a:srcRect r="2916"/>
          <a:stretch/>
        </p:blipFill>
        <p:spPr>
          <a:xfrm>
            <a:off x="-633" y="596481"/>
            <a:ext cx="3480938" cy="626151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"/>
          <p:cNvSpPr/>
          <p:nvPr/>
        </p:nvSpPr>
        <p:spPr>
          <a:xfrm>
            <a:off x="3151163" y="5841336"/>
            <a:ext cx="927060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2317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the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fruit market Database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your folder. Create a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simple report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with the name </a:t>
            </a:r>
            <a:r>
              <a:rPr lang="en-US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Deliveries_2023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the </a:t>
            </a:r>
            <a:r>
              <a:rPr lang="en-US" sz="20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Deliveries table</a:t>
            </a:r>
            <a:r>
              <a:rPr lang="en-US" sz="20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using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fields ,</a:t>
            </a:r>
            <a:r>
              <a:rPr lang="en-US" sz="20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grouped by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Supplier 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field. 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Accept all the default settings.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6"/>
          <p:cNvPicPr preferRelativeResize="0"/>
          <p:nvPr/>
        </p:nvPicPr>
        <p:blipFill rotWithShape="1">
          <a:blip r:embed="rId3">
            <a:alphaModFix/>
          </a:blip>
          <a:srcRect t="9343" b="13356"/>
          <a:stretch/>
        </p:blipFill>
        <p:spPr>
          <a:xfrm>
            <a:off x="0" y="843690"/>
            <a:ext cx="3507475" cy="6100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4">
            <a:alphaModFix/>
          </a:blip>
          <a:srcRect l="19143" t="27334" r="19523" b="10951"/>
          <a:stretch/>
        </p:blipFill>
        <p:spPr>
          <a:xfrm>
            <a:off x="6974498" y="1110976"/>
            <a:ext cx="5104960" cy="4020458"/>
          </a:xfrm>
          <a:prstGeom prst="rect">
            <a:avLst/>
          </a:prstGeom>
          <a:noFill/>
          <a:ln w="28575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34" name="Google Shape;134;p6"/>
          <p:cNvGrpSpPr/>
          <p:nvPr/>
        </p:nvGrpSpPr>
        <p:grpSpPr>
          <a:xfrm>
            <a:off x="3634410" y="2035502"/>
            <a:ext cx="4745256" cy="4357200"/>
            <a:chOff x="3742781" y="1276277"/>
            <a:chExt cx="4745256" cy="4357200"/>
          </a:xfrm>
        </p:grpSpPr>
        <p:pic>
          <p:nvPicPr>
            <p:cNvPr id="135" name="Google Shape;135;p6"/>
            <p:cNvPicPr preferRelativeResize="0"/>
            <p:nvPr/>
          </p:nvPicPr>
          <p:blipFill rotWithShape="1">
            <a:blip r:embed="rId5">
              <a:alphaModFix/>
            </a:blip>
            <a:srcRect l="19771" t="27348" r="19644" b="3486"/>
            <a:stretch/>
          </p:blipFill>
          <p:spPr>
            <a:xfrm>
              <a:off x="4199982" y="1276277"/>
              <a:ext cx="4288055" cy="4357200"/>
            </a:xfrm>
            <a:prstGeom prst="rect">
              <a:avLst/>
            </a:prstGeom>
            <a:noFill/>
            <a:ln w="28575" cap="flat" cmpd="sng">
              <a:solidFill>
                <a:srgbClr val="2E75B5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36" name="Google Shape;136;p6"/>
            <p:cNvPicPr preferRelativeResize="0"/>
            <p:nvPr/>
          </p:nvPicPr>
          <p:blipFill rotWithShape="1">
            <a:blip r:embed="rId5">
              <a:alphaModFix/>
            </a:blip>
            <a:srcRect l="13916" t="53126" r="80180" b="40522"/>
            <a:stretch/>
          </p:blipFill>
          <p:spPr>
            <a:xfrm>
              <a:off x="3742781" y="2902857"/>
              <a:ext cx="449943" cy="362857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37" name="Google Shape;137;p6"/>
          <p:cNvSpPr/>
          <p:nvPr/>
        </p:nvSpPr>
        <p:spPr>
          <a:xfrm>
            <a:off x="465402" y="119817"/>
            <a:ext cx="113219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create a report from a table , using the report wizard do the following: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9489</TotalTime>
  <Words>2008</Words>
  <Application>Microsoft Office PowerPoint</Application>
  <PresentationFormat>Widescreen</PresentationFormat>
  <Paragraphs>313</Paragraphs>
  <Slides>38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Calibri Light</vt:lpstr>
      <vt:lpstr>Roboto</vt:lpstr>
      <vt:lpstr>Bernard MT Condensed</vt:lpstr>
      <vt:lpstr>Calibri</vt:lpstr>
      <vt:lpstr>Source Sans Pro</vt:lpstr>
      <vt:lpstr>Google Sans</vt:lpstr>
      <vt:lpstr>Arial</vt:lpstr>
      <vt:lpstr>Arial Black</vt:lpstr>
      <vt:lpstr>Office Theme</vt:lpstr>
      <vt:lpstr>PowerPoint Presentation</vt:lpstr>
      <vt:lpstr>PowerPoint Presentation</vt:lpstr>
      <vt:lpstr>Learning objectives:</vt:lpstr>
      <vt:lpstr>The importance of creating Reports within a database</vt:lpstr>
      <vt:lpstr>Report Definition:</vt:lpstr>
      <vt:lpstr>A table and form  are used for Data Entry</vt:lpstr>
      <vt:lpstr>Notes: Keep the following in mind:   </vt:lpstr>
      <vt:lpstr>PowerPoint Presentation</vt:lpstr>
      <vt:lpstr>PowerPoint Presentation</vt:lpstr>
      <vt:lpstr>PowerPoint Presentation</vt:lpstr>
      <vt:lpstr>Learning objectives:</vt:lpstr>
      <vt:lpstr>Change Report Views </vt:lpstr>
      <vt:lpstr>PowerPoint Presentation</vt:lpstr>
      <vt:lpstr>PowerPoint Presentation</vt:lpstr>
      <vt:lpstr>Moving and resizing a Control </vt:lpstr>
      <vt:lpstr>PowerPoint Presentation</vt:lpstr>
      <vt:lpstr>Formatting  a report in Access</vt:lpstr>
      <vt:lpstr>PowerPoint Presentation</vt:lpstr>
      <vt:lpstr>PowerPoint Presentation</vt:lpstr>
      <vt:lpstr>To add a label to an Access report</vt:lpstr>
      <vt:lpstr>Commonly used Control Commands:</vt:lpstr>
      <vt:lpstr>Adding a Logo and Insert Image: </vt:lpstr>
      <vt:lpstr>Adding a Title and Date&amp;Time:</vt:lpstr>
      <vt:lpstr>Adding a Page Number:</vt:lpstr>
      <vt:lpstr>PowerPoint Presentation</vt:lpstr>
      <vt:lpstr>Learning objectives:</vt:lpstr>
      <vt:lpstr>Sorting in a report in a specific order :</vt:lpstr>
      <vt:lpstr>To remove sorting in an Access report:</vt:lpstr>
      <vt:lpstr>Apply Skills:</vt:lpstr>
      <vt:lpstr>Calculating in a report :</vt:lpstr>
      <vt:lpstr>Apply Skills:</vt:lpstr>
      <vt:lpstr>Always ensure that the calculation results appear in the correct place:   * On every page {page Footer, page header }  *At the bottom of each group.{Group Footer}  *Only on the last page of the report {Report Footer}  https://wordwall.net/resource/102092722  </vt:lpstr>
      <vt:lpstr>Calculating in a report :</vt:lpstr>
      <vt:lpstr>Apply Skills: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User</cp:lastModifiedBy>
  <cp:revision>87</cp:revision>
  <dcterms:created xsi:type="dcterms:W3CDTF">2023-11-03T16:05:16Z</dcterms:created>
  <dcterms:modified xsi:type="dcterms:W3CDTF">2025-11-16T14:53:15Z</dcterms:modified>
</cp:coreProperties>
</file>