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18288000" cy="10287000"/>
  <p:notesSz cx="6858000" cy="91440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Sen" panose="020B0604020202020204" charset="0"/>
      <p:regular r:id="rId61"/>
      <p:bold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hj8SOHuBn/7okyH51Yk/E8u+dN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97A844-CDB6-4DBA-B782-F3A8D6C66D72}">
  <a:tblStyle styleId="{5397A844-CDB6-4DBA-B782-F3A8D6C66D7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5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2ce1b5803b_1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32ce1b5803b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2ce1b5803b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32ce1b5803b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2ce1b5803b_1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32ce1b5803b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2ce1b5803b_1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32ce1b5803b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2ce1b5803b_1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g32ce1b5803b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2ce1b5803b_1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32ce1b5803b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2ce1b5803b_1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g32ce1b5803b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9f7a6cb681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g39f7a6cb68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9f7a6cb681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g39f7a6cb68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9f7a6cb681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g39f7a6cb68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9f7a6cb681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g39f7a6cb68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6fcbf761a1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g36fcbf761a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6fcbf761a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g36fcbf761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2ce1b5803b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32ce1b5803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6fcbf761a1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g36fcbf761a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6fcbf761a1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g36fcbf761a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9f7a6cb681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g39f7a6cb68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ce1b5803b_1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32ce1b5803b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a1e8c43400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g3a1e8c4340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2ce1b5803b_1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32ce1b5803b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4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hyperlink" Target="https://www.google.com/search?q=Prohibited&amp;sca_esv=b2b0647d6414b5de&amp;ei=YBYHaeGGGqa_hbIPhdGWuAE&amp;ved=0ahUKEwjhtsOphtOQAxWmX0EAHYWoBRcQ4dUDCBE&amp;uact=5&amp;oq=Prohibited&amp;gs_lp=Egxnd3Mtd2l6LXNlcnAiClByb2hpYml0ZWRItQRQiQNYiQNwAXgBkAEAmAEAoAEAqgEAuAEDyAEA-AEB-AECmAIAoAIAqAIAmAMF8QUq_Wmhe1ChepIHAKAHALIHALgHAMIHAMgHAA&amp;sclient=gws-wiz-serp&amp;safe=active&amp;ssui=o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search?q=must+meaning+deduction&amp;sca_esv=b2b0647d6414b5de&amp;ei=VRYHaZeiGpO5hbIP2Mqg6Ao&amp;oq=must+meaning+deduction+&amp;gs_lp=Egxnd3Mtd2l6LXNlcnAiF211c3QgbWVhbmluZyBkZWR1Y3Rpb24gKgIIADIEEAAYHjILEAAYgAQYhgMYigUyCxAAGIAEGIYDGIoFMgsQABiABBiGAxiKBTIFEAAY7wUyBRAAGO8FSLA9ULoDWJgycAF4AZABAJgBzgGgAf8QqgEGMC4xMy4xuAEByAEA-AEBmAIKoALmC8ICChAAGLADGNYEGEfCAg0QABiABBiwAxhDGIoFwgIKEAAYgAQYQxiKBcICBRAAGIAEwgIGEAAYBxgewgIIEAAYBxgKGB6YAwCIBgGQBgqSBwUxLjguMaAHxkKyBwUwLjguMbgHwwvCBwcyLTUuNC4xyAdv&amp;sclient=gws-wiz-serp&amp;safe=active&amp;ssui=on" TargetMode="External"/><Relationship Id="rId5" Type="http://schemas.openxmlformats.org/officeDocument/2006/relationships/hyperlink" Target="https://www.google.com/search?sca_esv=c8d5800589570891&amp;q=obligation&amp;source=lnms&amp;fbs=AIIjpHxU7SXXniUZfeShr2fp4giZ1Y6MJ25_tmWITc7uy4KIesp4JNzLpfTaPhMa2AVaJKqFtcfmRTQLRkZioTgjDHIUS_a7o6TghI7UW0M4rb_D90-yDqBCQ7SZDzNSRtsY73Z7qs73-xaZfOgqY38Cp9jcQ4rbJtAuo-x_TW1Sc9OxaaKxj3kE8ltR8CgqcZlMHE98s05o94namJ4HvVevnsR_wdD31Q&amp;sa=X&amp;ved=2ahUKEwjQ6YLOzNWQAxUoW0EAHSJJPXgQ0pQJegQICRAB&amp;biw=1536&amp;bih=695&amp;dpr=1.25&amp;safe=active&amp;ssui=on" TargetMode="Externa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ly.com/690de6e3153c3778929e9b3a/interactive-content-childrens-board-game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s://wordwall.net/resource/12088603/reported-speech-match-up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ordwall.net/resource/54820859/repoted-speech-necessary-changes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0" y="-148414"/>
            <a:ext cx="18288000" cy="10435414"/>
            <a:chOff x="0" y="-38100"/>
            <a:chExt cx="4694793" cy="2678921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4694793" cy="2640821"/>
            </a:xfrm>
            <a:custGeom>
              <a:avLst/>
              <a:gdLst/>
              <a:ahLst/>
              <a:cxnLst/>
              <a:rect l="l" t="t" r="r" b="b"/>
              <a:pathLst>
                <a:path w="4694793" h="2640821" extrusionOk="0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57989C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90" name="Google Shape;90;p1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1"/>
          <p:cNvSpPr/>
          <p:nvPr/>
        </p:nvSpPr>
        <p:spPr>
          <a:xfrm rot="10800000" flipH="1">
            <a:off x="4992545" y="2556149"/>
            <a:ext cx="11239705" cy="3119018"/>
          </a:xfrm>
          <a:custGeom>
            <a:avLst/>
            <a:gdLst/>
            <a:ahLst/>
            <a:cxnLst/>
            <a:rect l="l" t="t" r="r" b="b"/>
            <a:pathLst>
              <a:path w="11239705" h="3119018" extrusionOk="0">
                <a:moveTo>
                  <a:pt x="0" y="3119019"/>
                </a:moveTo>
                <a:lnTo>
                  <a:pt x="11239705" y="3119019"/>
                </a:lnTo>
                <a:lnTo>
                  <a:pt x="11239705" y="0"/>
                </a:lnTo>
                <a:lnTo>
                  <a:pt x="0" y="0"/>
                </a:lnTo>
                <a:lnTo>
                  <a:pt x="0" y="311901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>
            <a:off x="1273130" y="3829493"/>
            <a:ext cx="4593401" cy="6457507"/>
          </a:xfrm>
          <a:custGeom>
            <a:avLst/>
            <a:gdLst/>
            <a:ahLst/>
            <a:cxnLst/>
            <a:rect l="l" t="t" r="r" b="b"/>
            <a:pathLst>
              <a:path w="4593401" h="6457507" extrusionOk="0">
                <a:moveTo>
                  <a:pt x="0" y="0"/>
                </a:moveTo>
                <a:lnTo>
                  <a:pt x="4593401" y="0"/>
                </a:lnTo>
                <a:lnTo>
                  <a:pt x="4593401" y="6457507"/>
                </a:lnTo>
                <a:lnTo>
                  <a:pt x="0" y="6457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98590"/>
            </a:stretch>
          </a:blipFill>
          <a:ln>
            <a:noFill/>
          </a:ln>
        </p:spPr>
      </p:sp>
      <p:sp>
        <p:nvSpPr>
          <p:cNvPr id="93" name="Google Shape;93;p1"/>
          <p:cNvSpPr txBox="1"/>
          <p:nvPr/>
        </p:nvSpPr>
        <p:spPr>
          <a:xfrm>
            <a:off x="6807886" y="3653843"/>
            <a:ext cx="8889300" cy="1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47" b="1" i="0" u="none" strike="noStrike" cap="non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endParaRPr sz="1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894365" y="6168130"/>
            <a:ext cx="6716400" cy="15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99" b="1" i="0" u="none" strike="noStrike" cap="non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Grammar Book </a:t>
            </a:r>
            <a:endParaRPr sz="4099" b="1" i="0" u="none" strike="noStrike" cap="none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99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4099" b="1" i="0" u="none" strike="noStrike" cap="non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ages: 100</a:t>
            </a:r>
            <a:r>
              <a:rPr lang="en-US" sz="4099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101 and 102. </a:t>
            </a:r>
            <a:endParaRPr sz="4099" b="1" i="0" u="none" strike="noStrike" cap="none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7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193" name="Google Shape;193;p7"/>
            <p:cNvSpPr/>
            <p:nvPr/>
          </p:nvSpPr>
          <p:spPr>
            <a:xfrm>
              <a:off x="0" y="0"/>
              <a:ext cx="4694793" cy="2640821"/>
            </a:xfrm>
            <a:custGeom>
              <a:avLst/>
              <a:gdLst/>
              <a:ahLst/>
              <a:cxnLst/>
              <a:rect l="l" t="t" r="r" b="b"/>
              <a:pathLst>
                <a:path w="4694793" h="2640821" extrusionOk="0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B4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94" name="Google Shape;194;p7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7"/>
          <p:cNvGrpSpPr/>
          <p:nvPr/>
        </p:nvGrpSpPr>
        <p:grpSpPr>
          <a:xfrm>
            <a:off x="1795067" y="3187238"/>
            <a:ext cx="14631609" cy="5308975"/>
            <a:chOff x="0" y="-38100"/>
            <a:chExt cx="3853592" cy="1398249"/>
          </a:xfrm>
        </p:grpSpPr>
        <p:sp>
          <p:nvSpPr>
            <p:cNvPr id="196" name="Google Shape;196;p7"/>
            <p:cNvSpPr/>
            <p:nvPr/>
          </p:nvSpPr>
          <p:spPr>
            <a:xfrm>
              <a:off x="0" y="0"/>
              <a:ext cx="3853592" cy="1360149"/>
            </a:xfrm>
            <a:custGeom>
              <a:avLst/>
              <a:gdLst/>
              <a:ahLst/>
              <a:cxnLst/>
              <a:rect l="l" t="t" r="r" b="b"/>
              <a:pathLst>
                <a:path w="3853592" h="1360149" extrusionOk="0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 cmpd="sng">
              <a:solidFill>
                <a:srgbClr val="2D2D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7"/>
          <p:cNvSpPr/>
          <p:nvPr/>
        </p:nvSpPr>
        <p:spPr>
          <a:xfrm>
            <a:off x="10058400" y="4791981"/>
            <a:ext cx="5706213" cy="1609044"/>
          </a:xfrm>
          <a:custGeom>
            <a:avLst/>
            <a:gdLst/>
            <a:ahLst/>
            <a:cxnLst/>
            <a:rect l="l" t="t" r="r" b="b"/>
            <a:pathLst>
              <a:path w="2969051" h="883380" extrusionOk="0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9" name="Google Shape;199;p7"/>
          <p:cNvSpPr/>
          <p:nvPr/>
        </p:nvSpPr>
        <p:spPr>
          <a:xfrm rot="10800000" flipH="1">
            <a:off x="2212895" y="4694916"/>
            <a:ext cx="6640819" cy="1706109"/>
          </a:xfrm>
          <a:custGeom>
            <a:avLst/>
            <a:gdLst/>
            <a:ahLst/>
            <a:cxnLst/>
            <a:rect l="l" t="t" r="r" b="b"/>
            <a:pathLst>
              <a:path w="3448295" h="956902" extrusionOk="0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0" name="Google Shape;200;p7"/>
          <p:cNvSpPr/>
          <p:nvPr/>
        </p:nvSpPr>
        <p:spPr>
          <a:xfrm flipH="1">
            <a:off x="-3392112" y="5368576"/>
            <a:ext cx="8841624" cy="6816088"/>
          </a:xfrm>
          <a:custGeom>
            <a:avLst/>
            <a:gdLst/>
            <a:ahLst/>
            <a:cxnLst/>
            <a:rect l="l" t="t" r="r" b="b"/>
            <a:pathLst>
              <a:path w="8841624" h="6816088" extrusionOk="0">
                <a:moveTo>
                  <a:pt x="8841624" y="0"/>
                </a:moveTo>
                <a:lnTo>
                  <a:pt x="0" y="0"/>
                </a:lnTo>
                <a:lnTo>
                  <a:pt x="0" y="6816088"/>
                </a:lnTo>
                <a:lnTo>
                  <a:pt x="8841624" y="6816088"/>
                </a:lnTo>
                <a:lnTo>
                  <a:pt x="884162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1" name="Google Shape;201;p7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 b="1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Direct Speech </a:t>
            </a:r>
            <a:endParaRPr b="1"/>
          </a:p>
        </p:txBody>
      </p:sp>
      <p:sp>
        <p:nvSpPr>
          <p:cNvPr id="202" name="Google Shape;202;p7"/>
          <p:cNvSpPr txBox="1"/>
          <p:nvPr/>
        </p:nvSpPr>
        <p:spPr>
          <a:xfrm>
            <a:off x="3614241" y="6728623"/>
            <a:ext cx="4323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 present</a:t>
            </a:r>
            <a:endParaRPr sz="31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11049000" y="6755713"/>
            <a:ext cx="4323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 past</a:t>
            </a:r>
            <a:endParaRPr sz="2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7"/>
          <p:cNvSpPr txBox="1"/>
          <p:nvPr/>
        </p:nvSpPr>
        <p:spPr>
          <a:xfrm>
            <a:off x="11353800" y="3933275"/>
            <a:ext cx="35883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 b="1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Reported Speech</a:t>
            </a:r>
            <a:r>
              <a:rPr lang="en-US" sz="3025" b="1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 </a:t>
            </a:r>
            <a:endParaRPr b="1"/>
          </a:p>
        </p:txBody>
      </p:sp>
      <p:sp>
        <p:nvSpPr>
          <p:cNvPr id="205" name="Google Shape;205;p7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206" name="Google Shape;206;p7"/>
          <p:cNvSpPr txBox="1"/>
          <p:nvPr/>
        </p:nvSpPr>
        <p:spPr>
          <a:xfrm>
            <a:off x="4779495" y="2546471"/>
            <a:ext cx="87291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7"/>
          <p:cNvSpPr txBox="1"/>
          <p:nvPr/>
        </p:nvSpPr>
        <p:spPr>
          <a:xfrm>
            <a:off x="3430976" y="5024325"/>
            <a:ext cx="49818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”I </a:t>
            </a:r>
            <a:r>
              <a:rPr lang="en-US" sz="3100" b="1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want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buy a new car.” 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7"/>
          <p:cNvSpPr txBox="1"/>
          <p:nvPr/>
        </p:nvSpPr>
        <p:spPr>
          <a:xfrm>
            <a:off x="10750013" y="5050270"/>
            <a:ext cx="43230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(that) he </a:t>
            </a:r>
            <a:r>
              <a:rPr lang="en-US" sz="3100" b="1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wanted</a:t>
            </a:r>
            <a:r>
              <a:rPr lang="en-US" sz="3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buy a new car. 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" name="Google Shape;209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09447" y="289825"/>
            <a:ext cx="3588300" cy="27339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7"/>
          <p:cNvCxnSpPr/>
          <p:nvPr/>
        </p:nvCxnSpPr>
        <p:spPr>
          <a:xfrm>
            <a:off x="9563625" y="3879925"/>
            <a:ext cx="0" cy="3804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8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216" name="Google Shape;216;p8"/>
            <p:cNvSpPr/>
            <p:nvPr/>
          </p:nvSpPr>
          <p:spPr>
            <a:xfrm>
              <a:off x="0" y="0"/>
              <a:ext cx="4694793" cy="2640821"/>
            </a:xfrm>
            <a:custGeom>
              <a:avLst/>
              <a:gdLst/>
              <a:ahLst/>
              <a:cxnLst/>
              <a:rect l="l" t="t" r="r" b="b"/>
              <a:pathLst>
                <a:path w="4694793" h="2640821" extrusionOk="0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B4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17" name="Google Shape;217;p8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8"/>
          <p:cNvGrpSpPr/>
          <p:nvPr/>
        </p:nvGrpSpPr>
        <p:grpSpPr>
          <a:xfrm>
            <a:off x="1795067" y="3187238"/>
            <a:ext cx="14631609" cy="5308975"/>
            <a:chOff x="0" y="-38100"/>
            <a:chExt cx="3853592" cy="1398249"/>
          </a:xfrm>
        </p:grpSpPr>
        <p:sp>
          <p:nvSpPr>
            <p:cNvPr id="219" name="Google Shape;219;p8"/>
            <p:cNvSpPr/>
            <p:nvPr/>
          </p:nvSpPr>
          <p:spPr>
            <a:xfrm>
              <a:off x="0" y="0"/>
              <a:ext cx="3853592" cy="1360149"/>
            </a:xfrm>
            <a:custGeom>
              <a:avLst/>
              <a:gdLst/>
              <a:ahLst/>
              <a:cxnLst/>
              <a:rect l="l" t="t" r="r" b="b"/>
              <a:pathLst>
                <a:path w="3853592" h="1360149" extrusionOk="0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 cmpd="sng">
              <a:solidFill>
                <a:srgbClr val="2D2D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p8"/>
          <p:cNvSpPr/>
          <p:nvPr/>
        </p:nvSpPr>
        <p:spPr>
          <a:xfrm>
            <a:off x="10058400" y="4791981"/>
            <a:ext cx="5706213" cy="1609044"/>
          </a:xfrm>
          <a:custGeom>
            <a:avLst/>
            <a:gdLst/>
            <a:ahLst/>
            <a:cxnLst/>
            <a:rect l="l" t="t" r="r" b="b"/>
            <a:pathLst>
              <a:path w="2969051" h="883380" extrusionOk="0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2" name="Google Shape;222;p8"/>
          <p:cNvSpPr/>
          <p:nvPr/>
        </p:nvSpPr>
        <p:spPr>
          <a:xfrm rot="10800000" flipH="1">
            <a:off x="2212895" y="4694916"/>
            <a:ext cx="6640819" cy="1706109"/>
          </a:xfrm>
          <a:custGeom>
            <a:avLst/>
            <a:gdLst/>
            <a:ahLst/>
            <a:cxnLst/>
            <a:rect l="l" t="t" r="r" b="b"/>
            <a:pathLst>
              <a:path w="3448295" h="956902" extrusionOk="0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3" name="Google Shape;223;p8"/>
          <p:cNvSpPr/>
          <p:nvPr/>
        </p:nvSpPr>
        <p:spPr>
          <a:xfrm flipH="1">
            <a:off x="-3392112" y="5368576"/>
            <a:ext cx="8841624" cy="6816088"/>
          </a:xfrm>
          <a:custGeom>
            <a:avLst/>
            <a:gdLst/>
            <a:ahLst/>
            <a:cxnLst/>
            <a:rect l="l" t="t" r="r" b="b"/>
            <a:pathLst>
              <a:path w="8841624" h="6816088" extrusionOk="0">
                <a:moveTo>
                  <a:pt x="8841624" y="0"/>
                </a:moveTo>
                <a:lnTo>
                  <a:pt x="0" y="0"/>
                </a:lnTo>
                <a:lnTo>
                  <a:pt x="0" y="6816088"/>
                </a:lnTo>
                <a:lnTo>
                  <a:pt x="8841624" y="6816088"/>
                </a:lnTo>
                <a:lnTo>
                  <a:pt x="884162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4" name="Google Shape;224;p8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 b="1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Direct Speech </a:t>
            </a:r>
            <a:endParaRPr b="1"/>
          </a:p>
        </p:txBody>
      </p:sp>
      <p:sp>
        <p:nvSpPr>
          <p:cNvPr id="225" name="Google Shape;225;p8"/>
          <p:cNvSpPr txBox="1"/>
          <p:nvPr/>
        </p:nvSpPr>
        <p:spPr>
          <a:xfrm>
            <a:off x="3614241" y="6576223"/>
            <a:ext cx="4323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 Progressive </a:t>
            </a:r>
            <a:endParaRPr sz="32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11049000" y="6527113"/>
            <a:ext cx="4323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Progressive </a:t>
            </a:r>
            <a:endParaRPr sz="32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11353800" y="3933275"/>
            <a:ext cx="38934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 b="1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Reported Speech 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229" name="Google Shape;229;p8"/>
          <p:cNvSpPr txBox="1"/>
          <p:nvPr/>
        </p:nvSpPr>
        <p:spPr>
          <a:xfrm>
            <a:off x="4779495" y="2546471"/>
            <a:ext cx="87291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3081400" y="5024325"/>
            <a:ext cx="52140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”I </a:t>
            </a:r>
            <a:r>
              <a:rPr lang="en-US" sz="3100" b="1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 learning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Spanish.” 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10234175" y="5050275"/>
            <a:ext cx="52140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lang="en-US" sz="3100" b="1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learning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Spanish. 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2" name="Google Shape;232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08600" y="63025"/>
            <a:ext cx="5055750" cy="29739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8"/>
          <p:cNvCxnSpPr/>
          <p:nvPr/>
        </p:nvCxnSpPr>
        <p:spPr>
          <a:xfrm>
            <a:off x="9563625" y="3879925"/>
            <a:ext cx="0" cy="3804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9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239" name="Google Shape;239;p9"/>
            <p:cNvSpPr/>
            <p:nvPr/>
          </p:nvSpPr>
          <p:spPr>
            <a:xfrm>
              <a:off x="0" y="0"/>
              <a:ext cx="4694793" cy="2640821"/>
            </a:xfrm>
            <a:custGeom>
              <a:avLst/>
              <a:gdLst/>
              <a:ahLst/>
              <a:cxnLst/>
              <a:rect l="l" t="t" r="r" b="b"/>
              <a:pathLst>
                <a:path w="4694793" h="2640821" extrusionOk="0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B4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40" name="Google Shape;240;p9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9"/>
          <p:cNvGrpSpPr/>
          <p:nvPr/>
        </p:nvGrpSpPr>
        <p:grpSpPr>
          <a:xfrm>
            <a:off x="1795067" y="3339637"/>
            <a:ext cx="14631703" cy="5309012"/>
            <a:chOff x="0" y="-38100"/>
            <a:chExt cx="3853592" cy="1398249"/>
          </a:xfrm>
        </p:grpSpPr>
        <p:sp>
          <p:nvSpPr>
            <p:cNvPr id="242" name="Google Shape;242;p9"/>
            <p:cNvSpPr/>
            <p:nvPr/>
          </p:nvSpPr>
          <p:spPr>
            <a:xfrm>
              <a:off x="0" y="0"/>
              <a:ext cx="3853592" cy="1360149"/>
            </a:xfrm>
            <a:custGeom>
              <a:avLst/>
              <a:gdLst/>
              <a:ahLst/>
              <a:cxnLst/>
              <a:rect l="l" t="t" r="r" b="b"/>
              <a:pathLst>
                <a:path w="3853592" h="1360149" extrusionOk="0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 cmpd="sng">
              <a:solidFill>
                <a:srgbClr val="2D2D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9"/>
          <p:cNvSpPr/>
          <p:nvPr/>
        </p:nvSpPr>
        <p:spPr>
          <a:xfrm>
            <a:off x="10058400" y="4791981"/>
            <a:ext cx="5706213" cy="1609044"/>
          </a:xfrm>
          <a:custGeom>
            <a:avLst/>
            <a:gdLst/>
            <a:ahLst/>
            <a:cxnLst/>
            <a:rect l="l" t="t" r="r" b="b"/>
            <a:pathLst>
              <a:path w="2969051" h="883380" extrusionOk="0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5" name="Google Shape;245;p9"/>
          <p:cNvSpPr/>
          <p:nvPr/>
        </p:nvSpPr>
        <p:spPr>
          <a:xfrm rot="10800000" flipH="1">
            <a:off x="2212900" y="4695347"/>
            <a:ext cx="7232799" cy="1705678"/>
          </a:xfrm>
          <a:custGeom>
            <a:avLst/>
            <a:gdLst/>
            <a:ahLst/>
            <a:cxnLst/>
            <a:rect l="l" t="t" r="r" b="b"/>
            <a:pathLst>
              <a:path w="3448295" h="956902" extrusionOk="0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6" name="Google Shape;246;p9"/>
          <p:cNvSpPr/>
          <p:nvPr/>
        </p:nvSpPr>
        <p:spPr>
          <a:xfrm flipH="1">
            <a:off x="-3392112" y="5368576"/>
            <a:ext cx="8841624" cy="6816088"/>
          </a:xfrm>
          <a:custGeom>
            <a:avLst/>
            <a:gdLst/>
            <a:ahLst/>
            <a:cxnLst/>
            <a:rect l="l" t="t" r="r" b="b"/>
            <a:pathLst>
              <a:path w="8841624" h="6816088" extrusionOk="0">
                <a:moveTo>
                  <a:pt x="8841624" y="0"/>
                </a:moveTo>
                <a:lnTo>
                  <a:pt x="0" y="0"/>
                </a:lnTo>
                <a:lnTo>
                  <a:pt x="0" y="6816088"/>
                </a:lnTo>
                <a:lnTo>
                  <a:pt x="8841624" y="6816088"/>
                </a:lnTo>
                <a:lnTo>
                  <a:pt x="884162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7" name="Google Shape;247;p9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 b="1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Direct Speech </a:t>
            </a:r>
            <a:endParaRPr sz="3025">
              <a:solidFill>
                <a:srgbClr val="FFB400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248" name="Google Shape;248;p9"/>
          <p:cNvSpPr txBox="1"/>
          <p:nvPr/>
        </p:nvSpPr>
        <p:spPr>
          <a:xfrm>
            <a:off x="3614241" y="6576223"/>
            <a:ext cx="43230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 Past</a:t>
            </a:r>
            <a:endParaRPr sz="31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9"/>
          <p:cNvSpPr txBox="1"/>
          <p:nvPr/>
        </p:nvSpPr>
        <p:spPr>
          <a:xfrm>
            <a:off x="11049000" y="6527113"/>
            <a:ext cx="43230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Perfect Simple  </a:t>
            </a:r>
            <a:endParaRPr sz="31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9"/>
          <p:cNvSpPr txBox="1"/>
          <p:nvPr/>
        </p:nvSpPr>
        <p:spPr>
          <a:xfrm>
            <a:off x="11049000" y="3933275"/>
            <a:ext cx="32751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 b="1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Reported Speech 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51" name="Google Shape;251;p9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252" name="Google Shape;252;p9"/>
          <p:cNvSpPr txBox="1"/>
          <p:nvPr/>
        </p:nvSpPr>
        <p:spPr>
          <a:xfrm>
            <a:off x="4779495" y="2546471"/>
            <a:ext cx="8729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9"/>
          <p:cNvSpPr txBox="1"/>
          <p:nvPr/>
        </p:nvSpPr>
        <p:spPr>
          <a:xfrm>
            <a:off x="3378871" y="4972425"/>
            <a:ext cx="58326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”I </a:t>
            </a:r>
            <a:r>
              <a:rPr lang="en-US" sz="3100" b="1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missed 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train.” he said.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9"/>
          <p:cNvSpPr txBox="1"/>
          <p:nvPr/>
        </p:nvSpPr>
        <p:spPr>
          <a:xfrm>
            <a:off x="10338675" y="5050275"/>
            <a:ext cx="50334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(that) he </a:t>
            </a:r>
            <a:r>
              <a:rPr lang="en-US" sz="3100" b="1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missed</a:t>
            </a:r>
            <a:r>
              <a:rPr lang="en-US" sz="31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train. 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9"/>
          <p:cNvSpPr txBox="1"/>
          <p:nvPr/>
        </p:nvSpPr>
        <p:spPr>
          <a:xfrm>
            <a:off x="2907225" y="5600450"/>
            <a:ext cx="6538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”I  </a:t>
            </a:r>
            <a:r>
              <a:rPr lang="en-US" sz="3200" b="1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missed </a:t>
            </a:r>
            <a:r>
              <a:rPr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train.” he said.</a:t>
            </a:r>
            <a:endParaRPr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9"/>
          <p:cNvSpPr txBox="1"/>
          <p:nvPr/>
        </p:nvSpPr>
        <p:spPr>
          <a:xfrm>
            <a:off x="3614241" y="7245966"/>
            <a:ext cx="43230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 Perfect</a:t>
            </a:r>
            <a:endParaRPr sz="31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7" name="Google Shape;257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44225" y="-287250"/>
            <a:ext cx="3569124" cy="3569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9"/>
          <p:cNvCxnSpPr/>
          <p:nvPr/>
        </p:nvCxnSpPr>
        <p:spPr>
          <a:xfrm>
            <a:off x="9704543" y="3879925"/>
            <a:ext cx="0" cy="3804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11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264" name="Google Shape;264;p11"/>
            <p:cNvSpPr/>
            <p:nvPr/>
          </p:nvSpPr>
          <p:spPr>
            <a:xfrm>
              <a:off x="0" y="0"/>
              <a:ext cx="4694793" cy="2640821"/>
            </a:xfrm>
            <a:custGeom>
              <a:avLst/>
              <a:gdLst/>
              <a:ahLst/>
              <a:cxnLst/>
              <a:rect l="l" t="t" r="r" b="b"/>
              <a:pathLst>
                <a:path w="4694793" h="2640821" extrusionOk="0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B4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65" name="Google Shape;265;p11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11"/>
          <p:cNvGrpSpPr/>
          <p:nvPr/>
        </p:nvGrpSpPr>
        <p:grpSpPr>
          <a:xfrm>
            <a:off x="1795067" y="3187238"/>
            <a:ext cx="14631609" cy="5308975"/>
            <a:chOff x="0" y="-38100"/>
            <a:chExt cx="3853592" cy="1398249"/>
          </a:xfrm>
        </p:grpSpPr>
        <p:sp>
          <p:nvSpPr>
            <p:cNvPr id="267" name="Google Shape;267;p11"/>
            <p:cNvSpPr/>
            <p:nvPr/>
          </p:nvSpPr>
          <p:spPr>
            <a:xfrm>
              <a:off x="0" y="0"/>
              <a:ext cx="3853592" cy="1360149"/>
            </a:xfrm>
            <a:custGeom>
              <a:avLst/>
              <a:gdLst/>
              <a:ahLst/>
              <a:cxnLst/>
              <a:rect l="l" t="t" r="r" b="b"/>
              <a:pathLst>
                <a:path w="3853592" h="1360149" extrusionOk="0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 cmpd="sng">
              <a:solidFill>
                <a:srgbClr val="2D2D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1"/>
          <p:cNvSpPr/>
          <p:nvPr/>
        </p:nvSpPr>
        <p:spPr>
          <a:xfrm>
            <a:off x="10058400" y="4791981"/>
            <a:ext cx="5706213" cy="1609044"/>
          </a:xfrm>
          <a:custGeom>
            <a:avLst/>
            <a:gdLst/>
            <a:ahLst/>
            <a:cxnLst/>
            <a:rect l="l" t="t" r="r" b="b"/>
            <a:pathLst>
              <a:path w="2969051" h="883380" extrusionOk="0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0" name="Google Shape;270;p11"/>
          <p:cNvSpPr/>
          <p:nvPr/>
        </p:nvSpPr>
        <p:spPr>
          <a:xfrm rot="10800000" flipH="1">
            <a:off x="2212901" y="4695907"/>
            <a:ext cx="7448317" cy="1021493"/>
          </a:xfrm>
          <a:custGeom>
            <a:avLst/>
            <a:gdLst/>
            <a:ahLst/>
            <a:cxnLst/>
            <a:rect l="l" t="t" r="r" b="b"/>
            <a:pathLst>
              <a:path w="3448295" h="956902" extrusionOk="0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1" name="Google Shape;271;p11"/>
          <p:cNvSpPr/>
          <p:nvPr/>
        </p:nvSpPr>
        <p:spPr>
          <a:xfrm flipH="1">
            <a:off x="-3392112" y="5368576"/>
            <a:ext cx="8841624" cy="6816088"/>
          </a:xfrm>
          <a:custGeom>
            <a:avLst/>
            <a:gdLst/>
            <a:ahLst/>
            <a:cxnLst/>
            <a:rect l="l" t="t" r="r" b="b"/>
            <a:pathLst>
              <a:path w="8841624" h="6816088" extrusionOk="0">
                <a:moveTo>
                  <a:pt x="8841624" y="0"/>
                </a:moveTo>
                <a:lnTo>
                  <a:pt x="0" y="0"/>
                </a:lnTo>
                <a:lnTo>
                  <a:pt x="0" y="6816088"/>
                </a:lnTo>
                <a:lnTo>
                  <a:pt x="8841624" y="6816088"/>
                </a:lnTo>
                <a:lnTo>
                  <a:pt x="884162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2" name="Google Shape;272;p11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 b="1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Direct Speech </a:t>
            </a:r>
            <a:endParaRPr b="1"/>
          </a:p>
        </p:txBody>
      </p:sp>
      <p:sp>
        <p:nvSpPr>
          <p:cNvPr id="273" name="Google Shape;273;p11"/>
          <p:cNvSpPr txBox="1"/>
          <p:nvPr/>
        </p:nvSpPr>
        <p:spPr>
          <a:xfrm>
            <a:off x="3811970" y="5824757"/>
            <a:ext cx="4323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Progressive </a:t>
            </a:r>
            <a:endParaRPr sz="28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11"/>
          <p:cNvSpPr txBox="1"/>
          <p:nvPr/>
        </p:nvSpPr>
        <p:spPr>
          <a:xfrm>
            <a:off x="11049000" y="6527113"/>
            <a:ext cx="4323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Perfect Progressive  </a:t>
            </a:r>
            <a:endParaRPr sz="27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11"/>
          <p:cNvSpPr txBox="1"/>
          <p:nvPr/>
        </p:nvSpPr>
        <p:spPr>
          <a:xfrm>
            <a:off x="11353800" y="3933275"/>
            <a:ext cx="37191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 b="1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Reported speech 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76" name="Google Shape;276;p11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277" name="Google Shape;277;p11"/>
          <p:cNvSpPr txBox="1"/>
          <p:nvPr/>
        </p:nvSpPr>
        <p:spPr>
          <a:xfrm>
            <a:off x="4779495" y="2546471"/>
            <a:ext cx="87291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11"/>
          <p:cNvSpPr txBox="1"/>
          <p:nvPr/>
        </p:nvSpPr>
        <p:spPr>
          <a:xfrm>
            <a:off x="3213123" y="5001300"/>
            <a:ext cx="6295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”I </a:t>
            </a:r>
            <a:r>
              <a:rPr lang="en-US" sz="2900" b="1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studying</a:t>
            </a:r>
            <a:r>
              <a:rPr lang="en-US" sz="2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a friend”.</a:t>
            </a:r>
            <a:endParaRPr sz="29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11"/>
          <p:cNvSpPr txBox="1"/>
          <p:nvPr/>
        </p:nvSpPr>
        <p:spPr>
          <a:xfrm>
            <a:off x="10058400" y="5010550"/>
            <a:ext cx="58230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lang="en-US" sz="3000" b="1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been studying</a:t>
            </a:r>
            <a:r>
              <a:rPr lang="en-US" sz="30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a friend. </a:t>
            </a:r>
            <a:endParaRPr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11"/>
          <p:cNvSpPr/>
          <p:nvPr/>
        </p:nvSpPr>
        <p:spPr>
          <a:xfrm rot="10800000" flipH="1">
            <a:off x="2277450" y="6392661"/>
            <a:ext cx="7353489" cy="1432961"/>
          </a:xfrm>
          <a:custGeom>
            <a:avLst/>
            <a:gdLst/>
            <a:ahLst/>
            <a:cxnLst/>
            <a:rect l="l" t="t" r="r" b="b"/>
            <a:pathLst>
              <a:path w="3448295" h="956902" extrusionOk="0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81" name="Google Shape;281;p11"/>
          <p:cNvSpPr txBox="1"/>
          <p:nvPr/>
        </p:nvSpPr>
        <p:spPr>
          <a:xfrm>
            <a:off x="3213125" y="6621250"/>
            <a:ext cx="64179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”I </a:t>
            </a:r>
            <a:r>
              <a:rPr lang="en-US" sz="2900" b="1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been studying</a:t>
            </a:r>
            <a:r>
              <a:rPr lang="en-US" sz="2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a friend”.</a:t>
            </a:r>
            <a:endParaRPr sz="29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11"/>
          <p:cNvSpPr txBox="1"/>
          <p:nvPr/>
        </p:nvSpPr>
        <p:spPr>
          <a:xfrm>
            <a:off x="4125108" y="7947180"/>
            <a:ext cx="4323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 Perfect Progressive</a:t>
            </a:r>
            <a:endParaRPr sz="25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3" name="Google Shape;283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49625" y="12"/>
            <a:ext cx="5871600" cy="32954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11"/>
          <p:cNvCxnSpPr/>
          <p:nvPr/>
        </p:nvCxnSpPr>
        <p:spPr>
          <a:xfrm>
            <a:off x="9868947" y="3809466"/>
            <a:ext cx="23400" cy="4227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g32ce1b5803b_1_37"/>
          <p:cNvGrpSpPr/>
          <p:nvPr/>
        </p:nvGrpSpPr>
        <p:grpSpPr>
          <a:xfrm>
            <a:off x="0" y="-140211"/>
            <a:ext cx="18288097" cy="10435777"/>
            <a:chOff x="0" y="-38100"/>
            <a:chExt cx="4694793" cy="2679000"/>
          </a:xfrm>
        </p:grpSpPr>
        <p:sp>
          <p:nvSpPr>
            <p:cNvPr id="290" name="Google Shape;290;g32ce1b5803b_1_37"/>
            <p:cNvSpPr/>
            <p:nvPr/>
          </p:nvSpPr>
          <p:spPr>
            <a:xfrm>
              <a:off x="0" y="0"/>
              <a:ext cx="4694793" cy="2640821"/>
            </a:xfrm>
            <a:custGeom>
              <a:avLst/>
              <a:gdLst/>
              <a:ahLst/>
              <a:cxnLst/>
              <a:rect l="l" t="t" r="r" b="b"/>
              <a:pathLst>
                <a:path w="4694793" h="2640821" extrusionOk="0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B4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91" name="Google Shape;291;g32ce1b5803b_1_37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g32ce1b5803b_1_37"/>
          <p:cNvSpPr txBox="1"/>
          <p:nvPr/>
        </p:nvSpPr>
        <p:spPr>
          <a:xfrm>
            <a:off x="803225" y="758850"/>
            <a:ext cx="16675200" cy="9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3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sentences from direct to reported speech: </a:t>
            </a:r>
            <a:endParaRPr sz="483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endParaRPr sz="3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lang="en-US" sz="3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"I play football every weekend."</a:t>
            </a:r>
            <a:endParaRPr sz="36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lang="en-US" sz="3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"I visited my grandmother last week."</a:t>
            </a:r>
            <a:endParaRPr sz="36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lang="en-US" sz="3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said, "I am studying for my exams."</a:t>
            </a:r>
            <a:endParaRPr sz="36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lang="en-US" sz="3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 said, "I was watching a movie last night."</a:t>
            </a:r>
            <a:endParaRPr sz="36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lang="en-US" sz="3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"I have finished my homework."</a:t>
            </a:r>
            <a:endParaRPr sz="36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lang="en-US" sz="3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"I have seen that movie before."</a:t>
            </a:r>
            <a:endParaRPr sz="36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lang="en-US" sz="3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Jake said, "I have been working all day."</a:t>
            </a:r>
            <a:endParaRPr sz="36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lang="en-US" sz="3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 said, "I am reading a new book."</a:t>
            </a:r>
            <a:endParaRPr sz="36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lang="en-US" sz="3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Emma said, "I walked to school this morning."</a:t>
            </a:r>
            <a:endParaRPr sz="36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lang="en-US" sz="3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 said, "I have been waiting for you."</a:t>
            </a:r>
            <a:endParaRPr sz="36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1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3" name="Google Shape;293;g32ce1b5803b_1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8925" y="2846950"/>
            <a:ext cx="582930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g32ce1b5803b_1_61"/>
          <p:cNvGrpSpPr/>
          <p:nvPr/>
        </p:nvGrpSpPr>
        <p:grpSpPr>
          <a:xfrm>
            <a:off x="0" y="-140211"/>
            <a:ext cx="18288097" cy="10435777"/>
            <a:chOff x="0" y="-38100"/>
            <a:chExt cx="4694793" cy="2679000"/>
          </a:xfrm>
        </p:grpSpPr>
        <p:sp>
          <p:nvSpPr>
            <p:cNvPr id="299" name="Google Shape;299;g32ce1b5803b_1_61"/>
            <p:cNvSpPr/>
            <p:nvPr/>
          </p:nvSpPr>
          <p:spPr>
            <a:xfrm>
              <a:off x="0" y="0"/>
              <a:ext cx="4694793" cy="2640821"/>
            </a:xfrm>
            <a:custGeom>
              <a:avLst/>
              <a:gdLst/>
              <a:ahLst/>
              <a:cxnLst/>
              <a:rect l="l" t="t" r="r" b="b"/>
              <a:pathLst>
                <a:path w="4694793" h="2640821" extrusionOk="0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B4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300" name="Google Shape;300;g32ce1b5803b_1_61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Google Shape;301;g32ce1b5803b_1_61"/>
          <p:cNvSpPr txBox="1"/>
          <p:nvPr/>
        </p:nvSpPr>
        <p:spPr>
          <a:xfrm>
            <a:off x="960850" y="824400"/>
            <a:ext cx="17708700" cy="87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3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sentences from direct to reported speech:</a:t>
            </a:r>
            <a:r>
              <a:rPr lang="en-US" sz="47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7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76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that he </a:t>
            </a:r>
            <a:r>
              <a:rPr lang="en-US" sz="3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played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football every weekend.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76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that she </a:t>
            </a:r>
            <a:r>
              <a:rPr lang="en-US" sz="3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visited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her grandmother the previous week.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76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 that he </a:t>
            </a:r>
            <a:r>
              <a:rPr lang="en-US" sz="3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studying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his exams.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76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 said that he </a:t>
            </a:r>
            <a:r>
              <a:rPr lang="en-US" sz="3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been watching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movie the previous night.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76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that she </a:t>
            </a:r>
            <a:r>
              <a:rPr lang="en-US" sz="3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finished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her homework.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76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that he </a:t>
            </a:r>
            <a:r>
              <a:rPr lang="en-US" sz="3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seen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movie before.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76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Jake said that he </a:t>
            </a:r>
            <a:r>
              <a:rPr lang="en-US" sz="3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been working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all day.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76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 said that he </a:t>
            </a:r>
            <a:r>
              <a:rPr lang="en-US" sz="3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reading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new book.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76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Emma said that she </a:t>
            </a:r>
            <a:r>
              <a:rPr lang="en-US" sz="3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walked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school that morning.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76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 said that he </a:t>
            </a:r>
            <a:r>
              <a:rPr lang="en-US" sz="3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been waiting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me.</a:t>
            </a:r>
            <a:endParaRPr sz="3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1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2" name="Google Shape;302;g32ce1b5803b_1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9175" y="2870025"/>
            <a:ext cx="5121974" cy="512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12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308" name="Google Shape;308;p12"/>
            <p:cNvSpPr/>
            <p:nvPr/>
          </p:nvSpPr>
          <p:spPr>
            <a:xfrm>
              <a:off x="0" y="0"/>
              <a:ext cx="4694793" cy="2640821"/>
            </a:xfrm>
            <a:custGeom>
              <a:avLst/>
              <a:gdLst/>
              <a:ahLst/>
              <a:cxnLst/>
              <a:rect l="l" t="t" r="r" b="b"/>
              <a:pathLst>
                <a:path w="4694793" h="2640821" extrusionOk="0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B4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309" name="Google Shape;309;p12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12"/>
          <p:cNvGrpSpPr/>
          <p:nvPr/>
        </p:nvGrpSpPr>
        <p:grpSpPr>
          <a:xfrm>
            <a:off x="2009002" y="3074394"/>
            <a:ext cx="14631609" cy="5308975"/>
            <a:chOff x="0" y="-38100"/>
            <a:chExt cx="3853592" cy="1398249"/>
          </a:xfrm>
        </p:grpSpPr>
        <p:sp>
          <p:nvSpPr>
            <p:cNvPr id="311" name="Google Shape;311;p12"/>
            <p:cNvSpPr/>
            <p:nvPr/>
          </p:nvSpPr>
          <p:spPr>
            <a:xfrm>
              <a:off x="0" y="0"/>
              <a:ext cx="3853592" cy="1360149"/>
            </a:xfrm>
            <a:custGeom>
              <a:avLst/>
              <a:gdLst/>
              <a:ahLst/>
              <a:cxnLst/>
              <a:rect l="l" t="t" r="r" b="b"/>
              <a:pathLst>
                <a:path w="3853592" h="1360149" extrusionOk="0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 cmpd="sng">
              <a:solidFill>
                <a:srgbClr val="2D2D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2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12"/>
          <p:cNvSpPr/>
          <p:nvPr/>
        </p:nvSpPr>
        <p:spPr>
          <a:xfrm>
            <a:off x="10058400" y="4694915"/>
            <a:ext cx="5791200" cy="671108"/>
          </a:xfrm>
          <a:custGeom>
            <a:avLst/>
            <a:gdLst/>
            <a:ahLst/>
            <a:cxnLst/>
            <a:rect l="l" t="t" r="r" b="b"/>
            <a:pathLst>
              <a:path w="2969051" h="883380" extrusionOk="0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4" name="Google Shape;314;p12"/>
          <p:cNvSpPr/>
          <p:nvPr/>
        </p:nvSpPr>
        <p:spPr>
          <a:xfrm rot="10800000" flipH="1">
            <a:off x="2212895" y="4466818"/>
            <a:ext cx="6629347" cy="739207"/>
          </a:xfrm>
          <a:custGeom>
            <a:avLst/>
            <a:gdLst/>
            <a:ahLst/>
            <a:cxnLst/>
            <a:rect l="l" t="t" r="r" b="b"/>
            <a:pathLst>
              <a:path w="3448295" h="956902" extrusionOk="0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5" name="Google Shape;315;p12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Direct Speech </a:t>
            </a:r>
            <a:endParaRPr/>
          </a:p>
        </p:txBody>
      </p:sp>
      <p:sp>
        <p:nvSpPr>
          <p:cNvPr id="316" name="Google Shape;316;p12"/>
          <p:cNvSpPr txBox="1"/>
          <p:nvPr/>
        </p:nvSpPr>
        <p:spPr>
          <a:xfrm>
            <a:off x="3581835" y="5328963"/>
            <a:ext cx="432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</a:t>
            </a:r>
            <a:endParaRPr sz="24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12"/>
          <p:cNvSpPr txBox="1"/>
          <p:nvPr/>
        </p:nvSpPr>
        <p:spPr>
          <a:xfrm>
            <a:off x="10979823" y="5380117"/>
            <a:ext cx="4323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</a:t>
            </a:r>
            <a:endParaRPr sz="21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12"/>
          <p:cNvSpPr txBox="1"/>
          <p:nvPr/>
        </p:nvSpPr>
        <p:spPr>
          <a:xfrm>
            <a:off x="11353800" y="3933275"/>
            <a:ext cx="37761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Reported Speech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9" name="Google Shape;319;p12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320" name="Google Shape;320;p12"/>
          <p:cNvSpPr txBox="1"/>
          <p:nvPr/>
        </p:nvSpPr>
        <p:spPr>
          <a:xfrm>
            <a:off x="4779495" y="2546471"/>
            <a:ext cx="8729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p12"/>
          <p:cNvSpPr txBox="1"/>
          <p:nvPr/>
        </p:nvSpPr>
        <p:spPr>
          <a:xfrm>
            <a:off x="3267813" y="4660292"/>
            <a:ext cx="4950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”I </a:t>
            </a:r>
            <a:r>
              <a:rPr lang="en-US" sz="2700" b="1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cal</a:t>
            </a:r>
            <a:r>
              <a:rPr lang="en-US" sz="2700" b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 </a:t>
            </a:r>
            <a:r>
              <a:rPr lang="en-US" sz="27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you”.</a:t>
            </a:r>
            <a:endParaRPr sz="27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12"/>
          <p:cNvSpPr txBox="1"/>
          <p:nvPr/>
        </p:nvSpPr>
        <p:spPr>
          <a:xfrm>
            <a:off x="10226947" y="4861850"/>
            <a:ext cx="5508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lang="en-US" sz="2700" b="1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call </a:t>
            </a:r>
            <a:r>
              <a:rPr lang="en-US" sz="27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me. </a:t>
            </a:r>
            <a:endParaRPr sz="27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12"/>
          <p:cNvSpPr/>
          <p:nvPr/>
        </p:nvSpPr>
        <p:spPr>
          <a:xfrm rot="10800000" flipH="1">
            <a:off x="2009002" y="5778211"/>
            <a:ext cx="6832622" cy="748901"/>
          </a:xfrm>
          <a:custGeom>
            <a:avLst/>
            <a:gdLst/>
            <a:ahLst/>
            <a:cxnLst/>
            <a:rect l="l" t="t" r="r" b="b"/>
            <a:pathLst>
              <a:path w="3448295" h="956902" extrusionOk="0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4" name="Google Shape;324;p12"/>
          <p:cNvSpPr txBox="1"/>
          <p:nvPr/>
        </p:nvSpPr>
        <p:spPr>
          <a:xfrm>
            <a:off x="3307751" y="5996721"/>
            <a:ext cx="4950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”I </a:t>
            </a:r>
            <a:r>
              <a:rPr lang="en-US" sz="2700" b="1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run </a:t>
            </a:r>
            <a:r>
              <a:rPr lang="en-US" sz="27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fast”.</a:t>
            </a:r>
            <a:endParaRPr sz="27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12"/>
          <p:cNvSpPr txBox="1"/>
          <p:nvPr/>
        </p:nvSpPr>
        <p:spPr>
          <a:xfrm>
            <a:off x="3638807" y="6656146"/>
            <a:ext cx="432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</a:t>
            </a:r>
            <a:endParaRPr sz="24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12"/>
          <p:cNvSpPr/>
          <p:nvPr/>
        </p:nvSpPr>
        <p:spPr>
          <a:xfrm>
            <a:off x="10054550" y="5729925"/>
            <a:ext cx="6116245" cy="671369"/>
          </a:xfrm>
          <a:custGeom>
            <a:avLst/>
            <a:gdLst/>
            <a:ahLst/>
            <a:cxnLst/>
            <a:rect l="l" t="t" r="r" b="b"/>
            <a:pathLst>
              <a:path w="2969051" h="883380" extrusionOk="0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7" name="Google Shape;327;p12"/>
          <p:cNvSpPr txBox="1"/>
          <p:nvPr/>
        </p:nvSpPr>
        <p:spPr>
          <a:xfrm>
            <a:off x="10036500" y="5896875"/>
            <a:ext cx="6285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(that) she </a:t>
            </a:r>
            <a:r>
              <a:rPr lang="en-US" sz="2700" b="1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run </a:t>
            </a:r>
            <a:r>
              <a:rPr lang="en-US" sz="27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fast. </a:t>
            </a:r>
            <a:endParaRPr sz="27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12"/>
          <p:cNvSpPr txBox="1"/>
          <p:nvPr/>
        </p:nvSpPr>
        <p:spPr>
          <a:xfrm>
            <a:off x="11044938" y="6487728"/>
            <a:ext cx="4323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</a:t>
            </a:r>
            <a:endParaRPr sz="21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12"/>
          <p:cNvSpPr/>
          <p:nvPr/>
        </p:nvSpPr>
        <p:spPr>
          <a:xfrm rot="10800000" flipH="1">
            <a:off x="2194508" y="7031969"/>
            <a:ext cx="6832622" cy="748901"/>
          </a:xfrm>
          <a:custGeom>
            <a:avLst/>
            <a:gdLst/>
            <a:ahLst/>
            <a:cxnLst/>
            <a:rect l="l" t="t" r="r" b="b"/>
            <a:pathLst>
              <a:path w="3448295" h="956902" extrusionOk="0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0" name="Google Shape;330;p12"/>
          <p:cNvSpPr txBox="1"/>
          <p:nvPr/>
        </p:nvSpPr>
        <p:spPr>
          <a:xfrm>
            <a:off x="3036049" y="7174275"/>
            <a:ext cx="5964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said, ”We </a:t>
            </a:r>
            <a:r>
              <a:rPr lang="en-US" sz="2700" b="1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go </a:t>
            </a:r>
            <a:r>
              <a:rPr lang="en-US" sz="27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a holiday”.</a:t>
            </a:r>
            <a:endParaRPr sz="27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p12"/>
          <p:cNvSpPr/>
          <p:nvPr/>
        </p:nvSpPr>
        <p:spPr>
          <a:xfrm>
            <a:off x="9685800" y="6979775"/>
            <a:ext cx="6828817" cy="671369"/>
          </a:xfrm>
          <a:custGeom>
            <a:avLst/>
            <a:gdLst/>
            <a:ahLst/>
            <a:cxnLst/>
            <a:rect l="l" t="t" r="r" b="b"/>
            <a:pathLst>
              <a:path w="2969051" h="883380" extrusionOk="0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2" name="Google Shape;332;p12"/>
          <p:cNvSpPr txBox="1"/>
          <p:nvPr/>
        </p:nvSpPr>
        <p:spPr>
          <a:xfrm>
            <a:off x="9681425" y="7162025"/>
            <a:ext cx="6832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said (that) they </a:t>
            </a:r>
            <a:r>
              <a:rPr lang="en-US" sz="2700" b="1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 go </a:t>
            </a:r>
            <a:r>
              <a:rPr lang="en-US" sz="27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a holiday. </a:t>
            </a:r>
            <a:endParaRPr sz="27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Google Shape;333;p12"/>
          <p:cNvSpPr txBox="1"/>
          <p:nvPr/>
        </p:nvSpPr>
        <p:spPr>
          <a:xfrm>
            <a:off x="3763852" y="7835773"/>
            <a:ext cx="4323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</a:t>
            </a:r>
            <a:endParaRPr sz="21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p12"/>
          <p:cNvSpPr txBox="1"/>
          <p:nvPr/>
        </p:nvSpPr>
        <p:spPr>
          <a:xfrm>
            <a:off x="11048905" y="7765707"/>
            <a:ext cx="4323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</a:t>
            </a:r>
            <a:endParaRPr sz="21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5" name="Google Shape;335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76650" y="125150"/>
            <a:ext cx="4579155" cy="25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341" name="Google Shape;341;p13"/>
            <p:cNvSpPr/>
            <p:nvPr/>
          </p:nvSpPr>
          <p:spPr>
            <a:xfrm>
              <a:off x="0" y="0"/>
              <a:ext cx="4694793" cy="2640821"/>
            </a:xfrm>
            <a:custGeom>
              <a:avLst/>
              <a:gdLst/>
              <a:ahLst/>
              <a:cxnLst/>
              <a:rect l="l" t="t" r="r" b="b"/>
              <a:pathLst>
                <a:path w="4694793" h="2640821" extrusionOk="0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B4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342" name="Google Shape;342;p13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13"/>
          <p:cNvGrpSpPr/>
          <p:nvPr/>
        </p:nvGrpSpPr>
        <p:grpSpPr>
          <a:xfrm>
            <a:off x="2009002" y="3074394"/>
            <a:ext cx="14631609" cy="5308975"/>
            <a:chOff x="0" y="-38100"/>
            <a:chExt cx="3853592" cy="1398249"/>
          </a:xfrm>
        </p:grpSpPr>
        <p:sp>
          <p:nvSpPr>
            <p:cNvPr id="344" name="Google Shape;344;p13"/>
            <p:cNvSpPr/>
            <p:nvPr/>
          </p:nvSpPr>
          <p:spPr>
            <a:xfrm>
              <a:off x="0" y="0"/>
              <a:ext cx="3853592" cy="1360149"/>
            </a:xfrm>
            <a:custGeom>
              <a:avLst/>
              <a:gdLst/>
              <a:ahLst/>
              <a:cxnLst/>
              <a:rect l="l" t="t" r="r" b="b"/>
              <a:pathLst>
                <a:path w="3853592" h="1360149" extrusionOk="0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 cmpd="sng">
              <a:solidFill>
                <a:srgbClr val="2D2D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13"/>
          <p:cNvSpPr/>
          <p:nvPr/>
        </p:nvSpPr>
        <p:spPr>
          <a:xfrm>
            <a:off x="9836975" y="4724300"/>
            <a:ext cx="6465109" cy="671369"/>
          </a:xfrm>
          <a:custGeom>
            <a:avLst/>
            <a:gdLst/>
            <a:ahLst/>
            <a:cxnLst/>
            <a:rect l="l" t="t" r="r" b="b"/>
            <a:pathLst>
              <a:path w="2969051" h="883380" extrusionOk="0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7" name="Google Shape;347;p13"/>
          <p:cNvSpPr/>
          <p:nvPr/>
        </p:nvSpPr>
        <p:spPr>
          <a:xfrm rot="10800000" flipH="1">
            <a:off x="2212895" y="4694915"/>
            <a:ext cx="6628729" cy="739710"/>
          </a:xfrm>
          <a:custGeom>
            <a:avLst/>
            <a:gdLst/>
            <a:ahLst/>
            <a:cxnLst/>
            <a:rect l="l" t="t" r="r" b="b"/>
            <a:pathLst>
              <a:path w="3448295" h="956902" extrusionOk="0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8" name="Google Shape;348;p13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Direct Speech </a:t>
            </a:r>
            <a:endParaRPr/>
          </a:p>
        </p:txBody>
      </p:sp>
      <p:sp>
        <p:nvSpPr>
          <p:cNvPr id="349" name="Google Shape;349;p13"/>
          <p:cNvSpPr txBox="1"/>
          <p:nvPr/>
        </p:nvSpPr>
        <p:spPr>
          <a:xfrm>
            <a:off x="3581835" y="5405163"/>
            <a:ext cx="4323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</a:t>
            </a:r>
            <a:endParaRPr sz="23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p13"/>
          <p:cNvSpPr txBox="1"/>
          <p:nvPr/>
        </p:nvSpPr>
        <p:spPr>
          <a:xfrm>
            <a:off x="10979823" y="5380117"/>
            <a:ext cx="4323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to (</a:t>
            </a:r>
            <a:r>
              <a:rPr lang="en-US" sz="23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obligation</a:t>
            </a:r>
            <a:r>
              <a:rPr lang="en-US" sz="2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/commitment)</a:t>
            </a:r>
            <a:endParaRPr sz="23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13"/>
          <p:cNvSpPr txBox="1"/>
          <p:nvPr/>
        </p:nvSpPr>
        <p:spPr>
          <a:xfrm>
            <a:off x="11353800" y="3933275"/>
            <a:ext cx="39489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Reported Speech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52" name="Google Shape;352;p13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353" name="Google Shape;353;p13"/>
          <p:cNvSpPr txBox="1"/>
          <p:nvPr/>
        </p:nvSpPr>
        <p:spPr>
          <a:xfrm>
            <a:off x="4779495" y="2546471"/>
            <a:ext cx="87291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13"/>
          <p:cNvSpPr txBox="1"/>
          <p:nvPr/>
        </p:nvSpPr>
        <p:spPr>
          <a:xfrm>
            <a:off x="2969994" y="4889137"/>
            <a:ext cx="5692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”She </a:t>
            </a:r>
            <a:r>
              <a:rPr lang="en-US" sz="2300" b="1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get up </a:t>
            </a:r>
            <a:r>
              <a:rPr lang="en-US" sz="2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everyday”.</a:t>
            </a:r>
            <a:endParaRPr sz="23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13"/>
          <p:cNvSpPr txBox="1"/>
          <p:nvPr/>
        </p:nvSpPr>
        <p:spPr>
          <a:xfrm>
            <a:off x="9605525" y="4889125"/>
            <a:ext cx="6882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lang="en-US" sz="2300" b="1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to</a:t>
            </a:r>
            <a:r>
              <a:rPr lang="en-US" sz="2300" b="1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 up early everyday. </a:t>
            </a:r>
            <a:endParaRPr sz="23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p13"/>
          <p:cNvSpPr/>
          <p:nvPr/>
        </p:nvSpPr>
        <p:spPr>
          <a:xfrm rot="10800000" flipH="1">
            <a:off x="2009002" y="5778211"/>
            <a:ext cx="6832622" cy="748901"/>
          </a:xfrm>
          <a:custGeom>
            <a:avLst/>
            <a:gdLst/>
            <a:ahLst/>
            <a:cxnLst/>
            <a:rect l="l" t="t" r="r" b="b"/>
            <a:pathLst>
              <a:path w="3448295" h="956902" extrusionOk="0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7" name="Google Shape;357;p13"/>
          <p:cNvSpPr txBox="1"/>
          <p:nvPr/>
        </p:nvSpPr>
        <p:spPr>
          <a:xfrm>
            <a:off x="3155351" y="5996721"/>
            <a:ext cx="4950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”You </a:t>
            </a:r>
            <a:r>
              <a:rPr lang="en-US" sz="2300" b="1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be</a:t>
            </a:r>
            <a:r>
              <a:rPr lang="en-US" sz="2300" b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tired”.</a:t>
            </a:r>
            <a:endParaRPr sz="23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p13"/>
          <p:cNvSpPr txBox="1"/>
          <p:nvPr/>
        </p:nvSpPr>
        <p:spPr>
          <a:xfrm>
            <a:off x="3638807" y="6656146"/>
            <a:ext cx="4323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</a:t>
            </a:r>
            <a:endParaRPr sz="23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13"/>
          <p:cNvSpPr/>
          <p:nvPr/>
        </p:nvSpPr>
        <p:spPr>
          <a:xfrm>
            <a:off x="10206949" y="5806118"/>
            <a:ext cx="5789649" cy="671369"/>
          </a:xfrm>
          <a:custGeom>
            <a:avLst/>
            <a:gdLst/>
            <a:ahLst/>
            <a:cxnLst/>
            <a:rect l="l" t="t" r="r" b="b"/>
            <a:pathLst>
              <a:path w="2969051" h="883380" extrusionOk="0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0" name="Google Shape;360;p13"/>
          <p:cNvSpPr txBox="1"/>
          <p:nvPr/>
        </p:nvSpPr>
        <p:spPr>
          <a:xfrm>
            <a:off x="10756510" y="5973063"/>
            <a:ext cx="4864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(that) I </a:t>
            </a:r>
            <a:r>
              <a:rPr lang="en-US" sz="2300" b="1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be</a:t>
            </a:r>
            <a:r>
              <a:rPr lang="en-US" sz="2300" b="1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tired . </a:t>
            </a:r>
            <a:endParaRPr sz="23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13"/>
          <p:cNvSpPr txBox="1"/>
          <p:nvPr/>
        </p:nvSpPr>
        <p:spPr>
          <a:xfrm>
            <a:off x="10480400" y="6487725"/>
            <a:ext cx="5789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(</a:t>
            </a:r>
            <a:r>
              <a:rPr lang="en-US" sz="23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deduction</a:t>
            </a:r>
            <a:r>
              <a:rPr lang="en-US" sz="2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/assumption/conclusion)</a:t>
            </a:r>
            <a:endParaRPr sz="23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Google Shape;362;p13"/>
          <p:cNvSpPr/>
          <p:nvPr/>
        </p:nvSpPr>
        <p:spPr>
          <a:xfrm rot="10800000" flipH="1">
            <a:off x="2194508" y="7031969"/>
            <a:ext cx="6832622" cy="748901"/>
          </a:xfrm>
          <a:custGeom>
            <a:avLst/>
            <a:gdLst/>
            <a:ahLst/>
            <a:cxnLst/>
            <a:rect l="l" t="t" r="r" b="b"/>
            <a:pathLst>
              <a:path w="3448295" h="956902" extrusionOk="0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3" name="Google Shape;363;p13"/>
          <p:cNvSpPr txBox="1"/>
          <p:nvPr/>
        </p:nvSpPr>
        <p:spPr>
          <a:xfrm>
            <a:off x="3340857" y="7250479"/>
            <a:ext cx="4950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”You </a:t>
            </a:r>
            <a:r>
              <a:rPr lang="en-US" sz="2300" b="1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not</a:t>
            </a:r>
            <a:r>
              <a:rPr lang="en-US" sz="2300" b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shout</a:t>
            </a:r>
            <a:r>
              <a:rPr lang="en-US" sz="2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sz="23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13"/>
          <p:cNvSpPr/>
          <p:nvPr/>
        </p:nvSpPr>
        <p:spPr>
          <a:xfrm>
            <a:off x="10143005" y="6979771"/>
            <a:ext cx="5791200" cy="671108"/>
          </a:xfrm>
          <a:custGeom>
            <a:avLst/>
            <a:gdLst/>
            <a:ahLst/>
            <a:cxnLst/>
            <a:rect l="l" t="t" r="r" b="b"/>
            <a:pathLst>
              <a:path w="2969051" h="883380" extrusionOk="0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5" name="Google Shape;365;p13"/>
          <p:cNvSpPr txBox="1"/>
          <p:nvPr/>
        </p:nvSpPr>
        <p:spPr>
          <a:xfrm>
            <a:off x="10450301" y="7162036"/>
            <a:ext cx="5225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we </a:t>
            </a:r>
            <a:r>
              <a:rPr lang="en-US" sz="2300" b="1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mustn't</a:t>
            </a:r>
            <a:r>
              <a:rPr lang="en-US" sz="2300" b="1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shout . </a:t>
            </a:r>
            <a:endParaRPr sz="23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13"/>
          <p:cNvSpPr txBox="1"/>
          <p:nvPr/>
        </p:nvSpPr>
        <p:spPr>
          <a:xfrm>
            <a:off x="3763852" y="7835773"/>
            <a:ext cx="4323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not</a:t>
            </a:r>
            <a:endParaRPr sz="23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13"/>
          <p:cNvSpPr txBox="1"/>
          <p:nvPr/>
        </p:nvSpPr>
        <p:spPr>
          <a:xfrm>
            <a:off x="11048905" y="7765707"/>
            <a:ext cx="4323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Mustn’t (</a:t>
            </a:r>
            <a:r>
              <a:rPr lang="en-US" sz="23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Prohibited</a:t>
            </a:r>
            <a:r>
              <a:rPr lang="en-US" sz="2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3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8" name="Google Shape;36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076650" y="125150"/>
            <a:ext cx="4579155" cy="25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14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374" name="Google Shape;374;p14"/>
            <p:cNvSpPr/>
            <p:nvPr/>
          </p:nvSpPr>
          <p:spPr>
            <a:xfrm>
              <a:off x="0" y="0"/>
              <a:ext cx="4694793" cy="2640821"/>
            </a:xfrm>
            <a:custGeom>
              <a:avLst/>
              <a:gdLst/>
              <a:ahLst/>
              <a:cxnLst/>
              <a:rect l="l" t="t" r="r" b="b"/>
              <a:pathLst>
                <a:path w="4694793" h="2640821" extrusionOk="0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B4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375" name="Google Shape;375;p14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" name="Google Shape;376;p14"/>
          <p:cNvGrpSpPr/>
          <p:nvPr/>
        </p:nvGrpSpPr>
        <p:grpSpPr>
          <a:xfrm>
            <a:off x="1828200" y="3328050"/>
            <a:ext cx="15650208" cy="6024216"/>
            <a:chOff x="0" y="-38100"/>
            <a:chExt cx="3853592" cy="1398249"/>
          </a:xfrm>
        </p:grpSpPr>
        <p:sp>
          <p:nvSpPr>
            <p:cNvPr id="377" name="Google Shape;377;p14"/>
            <p:cNvSpPr/>
            <p:nvPr/>
          </p:nvSpPr>
          <p:spPr>
            <a:xfrm>
              <a:off x="0" y="0"/>
              <a:ext cx="3853592" cy="1360149"/>
            </a:xfrm>
            <a:custGeom>
              <a:avLst/>
              <a:gdLst/>
              <a:ahLst/>
              <a:cxnLst/>
              <a:rect l="l" t="t" r="r" b="b"/>
              <a:pathLst>
                <a:path w="3853592" h="1360149" extrusionOk="0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 cmpd="sng">
              <a:solidFill>
                <a:srgbClr val="2D2D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9" name="Google Shape;379;p14"/>
          <p:cNvSpPr/>
          <p:nvPr/>
        </p:nvSpPr>
        <p:spPr>
          <a:xfrm>
            <a:off x="9532176" y="4724300"/>
            <a:ext cx="6828817" cy="671369"/>
          </a:xfrm>
          <a:custGeom>
            <a:avLst/>
            <a:gdLst/>
            <a:ahLst/>
            <a:cxnLst/>
            <a:rect l="l" t="t" r="r" b="b"/>
            <a:pathLst>
              <a:path w="2969051" h="883380" extrusionOk="0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80" name="Google Shape;380;p14"/>
          <p:cNvSpPr/>
          <p:nvPr/>
        </p:nvSpPr>
        <p:spPr>
          <a:xfrm rot="10800000" flipH="1">
            <a:off x="2212895" y="4694915"/>
            <a:ext cx="6628729" cy="739710"/>
          </a:xfrm>
          <a:custGeom>
            <a:avLst/>
            <a:gdLst/>
            <a:ahLst/>
            <a:cxnLst/>
            <a:rect l="l" t="t" r="r" b="b"/>
            <a:pathLst>
              <a:path w="3448295" h="956902" extrusionOk="0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81" name="Google Shape;381;p14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Direct speech </a:t>
            </a:r>
            <a:endParaRPr/>
          </a:p>
        </p:txBody>
      </p:sp>
      <p:sp>
        <p:nvSpPr>
          <p:cNvPr id="382" name="Google Shape;382;p14"/>
          <p:cNvSpPr txBox="1"/>
          <p:nvPr/>
        </p:nvSpPr>
        <p:spPr>
          <a:xfrm>
            <a:off x="3581835" y="5405163"/>
            <a:ext cx="432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</a:t>
            </a:r>
            <a:r>
              <a:rPr lang="en-US" sz="26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6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Google Shape;383;p14"/>
          <p:cNvSpPr txBox="1"/>
          <p:nvPr/>
        </p:nvSpPr>
        <p:spPr>
          <a:xfrm>
            <a:off x="10979823" y="5380117"/>
            <a:ext cx="4323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Needed/ had to </a:t>
            </a:r>
            <a:endParaRPr sz="25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14"/>
          <p:cNvSpPr txBox="1"/>
          <p:nvPr/>
        </p:nvSpPr>
        <p:spPr>
          <a:xfrm>
            <a:off x="11353800" y="3933275"/>
            <a:ext cx="34941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Reported Speech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85" name="Google Shape;385;p14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386" name="Google Shape;386;p14"/>
          <p:cNvSpPr txBox="1"/>
          <p:nvPr/>
        </p:nvSpPr>
        <p:spPr>
          <a:xfrm>
            <a:off x="4779495" y="2546471"/>
            <a:ext cx="87291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14"/>
          <p:cNvSpPr txBox="1"/>
          <p:nvPr/>
        </p:nvSpPr>
        <p:spPr>
          <a:xfrm>
            <a:off x="2969994" y="4889137"/>
            <a:ext cx="569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”I </a:t>
            </a:r>
            <a:r>
              <a:rPr lang="en-US" sz="2600" b="1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to go</a:t>
            </a:r>
            <a:r>
              <a:rPr lang="en-US" sz="2600" b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shopping”.</a:t>
            </a:r>
            <a:endParaRPr sz="26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Google Shape;388;p14"/>
          <p:cNvSpPr txBox="1"/>
          <p:nvPr/>
        </p:nvSpPr>
        <p:spPr>
          <a:xfrm>
            <a:off x="9681050" y="4889125"/>
            <a:ext cx="6414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lang="en-US" sz="2500" b="1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needed/ had to</a:t>
            </a:r>
            <a:r>
              <a:rPr lang="en-US" sz="25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 shopping</a:t>
            </a:r>
            <a:r>
              <a:rPr lang="en-US" sz="2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5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14"/>
          <p:cNvSpPr/>
          <p:nvPr/>
        </p:nvSpPr>
        <p:spPr>
          <a:xfrm rot="10800000" flipH="1">
            <a:off x="2009002" y="5778211"/>
            <a:ext cx="6832622" cy="748901"/>
          </a:xfrm>
          <a:custGeom>
            <a:avLst/>
            <a:gdLst/>
            <a:ahLst/>
            <a:cxnLst/>
            <a:rect l="l" t="t" r="r" b="b"/>
            <a:pathLst>
              <a:path w="3448295" h="956902" extrusionOk="0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90" name="Google Shape;390;p14"/>
          <p:cNvSpPr txBox="1"/>
          <p:nvPr/>
        </p:nvSpPr>
        <p:spPr>
          <a:xfrm>
            <a:off x="3155351" y="5996721"/>
            <a:ext cx="495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”I </a:t>
            </a:r>
            <a:r>
              <a:rPr lang="en-US" sz="2500" b="1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needn’t</a:t>
            </a:r>
            <a:r>
              <a:rPr lang="en-US" sz="2500" b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hurry ”.</a:t>
            </a:r>
            <a:endParaRPr sz="25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14"/>
          <p:cNvSpPr txBox="1"/>
          <p:nvPr/>
        </p:nvSpPr>
        <p:spPr>
          <a:xfrm>
            <a:off x="3638799" y="6656149"/>
            <a:ext cx="495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Needn’t</a:t>
            </a:r>
            <a:endParaRPr sz="25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14"/>
          <p:cNvSpPr/>
          <p:nvPr/>
        </p:nvSpPr>
        <p:spPr>
          <a:xfrm>
            <a:off x="9902150" y="5882325"/>
            <a:ext cx="6264698" cy="671369"/>
          </a:xfrm>
          <a:custGeom>
            <a:avLst/>
            <a:gdLst/>
            <a:ahLst/>
            <a:cxnLst/>
            <a:rect l="l" t="t" r="r" b="b"/>
            <a:pathLst>
              <a:path w="2969051" h="883380" extrusionOk="0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93" name="Google Shape;393;p14"/>
          <p:cNvSpPr/>
          <p:nvPr/>
        </p:nvSpPr>
        <p:spPr>
          <a:xfrm rot="10800000" flipH="1">
            <a:off x="1889400" y="7221629"/>
            <a:ext cx="7482800" cy="748776"/>
          </a:xfrm>
          <a:custGeom>
            <a:avLst/>
            <a:gdLst/>
            <a:ahLst/>
            <a:cxnLst/>
            <a:rect l="l" t="t" r="r" b="b"/>
            <a:pathLst>
              <a:path w="3448295" h="956902" extrusionOk="0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94" name="Google Shape;394;p14"/>
          <p:cNvSpPr txBox="1"/>
          <p:nvPr/>
        </p:nvSpPr>
        <p:spPr>
          <a:xfrm>
            <a:off x="2662525" y="7419365"/>
            <a:ext cx="6832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”You </a:t>
            </a:r>
            <a:r>
              <a:rPr lang="en-US" sz="2500" b="1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needn’t pick me</a:t>
            </a:r>
            <a:r>
              <a:rPr lang="en-US" sz="2500" b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 tomorrow</a:t>
            </a:r>
            <a:r>
              <a:rPr lang="en-US" sz="2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sz="25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14"/>
          <p:cNvSpPr/>
          <p:nvPr/>
        </p:nvSpPr>
        <p:spPr>
          <a:xfrm>
            <a:off x="9901500" y="7003261"/>
            <a:ext cx="7081187" cy="1088766"/>
          </a:xfrm>
          <a:custGeom>
            <a:avLst/>
            <a:gdLst/>
            <a:ahLst/>
            <a:cxnLst/>
            <a:rect l="l" t="t" r="r" b="b"/>
            <a:pathLst>
              <a:path w="2969051" h="883380" extrusionOk="0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96" name="Google Shape;396;p14"/>
          <p:cNvSpPr txBox="1"/>
          <p:nvPr/>
        </p:nvSpPr>
        <p:spPr>
          <a:xfrm>
            <a:off x="9904025" y="7226750"/>
            <a:ext cx="7081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told me (that) I </a:t>
            </a:r>
            <a:r>
              <a:rPr lang="en-US" sz="2000" b="1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wouldn’t have to</a:t>
            </a:r>
            <a:r>
              <a:rPr lang="en-US" sz="2000" b="1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pick her up the following day . </a:t>
            </a:r>
            <a:endParaRPr sz="20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14"/>
          <p:cNvSpPr txBox="1"/>
          <p:nvPr/>
        </p:nvSpPr>
        <p:spPr>
          <a:xfrm>
            <a:off x="3763852" y="8094122"/>
            <a:ext cx="4323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Needn’t</a:t>
            </a:r>
            <a:endParaRPr sz="25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p14"/>
          <p:cNvSpPr txBox="1"/>
          <p:nvPr/>
        </p:nvSpPr>
        <p:spPr>
          <a:xfrm>
            <a:off x="11044938" y="8110140"/>
            <a:ext cx="4323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Wouldn't have to ( Future) </a:t>
            </a:r>
            <a:endParaRPr sz="25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p14"/>
          <p:cNvSpPr txBox="1"/>
          <p:nvPr/>
        </p:nvSpPr>
        <p:spPr>
          <a:xfrm>
            <a:off x="9901559" y="6006393"/>
            <a:ext cx="6032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(that) he </a:t>
            </a:r>
            <a:r>
              <a:rPr lang="en-US" sz="2500" b="1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didn’t have to</a:t>
            </a:r>
            <a:r>
              <a:rPr lang="en-US" sz="25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hurry</a:t>
            </a:r>
            <a:r>
              <a:rPr lang="en-US" sz="2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5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14"/>
          <p:cNvSpPr txBox="1"/>
          <p:nvPr/>
        </p:nvSpPr>
        <p:spPr>
          <a:xfrm>
            <a:off x="10979823" y="6535924"/>
            <a:ext cx="4323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didn’t have to (present) </a:t>
            </a:r>
            <a:endParaRPr sz="25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1" name="Google Shape;40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76650" y="125150"/>
            <a:ext cx="4579155" cy="25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g32ce1b5803b_1_75"/>
          <p:cNvGrpSpPr/>
          <p:nvPr/>
        </p:nvGrpSpPr>
        <p:grpSpPr>
          <a:xfrm>
            <a:off x="-558975" y="-432414"/>
            <a:ext cx="19540667" cy="10859059"/>
            <a:chOff x="0" y="-38100"/>
            <a:chExt cx="4694793" cy="2679000"/>
          </a:xfrm>
        </p:grpSpPr>
        <p:sp>
          <p:nvSpPr>
            <p:cNvPr id="407" name="Google Shape;407;g32ce1b5803b_1_75"/>
            <p:cNvSpPr/>
            <p:nvPr/>
          </p:nvSpPr>
          <p:spPr>
            <a:xfrm>
              <a:off x="0" y="0"/>
              <a:ext cx="4694793" cy="2640821"/>
            </a:xfrm>
            <a:custGeom>
              <a:avLst/>
              <a:gdLst/>
              <a:ahLst/>
              <a:cxnLst/>
              <a:rect l="l" t="t" r="r" b="b"/>
              <a:pathLst>
                <a:path w="4694793" h="2640821" extrusionOk="0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91150" cap="sq" cmpd="sng">
              <a:solidFill>
                <a:srgbClr val="FFB4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408" name="Google Shape;408;g32ce1b5803b_1_75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850" tIns="52850" rIns="52850" bIns="5285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7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9" name="Google Shape;409;g32ce1b5803b_1_75"/>
          <p:cNvSpPr txBox="1"/>
          <p:nvPr/>
        </p:nvSpPr>
        <p:spPr>
          <a:xfrm>
            <a:off x="169100" y="422750"/>
            <a:ext cx="18118800" cy="149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use of </a:t>
            </a: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"must"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be a bit tricky because sometimes it changes to </a:t>
            </a: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"had to"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while in other cases, it stays as </a:t>
            </a: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"must"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Here's how it works: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1. When "must" changes to "had to":</a:t>
            </a:r>
            <a:endParaRPr sz="3000" b="1">
              <a:solidFill>
                <a:schemeClr val="dk1"/>
              </a:solidFill>
              <a:highlight>
                <a:srgbClr val="FFD966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 b="1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"Must"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usually changes to </a:t>
            </a:r>
            <a:r>
              <a:rPr lang="en-US" sz="3000" b="1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"had to"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when it's referring to a </a:t>
            </a:r>
            <a:r>
              <a:rPr lang="en-US" sz="3000" b="1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necessity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lang="en-US" sz="3000" b="1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obligation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in the </a:t>
            </a:r>
            <a:r>
              <a:rPr lang="en-US" sz="3000" b="1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past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000">
              <a:solidFill>
                <a:schemeClr val="dk1"/>
              </a:solidFill>
              <a:highlight>
                <a:srgbClr val="FFD966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This happens because we are reporting something that </a:t>
            </a:r>
            <a:r>
              <a:rPr lang="en-US" sz="3000" b="1" u="sng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was</a:t>
            </a:r>
            <a:r>
              <a:rPr lang="en-US" sz="3000" b="1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necessary </a:t>
            </a:r>
            <a:r>
              <a:rPr lang="en-US" sz="3000" b="1" u="sng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at that time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000">
              <a:solidFill>
                <a:schemeClr val="dk1"/>
              </a:solidFill>
              <a:highlight>
                <a:srgbClr val="FFD966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</a:rPr>
              <a:t>Direct Speech:</a:t>
            </a:r>
            <a:r>
              <a:rPr lang="en-US" sz="2400">
                <a:solidFill>
                  <a:schemeClr val="dk1"/>
                </a:solidFill>
              </a:rPr>
              <a:t> “I </a:t>
            </a:r>
            <a:r>
              <a:rPr lang="en-US" sz="2400" b="1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finish my homework tonight,” said Lina.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</a:rPr>
              <a:t>Reported Speech:</a:t>
            </a:r>
            <a:r>
              <a:rPr lang="en-US" sz="2400">
                <a:solidFill>
                  <a:schemeClr val="dk1"/>
                </a:solidFill>
              </a:rPr>
              <a:t> Lina said she </a:t>
            </a:r>
            <a:r>
              <a:rPr lang="en-US" sz="2400" b="1">
                <a:solidFill>
                  <a:schemeClr val="dk1"/>
                </a:solidFill>
              </a:rPr>
              <a:t>had to</a:t>
            </a:r>
            <a:r>
              <a:rPr lang="en-US" sz="2400">
                <a:solidFill>
                  <a:schemeClr val="dk1"/>
                </a:solidFill>
              </a:rPr>
              <a:t> finish her homework that night.</a:t>
            </a:r>
            <a:endParaRPr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highlight>
                  <a:srgbClr val="C9DAF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When "must" stays as "must":</a:t>
            </a:r>
            <a:endParaRPr sz="3000" b="1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66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"/>
              <a:buChar char="●"/>
            </a:pPr>
            <a:r>
              <a:rPr lang="en-US" sz="3000">
                <a:solidFill>
                  <a:schemeClr val="dk1"/>
                </a:solidFill>
                <a:highlight>
                  <a:srgbClr val="C9DAF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Present or future necessity (something that is still true now or in the future).</a:t>
            </a:r>
            <a:endParaRPr sz="30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●"/>
            </a:pPr>
            <a:r>
              <a:rPr lang="en-US" sz="3000">
                <a:solidFill>
                  <a:schemeClr val="dk1"/>
                </a:solidFill>
                <a:highlight>
                  <a:srgbClr val="C9DAF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Strong advice or instruction (that still applies).</a:t>
            </a:r>
            <a:endParaRPr sz="30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b="1">
                <a:solidFill>
                  <a:schemeClr val="dk1"/>
                </a:solidFill>
              </a:rPr>
              <a:t>Direct:</a:t>
            </a:r>
            <a:r>
              <a:rPr lang="en-US" sz="2400">
                <a:solidFill>
                  <a:schemeClr val="dk1"/>
                </a:solidFill>
              </a:rPr>
              <a:t> “You </a:t>
            </a:r>
            <a:r>
              <a:rPr lang="en-US" sz="2400" b="1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study hard for the exam,” said the teacher.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 b="1">
                <a:solidFill>
                  <a:schemeClr val="dk1"/>
                </a:solidFill>
              </a:rPr>
              <a:t>Reported:</a:t>
            </a:r>
            <a:r>
              <a:rPr lang="en-US" sz="2400">
                <a:solidFill>
                  <a:schemeClr val="dk1"/>
                </a:solidFill>
              </a:rPr>
              <a:t> The teacher said we </a:t>
            </a:r>
            <a:r>
              <a:rPr lang="en-US" sz="2400" b="1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study hard for the exam.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 i="1">
                <a:solidFill>
                  <a:schemeClr val="dk1"/>
                </a:solidFill>
              </a:rPr>
              <a:t>(The advice is still true — it’s about the present/future.)</a:t>
            </a:r>
            <a:br>
              <a:rPr lang="en-US" sz="2400" i="1">
                <a:solidFill>
                  <a:schemeClr val="dk1"/>
                </a:solidFill>
              </a:rPr>
            </a:br>
            <a:endParaRPr sz="2400" i="1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2400" b="1">
                <a:solidFill>
                  <a:schemeClr val="dk1"/>
                </a:solidFill>
              </a:rPr>
              <a:t>Direct:</a:t>
            </a:r>
            <a:r>
              <a:rPr lang="en-US" sz="2400">
                <a:solidFill>
                  <a:schemeClr val="dk1"/>
                </a:solidFill>
              </a:rPr>
              <a:t> “You </a:t>
            </a:r>
            <a:r>
              <a:rPr lang="en-US" sz="2400" b="1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wear a helmet when you ride a bike,” said Dad.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 b="1">
                <a:solidFill>
                  <a:schemeClr val="dk1"/>
                </a:solidFill>
              </a:rPr>
              <a:t>Reported:</a:t>
            </a:r>
            <a:r>
              <a:rPr lang="en-US" sz="2400">
                <a:solidFill>
                  <a:schemeClr val="dk1"/>
                </a:solidFill>
              </a:rPr>
              <a:t> Dad said I </a:t>
            </a:r>
            <a:r>
              <a:rPr lang="en-US" sz="2400" b="1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wear a helmet when I ride a bike.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 i="1">
                <a:solidFill>
                  <a:schemeClr val="dk1"/>
                </a:solidFill>
              </a:rPr>
              <a:t>(This is a rule that’s always true.)</a:t>
            </a:r>
            <a:r>
              <a:rPr lang="en-US" sz="1900" i="1">
                <a:solidFill>
                  <a:schemeClr val="dk1"/>
                </a:solidFill>
              </a:rPr>
              <a:t/>
            </a:r>
            <a:br>
              <a:rPr lang="en-US" sz="1900" i="1">
                <a:solidFill>
                  <a:schemeClr val="dk1"/>
                </a:solidFill>
              </a:rPr>
            </a:br>
            <a:endParaRPr sz="19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3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300" b="1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3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83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6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1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Google Shape;410;g32ce1b5803b_1_75"/>
          <p:cNvSpPr txBox="1"/>
          <p:nvPr/>
        </p:nvSpPr>
        <p:spPr>
          <a:xfrm>
            <a:off x="10479575" y="6843922"/>
            <a:ext cx="75627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b="1">
                <a:solidFill>
                  <a:schemeClr val="dk1"/>
                </a:solidFill>
              </a:rPr>
              <a:t>Direct:</a:t>
            </a:r>
            <a:r>
              <a:rPr lang="en-US" sz="2400">
                <a:solidFill>
                  <a:schemeClr val="dk1"/>
                </a:solidFill>
              </a:rPr>
              <a:t> “We </a:t>
            </a:r>
            <a:r>
              <a:rPr lang="en-US" sz="2400" b="1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be careful on the road,” said the driver.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 b="1">
                <a:solidFill>
                  <a:schemeClr val="dk1"/>
                </a:solidFill>
              </a:rPr>
              <a:t>Reported:</a:t>
            </a:r>
            <a:r>
              <a:rPr lang="en-US" sz="2400">
                <a:solidFill>
                  <a:schemeClr val="dk1"/>
                </a:solidFill>
              </a:rPr>
              <a:t> The driver said we </a:t>
            </a:r>
            <a:r>
              <a:rPr lang="en-US" sz="2400" b="1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be careful on the road.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 i="1">
                <a:solidFill>
                  <a:schemeClr val="dk1"/>
                </a:solidFill>
              </a:rPr>
              <a:t>(The necessity still applies.)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100" name="Google Shape;100;p2"/>
            <p:cNvSpPr/>
            <p:nvPr/>
          </p:nvSpPr>
          <p:spPr>
            <a:xfrm>
              <a:off x="0" y="0"/>
              <a:ext cx="4694793" cy="2640821"/>
            </a:xfrm>
            <a:custGeom>
              <a:avLst/>
              <a:gdLst/>
              <a:ahLst/>
              <a:cxnLst/>
              <a:rect l="l" t="t" r="r" b="b"/>
              <a:pathLst>
                <a:path w="4694793" h="2640821" extrusionOk="0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B4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01" name="Google Shape;101;p2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1132050" y="1527799"/>
            <a:ext cx="16346552" cy="7894933"/>
            <a:chOff x="0" y="-38100"/>
            <a:chExt cx="3853592" cy="1398249"/>
          </a:xfrm>
        </p:grpSpPr>
        <p:sp>
          <p:nvSpPr>
            <p:cNvPr id="103" name="Google Shape;103;p2"/>
            <p:cNvSpPr/>
            <p:nvPr/>
          </p:nvSpPr>
          <p:spPr>
            <a:xfrm>
              <a:off x="0" y="0"/>
              <a:ext cx="3853592" cy="1360149"/>
            </a:xfrm>
            <a:custGeom>
              <a:avLst/>
              <a:gdLst/>
              <a:ahLst/>
              <a:cxnLst/>
              <a:rect l="l" t="t" r="r" b="b"/>
              <a:pathLst>
                <a:path w="3853592" h="1360149" extrusionOk="0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 cmpd="sng">
              <a:solidFill>
                <a:srgbClr val="2D2D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2"/>
          <p:cNvSpPr/>
          <p:nvPr/>
        </p:nvSpPr>
        <p:spPr>
          <a:xfrm flipH="1">
            <a:off x="-1171499" y="7990076"/>
            <a:ext cx="3934523" cy="2777556"/>
          </a:xfrm>
          <a:custGeom>
            <a:avLst/>
            <a:gdLst/>
            <a:ahLst/>
            <a:cxnLst/>
            <a:rect l="l" t="t" r="r" b="b"/>
            <a:pathLst>
              <a:path w="8841624" h="6816088" extrusionOk="0">
                <a:moveTo>
                  <a:pt x="8841624" y="0"/>
                </a:moveTo>
                <a:lnTo>
                  <a:pt x="0" y="0"/>
                </a:lnTo>
                <a:lnTo>
                  <a:pt x="0" y="6816088"/>
                </a:lnTo>
                <a:lnTo>
                  <a:pt x="8841624" y="6816088"/>
                </a:lnTo>
                <a:lnTo>
                  <a:pt x="884162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6" name="Google Shape;106;p2"/>
          <p:cNvSpPr txBox="1"/>
          <p:nvPr/>
        </p:nvSpPr>
        <p:spPr>
          <a:xfrm>
            <a:off x="1467625" y="2068125"/>
            <a:ext cx="15764400" cy="82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0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Differentiate between direct speech and reported speech by identifying their key features, structure, and usage in context.</a:t>
            </a:r>
            <a:endParaRPr sz="3000" b="1" i="0" u="none" strike="noStrike" cap="none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000" b="1" i="0" u="none" strike="noStrike" cap="non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000" b="1" i="0" u="none" strike="noStrike" cap="non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0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Convert sentences from direct speech into reported speech accurately, applying correct grammar rules.</a:t>
            </a:r>
            <a:endParaRPr sz="3000" b="1" i="0" u="none" strike="noStrike" cap="none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3000" b="1" i="0" u="none" strike="noStrike" cap="non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30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Recognize and apply the grammatical changes needed when reporting speech, including:</a:t>
            </a:r>
            <a:endParaRPr sz="30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30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Backshifting tenses </a:t>
            </a:r>
            <a:r>
              <a:rPr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is eating → was eating, ate → had eaten).</a:t>
            </a:r>
            <a:endParaRPr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30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Changing pronouns appropriately </a:t>
            </a:r>
            <a:r>
              <a:rPr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I → he/she).</a:t>
            </a:r>
            <a:endParaRPr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30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Adjusting time expressions </a:t>
            </a:r>
            <a:r>
              <a:rPr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today → that day, tomorrow → the next day).</a:t>
            </a:r>
            <a:endParaRPr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30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“that” to connect the reporting verb with the reported clause.</a:t>
            </a:r>
            <a:endParaRPr sz="11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b="1" u="sng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25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3638807" y="448917"/>
            <a:ext cx="11010300" cy="9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Learning Objectives </a:t>
            </a:r>
            <a:endParaRPr sz="6330">
              <a:solidFill>
                <a:srgbClr val="2D2D30"/>
              </a:solidFill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g32ce1b5803b_1_27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16" name="Google Shape;416;g32ce1b5803b_1_2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B4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417" name="Google Shape;417;g32ce1b5803b_1_27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8" name="Google Shape;418;g32ce1b5803b_1_27"/>
          <p:cNvSpPr txBox="1"/>
          <p:nvPr/>
        </p:nvSpPr>
        <p:spPr>
          <a:xfrm>
            <a:off x="3524784" y="2022103"/>
            <a:ext cx="41706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5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Note!</a:t>
            </a:r>
            <a:endParaRPr sz="8850">
              <a:solidFill>
                <a:srgbClr val="2D2D30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419" name="Google Shape;419;g32ce1b5803b_1_27"/>
          <p:cNvSpPr/>
          <p:nvPr/>
        </p:nvSpPr>
        <p:spPr>
          <a:xfrm>
            <a:off x="8573283" y="2078749"/>
            <a:ext cx="1726697" cy="1726697"/>
          </a:xfrm>
          <a:custGeom>
            <a:avLst/>
            <a:gdLst/>
            <a:ahLst/>
            <a:cxnLst/>
            <a:rect l="l" t="t" r="r" b="b"/>
            <a:pathLst>
              <a:path w="1726697" h="1726697" extrusionOk="0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20" name="Google Shape;420;g32ce1b5803b_1_27"/>
          <p:cNvSpPr txBox="1"/>
          <p:nvPr/>
        </p:nvSpPr>
        <p:spPr>
          <a:xfrm>
            <a:off x="3865924" y="5846775"/>
            <a:ext cx="9970800" cy="16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Would, could, might, should, ought to</a:t>
            </a:r>
            <a:r>
              <a:rPr lang="en-US" sz="4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change</a:t>
            </a:r>
            <a:r>
              <a:rPr lang="en-US" sz="4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Reported Speech</a:t>
            </a:r>
            <a:r>
              <a:rPr lang="en-US" sz="4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!</a:t>
            </a:r>
            <a:endParaRPr sz="4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1" name="Google Shape;421;g32ce1b5803b_1_27"/>
          <p:cNvSpPr/>
          <p:nvPr/>
        </p:nvSpPr>
        <p:spPr>
          <a:xfrm>
            <a:off x="7988021" y="2470002"/>
            <a:ext cx="1726697" cy="1726697"/>
          </a:xfrm>
          <a:custGeom>
            <a:avLst/>
            <a:gdLst/>
            <a:ahLst/>
            <a:cxnLst/>
            <a:rect l="l" t="t" r="r" b="b"/>
            <a:pathLst>
              <a:path w="1726697" h="1726697" extrusionOk="0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g32ce1b5803b_1_125"/>
          <p:cNvGrpSpPr/>
          <p:nvPr/>
        </p:nvGrpSpPr>
        <p:grpSpPr>
          <a:xfrm>
            <a:off x="0" y="-140211"/>
            <a:ext cx="18288097" cy="10435777"/>
            <a:chOff x="0" y="-38100"/>
            <a:chExt cx="4694793" cy="2679000"/>
          </a:xfrm>
        </p:grpSpPr>
        <p:sp>
          <p:nvSpPr>
            <p:cNvPr id="427" name="Google Shape;427;g32ce1b5803b_1_125"/>
            <p:cNvSpPr/>
            <p:nvPr/>
          </p:nvSpPr>
          <p:spPr>
            <a:xfrm>
              <a:off x="0" y="0"/>
              <a:ext cx="4694793" cy="2640821"/>
            </a:xfrm>
            <a:custGeom>
              <a:avLst/>
              <a:gdLst/>
              <a:ahLst/>
              <a:cxnLst/>
              <a:rect l="l" t="t" r="r" b="b"/>
              <a:pathLst>
                <a:path w="4694793" h="2640821" extrusionOk="0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B4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428" name="Google Shape;428;g32ce1b5803b_1_125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9" name="Google Shape;429;g32ce1b5803b_1_125"/>
          <p:cNvSpPr txBox="1"/>
          <p:nvPr/>
        </p:nvSpPr>
        <p:spPr>
          <a:xfrm>
            <a:off x="944154" y="758850"/>
            <a:ext cx="16698900" cy="103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3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sentences from direct to reported speech: </a:t>
            </a:r>
            <a:endParaRPr sz="483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lang="en-US" sz="3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endParaRPr sz="3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lang="en-US" sz="37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"I can swim very fast."</a:t>
            </a:r>
            <a:endParaRPr sz="37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lang="en-US" sz="37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 said, "I should study harder."</a:t>
            </a:r>
            <a:endParaRPr sz="37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lang="en-US" sz="37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said, "I may go to the party later."</a:t>
            </a:r>
            <a:endParaRPr sz="37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lang="en-US" sz="37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Anna said, "I must leave early tomorrow."</a:t>
            </a:r>
            <a:endParaRPr sz="37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lang="en-US" sz="37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 said, "I will help you with your homework."</a:t>
            </a:r>
            <a:endParaRPr sz="37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lang="en-US" sz="37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"I could hear the music from my room."</a:t>
            </a:r>
            <a:endParaRPr sz="37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lang="en-US" sz="37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"I might visit my cousin this weekend."</a:t>
            </a:r>
            <a:endParaRPr sz="37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lang="en-US" sz="37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Sarah said, "I would like to have some ice cream."</a:t>
            </a:r>
            <a:endParaRPr sz="37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lang="en-US" sz="37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James said, "I can play the guitar."</a:t>
            </a:r>
            <a:endParaRPr sz="37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lang="en-US" sz="37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 said, "I might go to the gym tomorrow."</a:t>
            </a:r>
            <a:endParaRPr sz="37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6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1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0" name="Google Shape;430;g32ce1b5803b_1_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9925" y="2846950"/>
            <a:ext cx="582930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g32ce1b5803b_1_83"/>
          <p:cNvGrpSpPr/>
          <p:nvPr/>
        </p:nvGrpSpPr>
        <p:grpSpPr>
          <a:xfrm>
            <a:off x="0" y="-140211"/>
            <a:ext cx="18288097" cy="10435777"/>
            <a:chOff x="0" y="-38100"/>
            <a:chExt cx="4694793" cy="2679000"/>
          </a:xfrm>
        </p:grpSpPr>
        <p:sp>
          <p:nvSpPr>
            <p:cNvPr id="436" name="Google Shape;436;g32ce1b5803b_1_83"/>
            <p:cNvSpPr/>
            <p:nvPr/>
          </p:nvSpPr>
          <p:spPr>
            <a:xfrm>
              <a:off x="0" y="0"/>
              <a:ext cx="4694793" cy="2640821"/>
            </a:xfrm>
            <a:custGeom>
              <a:avLst/>
              <a:gdLst/>
              <a:ahLst/>
              <a:cxnLst/>
              <a:rect l="l" t="t" r="r" b="b"/>
              <a:pathLst>
                <a:path w="4694793" h="2640821" extrusionOk="0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B4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437" name="Google Shape;437;g32ce1b5803b_1_83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8" name="Google Shape;438;g32ce1b5803b_1_83"/>
          <p:cNvSpPr txBox="1"/>
          <p:nvPr/>
        </p:nvSpPr>
        <p:spPr>
          <a:xfrm>
            <a:off x="920657" y="758850"/>
            <a:ext cx="16675200" cy="89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3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sentences from direct to reported speech: </a:t>
            </a:r>
            <a:endParaRPr sz="483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lang="en-US" sz="3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endParaRPr sz="3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69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that she </a:t>
            </a:r>
            <a:r>
              <a:rPr lang="en-US" sz="3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swim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very fast.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 said that he </a:t>
            </a:r>
            <a:r>
              <a:rPr lang="en-US" sz="3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should study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harder.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 that he </a:t>
            </a:r>
            <a:r>
              <a:rPr lang="en-US" sz="3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 go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the party later.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Anna said that she </a:t>
            </a:r>
            <a:r>
              <a:rPr lang="en-US" sz="3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to leave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early the next day.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 said that he </a:t>
            </a:r>
            <a:r>
              <a:rPr lang="en-US" sz="3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help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 with my homework.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that she </a:t>
            </a:r>
            <a:r>
              <a:rPr lang="en-US" sz="3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hear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music from her room.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that he </a:t>
            </a:r>
            <a:r>
              <a:rPr lang="en-US" sz="3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 visit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his cousin that weekend.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Sarah said that she </a:t>
            </a:r>
            <a:r>
              <a:rPr lang="en-US" sz="3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like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have some ice cream.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James said that he </a:t>
            </a:r>
            <a:r>
              <a:rPr lang="en-US" sz="3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play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guitar.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 said that he </a:t>
            </a:r>
            <a:r>
              <a:rPr lang="en-US" sz="3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 go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the gym the next day.</a:t>
            </a:r>
            <a:endParaRPr sz="37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9" name="Google Shape;439;g32ce1b5803b_1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5775" y="2870025"/>
            <a:ext cx="5121974" cy="512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g32ce1b5803b_1_149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45" name="Google Shape;445;g32ce1b5803b_1_149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B4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446" name="Google Shape;446;g32ce1b5803b_1_149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7" name="Google Shape;447;g32ce1b5803b_1_149"/>
          <p:cNvSpPr txBox="1"/>
          <p:nvPr/>
        </p:nvSpPr>
        <p:spPr>
          <a:xfrm>
            <a:off x="2909700" y="2179000"/>
            <a:ext cx="12353700" cy="72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change Time </a:t>
            </a:r>
            <a:br>
              <a:rPr lang="en-US" sz="8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8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Expressions </a:t>
            </a:r>
            <a:endParaRPr sz="8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 </a:t>
            </a:r>
            <a:endParaRPr sz="8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 to Reported speech. </a:t>
            </a:r>
            <a:endParaRPr sz="8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8" name="Google Shape;448;g32ce1b5803b_1_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3425" y="-373250"/>
            <a:ext cx="4605675" cy="460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g32ce1b5803b_1_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38950" y="-373250"/>
            <a:ext cx="4605675" cy="46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16"/>
          <p:cNvGrpSpPr/>
          <p:nvPr/>
        </p:nvGrpSpPr>
        <p:grpSpPr>
          <a:xfrm>
            <a:off x="0" y="426839"/>
            <a:ext cx="18288000" cy="10431661"/>
            <a:chOff x="0" y="-38100"/>
            <a:chExt cx="4816593" cy="2747433"/>
          </a:xfrm>
        </p:grpSpPr>
        <p:sp>
          <p:nvSpPr>
            <p:cNvPr id="456" name="Google Shape;456;p16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B4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457" name="Google Shape;457;p16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8" name="Google Shape;458;p16"/>
          <p:cNvSpPr/>
          <p:nvPr/>
        </p:nvSpPr>
        <p:spPr>
          <a:xfrm>
            <a:off x="15697953" y="7810500"/>
            <a:ext cx="1726697" cy="1726697"/>
          </a:xfrm>
          <a:custGeom>
            <a:avLst/>
            <a:gdLst/>
            <a:ahLst/>
            <a:cxnLst/>
            <a:rect l="l" t="t" r="r" b="b"/>
            <a:pathLst>
              <a:path w="1726697" h="1726697" extrusionOk="0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aphicFrame>
        <p:nvGraphicFramePr>
          <p:cNvPr id="459" name="Google Shape;459;p16"/>
          <p:cNvGraphicFramePr/>
          <p:nvPr/>
        </p:nvGraphicFramePr>
        <p:xfrm>
          <a:off x="990598" y="21717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{5397A844-CDB6-4DBA-B782-F3A8D6C66D72}</a:tableStyleId>
              </a:tblPr>
              <a:tblGrid>
                <a:gridCol w="182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800"/>
                        <a:buFont typeface="Calibri"/>
                        <a:buNone/>
                      </a:pPr>
                      <a:r>
                        <a:rPr lang="en-US" sz="4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Direct Speech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Reported Speech</a:t>
                      </a:r>
                      <a:endParaRPr sz="4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 Expression </a:t>
                      </a:r>
                      <a:endParaRPr sz="27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Now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Today/ tonight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Yesterday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Tomorrow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Last week (month, etc)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Next week (month, etc)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Ago 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Then</a:t>
                      </a:r>
                      <a:endParaRPr sz="1600" b="1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That day/ that night </a:t>
                      </a:r>
                      <a:endParaRPr sz="1600" b="1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day before / the previous day </a:t>
                      </a:r>
                      <a:endParaRPr sz="1600" b="1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next/ following day </a:t>
                      </a:r>
                      <a:endParaRPr sz="1600" b="1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previous week (month, etc), the week (month, etc) before </a:t>
                      </a:r>
                      <a:endParaRPr sz="1600" b="1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following week </a:t>
                      </a:r>
                      <a:endParaRPr sz="1600" b="1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Before </a:t>
                      </a:r>
                      <a:endParaRPr sz="2600" b="1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4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Other Changes 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This / these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Here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Pronouns / possessive adjectives 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That/ those </a:t>
                      </a:r>
                      <a:endParaRPr sz="1600" b="1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There </a:t>
                      </a:r>
                      <a:endParaRPr sz="1600" b="1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They change according to the content. </a:t>
                      </a:r>
                      <a:endParaRPr sz="2600" b="1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17"/>
          <p:cNvGrpSpPr/>
          <p:nvPr/>
        </p:nvGrpSpPr>
        <p:grpSpPr>
          <a:xfrm>
            <a:off x="0" y="-144662"/>
            <a:ext cx="18288122" cy="10431728"/>
            <a:chOff x="0" y="-38100"/>
            <a:chExt cx="4816593" cy="2747433"/>
          </a:xfrm>
        </p:grpSpPr>
        <p:sp>
          <p:nvSpPr>
            <p:cNvPr id="465" name="Google Shape;465;p1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2D2D3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466" name="Google Shape;466;p17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7" name="Google Shape;467;p17"/>
          <p:cNvSpPr txBox="1"/>
          <p:nvPr/>
        </p:nvSpPr>
        <p:spPr>
          <a:xfrm>
            <a:off x="849175" y="820450"/>
            <a:ext cx="15924900" cy="85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Rewrite the sentences in Reported Speech, changing the time words correctly.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“I’m studying English now,” said Huda.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are going to the mall today,” said my friends.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called you yesterday,” said Lina.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will see you tomorrow,” said my teacher.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finished our project last week,” said the students.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are travelling next month,” said my parents.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met her three days ago,” said Ali.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g39f7a6cb681_0_34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73" name="Google Shape;473;g39f7a6cb681_0_3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2D2D3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474" name="Google Shape;474;g39f7a6cb681_0_34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g39f7a6cb681_0_34"/>
          <p:cNvSpPr txBox="1"/>
          <p:nvPr/>
        </p:nvSpPr>
        <p:spPr>
          <a:xfrm>
            <a:off x="943100" y="1403100"/>
            <a:ext cx="15924900" cy="74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from Direct to Reported Speech: 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 startAt="8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bought this dress here at the mall,” said Rania.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 startAt="8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like these books,” said the students.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 startAt="8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“I’ll bring this bag to you here tomorrow,” said Sami.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27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g39f7a6cb681_0_27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81" name="Google Shape;481;g39f7a6cb681_0_2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2D2D3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482" name="Google Shape;482;g39f7a6cb681_0_27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3" name="Google Shape;483;g39f7a6cb681_0_27"/>
          <p:cNvSpPr txBox="1"/>
          <p:nvPr/>
        </p:nvSpPr>
        <p:spPr>
          <a:xfrm>
            <a:off x="849175" y="820450"/>
            <a:ext cx="15924900" cy="85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Rewrite the sentences in Reported Speech, changing the time words correctly.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“I’m studying English </a:t>
            </a:r>
            <a:r>
              <a:rPr lang="en-US" sz="36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Huda.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Huda said that she was studying English </a:t>
            </a:r>
            <a:r>
              <a:rPr lang="en-US" sz="3600" b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are going to the mall </a:t>
            </a:r>
            <a:r>
              <a:rPr lang="en-US" sz="36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today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my friends.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My friends said that they were going to the mall </a:t>
            </a:r>
            <a:r>
              <a:rPr lang="en-US" sz="3600" b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day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called you </a:t>
            </a:r>
            <a:r>
              <a:rPr lang="en-US" sz="36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yesterday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Lina.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Lina said that she had called me </a:t>
            </a:r>
            <a:r>
              <a:rPr lang="en-US" sz="3600" b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day before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will see you </a:t>
            </a:r>
            <a:r>
              <a:rPr lang="en-US" sz="36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tomorrow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my teacher.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teacher said that she would see me </a:t>
            </a:r>
            <a:r>
              <a:rPr lang="en-US" sz="3600" b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next day / the following day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finished our project </a:t>
            </a:r>
            <a:r>
              <a:rPr lang="en-US" sz="36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last week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the students.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students said that they had finished their project </a:t>
            </a:r>
            <a:r>
              <a:rPr lang="en-US" sz="3600" b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previous week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are travelling </a:t>
            </a:r>
            <a:r>
              <a:rPr lang="en-US" sz="36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month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my parents.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parents said that they were travelling </a:t>
            </a:r>
            <a:r>
              <a:rPr lang="en-US" sz="3600" b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following month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met her three days </a:t>
            </a:r>
            <a:r>
              <a:rPr lang="en-US" sz="36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ago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Ali.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 said that he had met her three days </a:t>
            </a:r>
            <a:r>
              <a:rPr lang="en-US" sz="3600" b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g39f7a6cb681_0_43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89" name="Google Shape;489;g39f7a6cb681_0_4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2D2D3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490" name="Google Shape;490;g39f7a6cb681_0_43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1" name="Google Shape;491;g39f7a6cb681_0_43"/>
          <p:cNvSpPr txBox="1"/>
          <p:nvPr/>
        </p:nvSpPr>
        <p:spPr>
          <a:xfrm>
            <a:off x="943100" y="1403100"/>
            <a:ext cx="15924900" cy="85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from Direct to Reported Speech: 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“I bought </a:t>
            </a:r>
            <a:r>
              <a:rPr lang="en-US" sz="36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dress </a:t>
            </a:r>
            <a:r>
              <a:rPr lang="en-US" sz="36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here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 the mall,” said Rania.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Rania said that she had bought </a:t>
            </a:r>
            <a:r>
              <a:rPr lang="en-US" sz="36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dress </a:t>
            </a:r>
            <a:r>
              <a:rPr lang="en-US" sz="36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 the mall.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“We like </a:t>
            </a:r>
            <a:r>
              <a:rPr lang="en-US" sz="36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books,” said the students.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students said that they liked </a:t>
            </a:r>
            <a:r>
              <a:rPr lang="en-US" sz="36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those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books.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“I’ll bring </a:t>
            </a:r>
            <a:r>
              <a:rPr lang="en-US" sz="36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bag to you here </a:t>
            </a:r>
            <a:r>
              <a:rPr lang="en-US" sz="36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tomorrow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Sami.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Sami said that he would bring </a:t>
            </a:r>
            <a:r>
              <a:rPr lang="en-US" sz="36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bag there </a:t>
            </a:r>
            <a:r>
              <a:rPr lang="en-US" sz="36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next day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10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g39f7a6cb681_0_16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97" name="Google Shape;497;g39f7a6cb681_0_16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2D2D3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498" name="Google Shape;498;g39f7a6cb681_0_16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9" name="Google Shape;499;g39f7a6cb681_0_16"/>
          <p:cNvSpPr txBox="1"/>
          <p:nvPr/>
        </p:nvSpPr>
        <p:spPr>
          <a:xfrm>
            <a:off x="343370" y="621969"/>
            <a:ext cx="56022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3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sz="683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0" name="Google Shape;500;g39f7a6cb681_0_16"/>
          <p:cNvSpPr txBox="1"/>
          <p:nvPr/>
        </p:nvSpPr>
        <p:spPr>
          <a:xfrm>
            <a:off x="3877748" y="1024810"/>
            <a:ext cx="9507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1" name="Google Shape;501;g39f7a6cb681_0_16"/>
          <p:cNvSpPr txBox="1"/>
          <p:nvPr/>
        </p:nvSpPr>
        <p:spPr>
          <a:xfrm>
            <a:off x="1295400" y="2628900"/>
            <a:ext cx="15924900" cy="30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 </a:t>
            </a:r>
            <a:r>
              <a:rPr lang="en-US" sz="3900" b="1" u="sng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reporting verb is in the Present</a:t>
            </a:r>
            <a:r>
              <a:rPr lang="en-US" sz="3900" b="1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Future or Present Perfect tense</a:t>
            </a: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9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He</a:t>
            </a:r>
            <a:r>
              <a:rPr lang="en-US" sz="39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00" b="1" u="sng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says</a:t>
            </a:r>
            <a:r>
              <a:rPr lang="en-US" sz="39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3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3900" b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will be</a:t>
            </a:r>
            <a:r>
              <a:rPr lang="en-US" sz="3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lawyer when I grow up.</a:t>
            </a:r>
            <a:r>
              <a:rPr lang="en-US" sz="39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</a:t>
            </a:r>
            <a:endParaRPr sz="3900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 </a:t>
            </a: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He </a:t>
            </a:r>
            <a:r>
              <a:rPr lang="en-US" sz="3900" b="1" u="sng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says</a:t>
            </a: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(that) </a:t>
            </a:r>
            <a:r>
              <a:rPr lang="en-US" sz="39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00" b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be</a:t>
            </a: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lawyer when he grows up.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2" name="Google Shape;502;g39f7a6cb681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9793" y="6074975"/>
            <a:ext cx="4130516" cy="30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3"/>
          <p:cNvGrpSpPr/>
          <p:nvPr/>
        </p:nvGrpSpPr>
        <p:grpSpPr>
          <a:xfrm>
            <a:off x="0" y="-148414"/>
            <a:ext cx="18288000" cy="10435414"/>
            <a:chOff x="0" y="-38100"/>
            <a:chExt cx="4694793" cy="2678921"/>
          </a:xfrm>
        </p:grpSpPr>
        <p:sp>
          <p:nvSpPr>
            <p:cNvPr id="113" name="Google Shape;113;p3"/>
            <p:cNvSpPr/>
            <p:nvPr/>
          </p:nvSpPr>
          <p:spPr>
            <a:xfrm>
              <a:off x="0" y="0"/>
              <a:ext cx="4694793" cy="2640821"/>
            </a:xfrm>
            <a:custGeom>
              <a:avLst/>
              <a:gdLst/>
              <a:ahLst/>
              <a:cxnLst/>
              <a:rect l="l" t="t" r="r" b="b"/>
              <a:pathLst>
                <a:path w="4694793" h="2640821" extrusionOk="0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CB7966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14" name="Google Shape;114;p3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3"/>
          <p:cNvSpPr/>
          <p:nvPr/>
        </p:nvSpPr>
        <p:spPr>
          <a:xfrm flipH="1">
            <a:off x="1127763" y="2117629"/>
            <a:ext cx="2048678" cy="6787790"/>
          </a:xfrm>
          <a:custGeom>
            <a:avLst/>
            <a:gdLst/>
            <a:ahLst/>
            <a:cxnLst/>
            <a:rect l="l" t="t" r="r" b="b"/>
            <a:pathLst>
              <a:path w="2048678" h="6787790" extrusionOk="0">
                <a:moveTo>
                  <a:pt x="2048678" y="0"/>
                </a:moveTo>
                <a:lnTo>
                  <a:pt x="0" y="0"/>
                </a:lnTo>
                <a:lnTo>
                  <a:pt x="0" y="6787790"/>
                </a:lnTo>
                <a:lnTo>
                  <a:pt x="2048678" y="6787790"/>
                </a:lnTo>
                <a:lnTo>
                  <a:pt x="204867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6" name="Google Shape;116;p3"/>
          <p:cNvSpPr txBox="1"/>
          <p:nvPr/>
        </p:nvSpPr>
        <p:spPr>
          <a:xfrm>
            <a:off x="3480675" y="2692888"/>
            <a:ext cx="14115300" cy="58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en-US" sz="3999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Direct Speech</a:t>
            </a: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 give the </a:t>
            </a:r>
            <a:r>
              <a:rPr lang="en-US" sz="3999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exact words</a:t>
            </a: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somebody said and </a:t>
            </a:r>
            <a:r>
              <a:rPr lang="en-US" sz="3999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quotation marks</a:t>
            </a: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9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lang="en-US" sz="3999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</a:t>
            </a: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used when </a:t>
            </a:r>
            <a:r>
              <a:rPr lang="en-US" sz="3999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tell someone what another person said without quoting their exact words</a:t>
            </a: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899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99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</a:t>
            </a:r>
            <a:r>
              <a:rPr lang="en-US" sz="3799" b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</a:t>
            </a:r>
            <a:r>
              <a:rPr lang="en-US" sz="3799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quotation marks, and we often change the tense, pronouns and time expressions to fit the situation.</a:t>
            </a:r>
            <a:endParaRPr sz="3799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4571992" y="899214"/>
            <a:ext cx="11494500" cy="10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3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Reported Speech?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8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08" name="Google Shape;508;p18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2D2D3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509" name="Google Shape;509;p18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0" name="Google Shape;510;p18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sz="633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Google Shape;511;p18"/>
          <p:cNvSpPr txBox="1"/>
          <p:nvPr/>
        </p:nvSpPr>
        <p:spPr>
          <a:xfrm>
            <a:off x="4106348" y="872410"/>
            <a:ext cx="9507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2" name="Google Shape;512;p18"/>
          <p:cNvSpPr txBox="1"/>
          <p:nvPr/>
        </p:nvSpPr>
        <p:spPr>
          <a:xfrm>
            <a:off x="1295400" y="2628900"/>
            <a:ext cx="159951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36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 sentence expresses a </a:t>
            </a:r>
            <a:r>
              <a:rPr lang="en-US" sz="3600" b="1" u="sng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truth or something that is unlikely to change.</a:t>
            </a:r>
            <a:endParaRPr sz="1900" b="1" u="sng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</a:t>
            </a:r>
            <a:r>
              <a:rPr lang="en-US" sz="36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"The days are longer in the summer." </a:t>
            </a:r>
            <a:endParaRPr sz="3600" b="1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→ She said (that) </a:t>
            </a:r>
            <a:r>
              <a:rPr lang="en-US" sz="36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days are longer in the  summer</a:t>
            </a:r>
            <a:r>
              <a:rPr lang="en-US" sz="36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3" name="Google Shape;5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7234" y="6063184"/>
            <a:ext cx="4553950" cy="30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19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19" name="Google Shape;519;p19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2D2D3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520" name="Google Shape;520;p19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1" name="Google Shape;521;p19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sz="633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2" name="Google Shape;522;p19"/>
          <p:cNvSpPr txBox="1"/>
          <p:nvPr/>
        </p:nvSpPr>
        <p:spPr>
          <a:xfrm>
            <a:off x="4030148" y="948610"/>
            <a:ext cx="9507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3" name="Google Shape;523;p19"/>
          <p:cNvSpPr txBox="1"/>
          <p:nvPr/>
        </p:nvSpPr>
        <p:spPr>
          <a:xfrm>
            <a:off x="825675" y="1924300"/>
            <a:ext cx="15392400" cy="7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The </a:t>
            </a:r>
            <a:r>
              <a:rPr lang="en-US" sz="3000" b="1">
                <a:solidFill>
                  <a:schemeClr val="dk1"/>
                </a:solidFill>
              </a:rPr>
              <a:t>Past Perfect (Simple and Progressive)</a:t>
            </a:r>
            <a:r>
              <a:rPr lang="en-US" sz="3000">
                <a:solidFill>
                  <a:schemeClr val="dk1"/>
                </a:solidFill>
              </a:rPr>
              <a:t> </a:t>
            </a:r>
            <a:r>
              <a:rPr lang="en-US" sz="3000" b="1">
                <a:solidFill>
                  <a:schemeClr val="dk1"/>
                </a:solidFill>
              </a:rPr>
              <a:t>does not change</a:t>
            </a:r>
            <a:r>
              <a:rPr lang="en-US" sz="3000">
                <a:solidFill>
                  <a:schemeClr val="dk1"/>
                </a:solidFill>
              </a:rPr>
              <a:t> when we report speech.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u="sng">
                <a:solidFill>
                  <a:schemeClr val="dk2"/>
                </a:solidFill>
              </a:rPr>
              <a:t>Past Perfect Simple</a:t>
            </a:r>
            <a:r>
              <a:rPr lang="en-US" sz="3000" b="1">
                <a:solidFill>
                  <a:schemeClr val="dk2"/>
                </a:solidFill>
              </a:rPr>
              <a:t>:</a:t>
            </a:r>
            <a:br>
              <a:rPr lang="en-US" sz="3000" b="1">
                <a:solidFill>
                  <a:schemeClr val="dk2"/>
                </a:solidFill>
              </a:rPr>
            </a:br>
            <a:r>
              <a:rPr lang="en-US" sz="3000">
                <a:solidFill>
                  <a:schemeClr val="dk2"/>
                </a:solidFill>
              </a:rPr>
              <a:t> 🔹 </a:t>
            </a:r>
            <a:r>
              <a:rPr lang="en-US" sz="3000" i="1">
                <a:solidFill>
                  <a:schemeClr val="dk2"/>
                </a:solidFill>
              </a:rPr>
              <a:t>had + past participle</a:t>
            </a:r>
            <a:r>
              <a:rPr lang="en-US" sz="3000" i="1">
                <a:solidFill>
                  <a:schemeClr val="dk1"/>
                </a:solidFill>
              </a:rPr>
              <a:t/>
            </a:r>
            <a:br>
              <a:rPr lang="en-US" sz="3000" i="1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</a:t>
            </a:r>
            <a:r>
              <a:rPr lang="en-US" sz="3000" b="1">
                <a:solidFill>
                  <a:schemeClr val="dk1"/>
                </a:solidFill>
              </a:rPr>
              <a:t>Example:</a:t>
            </a:r>
            <a:br>
              <a:rPr lang="en-US" sz="3000" b="1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Direct Speech → She said, “I </a:t>
            </a:r>
            <a:r>
              <a:rPr lang="en-US" sz="3000" b="1">
                <a:solidFill>
                  <a:schemeClr val="dk2"/>
                </a:solidFill>
              </a:rPr>
              <a:t>had prepared </a:t>
            </a:r>
            <a:r>
              <a:rPr lang="en-US" sz="3000">
                <a:solidFill>
                  <a:schemeClr val="dk1"/>
                </a:solidFill>
              </a:rPr>
              <a:t>dinner in advance.”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Reported Speech → She said (that) she </a:t>
            </a:r>
            <a:r>
              <a:rPr lang="en-US" sz="3000" b="1">
                <a:solidFill>
                  <a:schemeClr val="dk1"/>
                </a:solidFill>
              </a:rPr>
              <a:t>had prepared</a:t>
            </a:r>
            <a:r>
              <a:rPr lang="en-US" sz="3000">
                <a:solidFill>
                  <a:schemeClr val="dk1"/>
                </a:solidFill>
              </a:rPr>
              <a:t> dinner in advance.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u="sng">
                <a:solidFill>
                  <a:schemeClr val="dk2"/>
                </a:solidFill>
              </a:rPr>
              <a:t>Past Perfect Progressive</a:t>
            </a:r>
            <a:r>
              <a:rPr lang="en-US" sz="3000" b="1">
                <a:solidFill>
                  <a:schemeClr val="dk2"/>
                </a:solidFill>
              </a:rPr>
              <a:t>:</a:t>
            </a:r>
            <a:br>
              <a:rPr lang="en-US" sz="3000" b="1">
                <a:solidFill>
                  <a:schemeClr val="dk2"/>
                </a:solidFill>
              </a:rPr>
            </a:br>
            <a:r>
              <a:rPr lang="en-US" sz="3000">
                <a:solidFill>
                  <a:schemeClr val="dk2"/>
                </a:solidFill>
              </a:rPr>
              <a:t> 🔹 </a:t>
            </a:r>
            <a:r>
              <a:rPr lang="en-US" sz="3000" i="1">
                <a:solidFill>
                  <a:schemeClr val="dk2"/>
                </a:solidFill>
              </a:rPr>
              <a:t>had been + verb-ing</a:t>
            </a:r>
            <a:r>
              <a:rPr lang="en-US" sz="3000" i="1">
                <a:solidFill>
                  <a:schemeClr val="dk1"/>
                </a:solidFill>
              </a:rPr>
              <a:t/>
            </a:r>
            <a:br>
              <a:rPr lang="en-US" sz="3000" i="1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</a:t>
            </a:r>
            <a:r>
              <a:rPr lang="en-US" sz="3000" b="1">
                <a:solidFill>
                  <a:schemeClr val="dk1"/>
                </a:solidFill>
              </a:rPr>
              <a:t>Example:</a:t>
            </a:r>
            <a:br>
              <a:rPr lang="en-US" sz="3000" b="1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Direct Speech → She said, “I </a:t>
            </a:r>
            <a:r>
              <a:rPr lang="en-US" sz="3000" b="1">
                <a:solidFill>
                  <a:schemeClr val="dk2"/>
                </a:solidFill>
              </a:rPr>
              <a:t>had been studying</a:t>
            </a:r>
            <a:r>
              <a:rPr lang="en-US" sz="3000">
                <a:solidFill>
                  <a:schemeClr val="dk1"/>
                </a:solidFill>
              </a:rPr>
              <a:t> all night.”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Reported Speech → She said (that) she </a:t>
            </a:r>
            <a:r>
              <a:rPr lang="en-US" sz="3000" b="1">
                <a:solidFill>
                  <a:schemeClr val="dk1"/>
                </a:solidFill>
              </a:rPr>
              <a:t>had been studying</a:t>
            </a:r>
            <a:r>
              <a:rPr lang="en-US" sz="3000">
                <a:solidFill>
                  <a:schemeClr val="dk1"/>
                </a:solidFill>
              </a:rPr>
              <a:t> all night.</a:t>
            </a: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3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24" name="Google Shape;5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2456" y="6984907"/>
            <a:ext cx="4252676" cy="27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0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30" name="Google Shape;530;p20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2D2D3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531" name="Google Shape;531;p20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2" name="Google Shape;532;p20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sz="633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3" name="Google Shape;533;p20"/>
          <p:cNvSpPr txBox="1"/>
          <p:nvPr/>
        </p:nvSpPr>
        <p:spPr>
          <a:xfrm>
            <a:off x="4182548" y="948610"/>
            <a:ext cx="9507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4" name="Google Shape;534;p20"/>
          <p:cNvSpPr txBox="1"/>
          <p:nvPr/>
        </p:nvSpPr>
        <p:spPr>
          <a:xfrm>
            <a:off x="873700" y="2628900"/>
            <a:ext cx="164874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The Past Progressive does not usually change; </a:t>
            </a:r>
            <a:r>
              <a:rPr lang="en-US" sz="33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tenses </a:t>
            </a:r>
            <a:r>
              <a:rPr lang="en-US" sz="3300" b="1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time clauses </a:t>
            </a:r>
            <a:r>
              <a:rPr lang="en-US" sz="33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change.</a:t>
            </a:r>
            <a:endParaRPr sz="1600" u="sng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3300" b="1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was speaking on the phone </a:t>
            </a:r>
            <a:r>
              <a:rPr lang="en-US" sz="3300" b="1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</a:t>
            </a:r>
            <a:r>
              <a:rPr lang="en-US" sz="3300" b="1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doorbell rang,</a:t>
            </a:r>
            <a:r>
              <a:rPr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she said. </a:t>
            </a:r>
            <a:endParaRPr sz="33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→ She said (that) </a:t>
            </a:r>
            <a:r>
              <a:rPr lang="en-US" sz="3300" b="1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was speaking on the phone </a:t>
            </a:r>
            <a:r>
              <a:rPr lang="en-US" sz="3300" b="1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</a:t>
            </a:r>
            <a:r>
              <a:rPr lang="en-US" sz="3300" b="1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doorbell rang.</a:t>
            </a:r>
            <a:endParaRPr sz="3300" b="1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5" name="Google Shape;5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48188" y="6731638"/>
            <a:ext cx="2295525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21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41" name="Google Shape;541;p21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2D2D3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542" name="Google Shape;542;p21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3" name="Google Shape;543;p21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sz="633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4" name="Google Shape;544;p21"/>
          <p:cNvSpPr txBox="1"/>
          <p:nvPr/>
        </p:nvSpPr>
        <p:spPr>
          <a:xfrm>
            <a:off x="4411148" y="948610"/>
            <a:ext cx="9507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5" name="Google Shape;545;p21"/>
          <p:cNvSpPr txBox="1"/>
          <p:nvPr/>
        </p:nvSpPr>
        <p:spPr>
          <a:xfrm>
            <a:off x="1295400" y="2628900"/>
            <a:ext cx="153924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something is</a:t>
            </a:r>
            <a:r>
              <a:rPr lang="en-US" sz="31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reported </a:t>
            </a:r>
            <a:r>
              <a:rPr lang="en-US" sz="3100" b="1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immediately</a:t>
            </a:r>
            <a:r>
              <a:rPr lang="en-US" sz="31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after it is said.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1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"This shirt looks awful," Mary said. </a:t>
            </a:r>
            <a:endParaRPr sz="31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→ Mary said (that) this shirt looks awful.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6" name="Google Shape;5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1431" y="4494706"/>
            <a:ext cx="3094550" cy="309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22"/>
          <p:cNvGrpSpPr/>
          <p:nvPr/>
        </p:nvGrpSpPr>
        <p:grpSpPr>
          <a:xfrm>
            <a:off x="-62" y="-72374"/>
            <a:ext cx="18288122" cy="10431728"/>
            <a:chOff x="0" y="-38100"/>
            <a:chExt cx="4816593" cy="2747433"/>
          </a:xfrm>
        </p:grpSpPr>
        <p:sp>
          <p:nvSpPr>
            <p:cNvPr id="552" name="Google Shape;552;p22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2D2D3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553" name="Google Shape;553;p22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4" name="Google Shape;554;p22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sz="633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5" name="Google Shape;555;p22"/>
          <p:cNvSpPr txBox="1"/>
          <p:nvPr/>
        </p:nvSpPr>
        <p:spPr>
          <a:xfrm>
            <a:off x="4487348" y="948610"/>
            <a:ext cx="9507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6" name="Google Shape;556;p22"/>
          <p:cNvSpPr txBox="1"/>
          <p:nvPr/>
        </p:nvSpPr>
        <p:spPr>
          <a:xfrm>
            <a:off x="850200" y="2628900"/>
            <a:ext cx="16505100" cy="29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7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37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Simple</a:t>
            </a:r>
            <a:r>
              <a:rPr lang="en-US" sz="37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colloquial speech can </a:t>
            </a:r>
            <a:r>
              <a:rPr lang="en-US" sz="3700" b="1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either</a:t>
            </a:r>
            <a:r>
              <a:rPr lang="en-US" sz="37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change </a:t>
            </a:r>
            <a:r>
              <a:rPr lang="en-US" sz="3700" b="1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  <a:r>
              <a:rPr lang="en-US" sz="37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remain the same.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"I </a:t>
            </a:r>
            <a:r>
              <a:rPr lang="en-US" sz="37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got </a:t>
            </a:r>
            <a:r>
              <a:rPr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school report yesterday," said Jim. </a:t>
            </a:r>
            <a:endParaRPr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speech→ Jim said (that) he </a:t>
            </a:r>
            <a:r>
              <a:rPr lang="en-US" sz="37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got/had got </a:t>
            </a:r>
            <a:r>
              <a:rPr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 school report the day before.</a:t>
            </a:r>
            <a:endParaRPr sz="3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7" name="Google Shape;5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13178" y="5915403"/>
            <a:ext cx="2742250" cy="27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23"/>
          <p:cNvGrpSpPr/>
          <p:nvPr/>
        </p:nvGrpSpPr>
        <p:grpSpPr>
          <a:xfrm>
            <a:off x="0" y="-144650"/>
            <a:ext cx="18582416" cy="10431728"/>
            <a:chOff x="0" y="-38100"/>
            <a:chExt cx="4816593" cy="2747433"/>
          </a:xfrm>
        </p:grpSpPr>
        <p:sp>
          <p:nvSpPr>
            <p:cNvPr id="563" name="Google Shape;563;p2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2D2D3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564" name="Google Shape;564;p23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5" name="Google Shape;565;p23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sz="633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6" name="Google Shape;566;p23"/>
          <p:cNvSpPr txBox="1"/>
          <p:nvPr/>
        </p:nvSpPr>
        <p:spPr>
          <a:xfrm>
            <a:off x="4030148" y="948610"/>
            <a:ext cx="9507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7" name="Google Shape;567;p23"/>
          <p:cNvSpPr txBox="1"/>
          <p:nvPr/>
        </p:nvSpPr>
        <p:spPr>
          <a:xfrm>
            <a:off x="756250" y="2628900"/>
            <a:ext cx="17215500" cy="30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38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something,</a:t>
            </a:r>
            <a:r>
              <a:rPr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although said earlier, </a:t>
            </a:r>
            <a:r>
              <a:rPr lang="en-US" sz="38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take place in the future.</a:t>
            </a:r>
            <a:endParaRPr sz="21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800" b="1">
                <a:solidFill>
                  <a:srgbClr val="538C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said, "</a:t>
            </a:r>
            <a:r>
              <a:rPr lang="en-US" sz="3800" b="1" u="sng">
                <a:solidFill>
                  <a:srgbClr val="538C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I'm flying</a:t>
            </a:r>
            <a:r>
              <a:rPr lang="en-US" sz="3800" b="1">
                <a:solidFill>
                  <a:srgbClr val="538C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Rome tomorrow." </a:t>
            </a:r>
            <a:endParaRPr sz="3800" b="1">
              <a:solidFill>
                <a:srgbClr val="538CD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speech→ </a:t>
            </a:r>
            <a:r>
              <a:rPr lang="en-US" sz="38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 (that) he </a:t>
            </a:r>
            <a:r>
              <a:rPr lang="en-US" sz="3800" b="1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flying</a:t>
            </a:r>
            <a:r>
              <a:rPr lang="en-US" sz="38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Rome tomorrow.</a:t>
            </a:r>
            <a:r>
              <a:rPr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(It is still today.)</a:t>
            </a:r>
            <a:endParaRPr sz="38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8" name="Google Shape;5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66200" y="6280975"/>
            <a:ext cx="2701325" cy="22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24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74" name="Google Shape;574;p2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2D2D3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575" name="Google Shape;575;p24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6" name="Google Shape;576;p24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sz="633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7" name="Google Shape;577;p24"/>
          <p:cNvSpPr txBox="1"/>
          <p:nvPr/>
        </p:nvSpPr>
        <p:spPr>
          <a:xfrm>
            <a:off x="3877748" y="948610"/>
            <a:ext cx="9507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8" name="Google Shape;578;p24"/>
          <p:cNvSpPr txBox="1"/>
          <p:nvPr/>
        </p:nvSpPr>
        <p:spPr>
          <a:xfrm>
            <a:off x="615350" y="2628900"/>
            <a:ext cx="17050800" cy="61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When there is a Conditional (</a:t>
            </a:r>
            <a:r>
              <a:rPr lang="en-US" sz="3300" b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 2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lang="en-US" sz="33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3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sentence with </a:t>
            </a:r>
            <a:r>
              <a:rPr lang="en-US" sz="3300" b="1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wish/If only.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 said, "</a:t>
            </a:r>
            <a:r>
              <a:rPr lang="en-US" sz="3300" b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 were rich, I would travel a lot</a:t>
            </a:r>
            <a:r>
              <a:rPr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."                   </a:t>
            </a:r>
            <a:r>
              <a:rPr lang="en-US" sz="3300" b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(Conditional type 2)</a:t>
            </a:r>
            <a:endParaRPr sz="3300" b="1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Peter said (that) </a:t>
            </a:r>
            <a:r>
              <a:rPr lang="en-US" sz="3300" b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he were rich, he would travel a lot</a:t>
            </a:r>
            <a:r>
              <a:rPr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Karen said, "</a:t>
            </a:r>
            <a:r>
              <a:rPr lang="en-US" sz="33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 hadn't woken up late, I wouldn't have missed the bus</a:t>
            </a:r>
            <a:r>
              <a:rPr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."    </a:t>
            </a:r>
            <a:r>
              <a:rPr lang="en-US" sz="33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(Conditional type 3)</a:t>
            </a:r>
            <a:endParaRPr sz="3300" b="1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Karen said (that) </a:t>
            </a:r>
            <a:r>
              <a:rPr lang="en-US" sz="33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she hadn't woken up late, she wouldn't have missed the bus</a:t>
            </a:r>
            <a:r>
              <a:rPr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Susan said, "I </a:t>
            </a:r>
            <a:r>
              <a:rPr lang="en-US" sz="3300" u="sng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wish</a:t>
            </a:r>
            <a:r>
              <a:rPr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</a:t>
            </a:r>
            <a:r>
              <a:rPr lang="en-US" sz="3300" b="1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knew</a:t>
            </a:r>
            <a:r>
              <a:rPr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her name." → Susan said (that) she </a:t>
            </a:r>
            <a:r>
              <a:rPr lang="en-US" sz="3300" u="sng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wished</a:t>
            </a:r>
            <a:r>
              <a:rPr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she </a:t>
            </a:r>
            <a:r>
              <a:rPr lang="en-US" sz="3300" b="1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knew</a:t>
            </a:r>
            <a:r>
              <a:rPr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her name.</a:t>
            </a:r>
            <a:endParaRPr sz="3300">
              <a:solidFill>
                <a:srgbClr val="F10DE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rgbClr val="F10DE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9" name="Google Shape;5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77904" y="545779"/>
            <a:ext cx="2912050" cy="291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25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85" name="Google Shape;585;p2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2D2D3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586" name="Google Shape;586;p2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7" name="Google Shape;587;p25"/>
          <p:cNvSpPr txBox="1"/>
          <p:nvPr/>
        </p:nvSpPr>
        <p:spPr>
          <a:xfrm>
            <a:off x="1499221" y="1124988"/>
            <a:ext cx="15979200" cy="85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 Rewrite the following sentences in </a:t>
            </a:r>
            <a:r>
              <a:rPr lang="en-US" sz="3000" b="1">
                <a:solidFill>
                  <a:schemeClr val="dk1"/>
                </a:solidFill>
              </a:rPr>
              <a:t>reported speech</a:t>
            </a:r>
            <a:r>
              <a:rPr lang="en-US" sz="3000">
                <a:solidFill>
                  <a:schemeClr val="dk1"/>
                </a:solidFill>
              </a:rPr>
              <a:t>.</a:t>
            </a: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1.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She said, “The Earth orbits the Sun.”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2.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He says, “I will travel to Japan when I retire.”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3.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She said, “I had been waiting for two hours before the bus arrived.”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4.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“I was reading when the phone rang,” she said.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5.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John said, “I’m flying to Rome tomorrow.” </a:t>
            </a:r>
            <a:r>
              <a:rPr lang="en-US" sz="2800" i="1">
                <a:solidFill>
                  <a:schemeClr val="dk1"/>
                </a:solidFill>
              </a:rPr>
              <a:t>(It was still the same day.)</a:t>
            </a:r>
            <a:br>
              <a:rPr lang="en-US" sz="2800" i="1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6.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Peter said, “If I were rich, I would buy a private island.”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7.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Susan said, “I wish I hadn’t forgotten her birthday.”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800" b="1">
              <a:solidFill>
                <a:srgbClr val="2D2D30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g36fcbf761a1_0_18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593" name="Google Shape;593;g36fcbf761a1_0_18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2D2D3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594" name="Google Shape;594;g36fcbf761a1_0_18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5" name="Google Shape;595;g36fcbf761a1_0_18"/>
          <p:cNvSpPr txBox="1"/>
          <p:nvPr/>
        </p:nvSpPr>
        <p:spPr>
          <a:xfrm>
            <a:off x="1154396" y="890113"/>
            <a:ext cx="15979200" cy="9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</a:pPr>
            <a:r>
              <a:rPr lang="en-US" sz="4500">
                <a:solidFill>
                  <a:schemeClr val="dk1"/>
                </a:solidFill>
              </a:rPr>
              <a:t>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</a:t>
            </a:r>
            <a:r>
              <a:rPr lang="en-US" sz="2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Earth orbits the Sun.</a:t>
            </a:r>
            <a:br>
              <a:rPr lang="en-US" sz="2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9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(General truth — no tense change.)</a:t>
            </a:r>
            <a:endParaRPr sz="2900" i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</a:t>
            </a:r>
            <a:r>
              <a:rPr lang="en-US" sz="29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says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(that) </a:t>
            </a:r>
            <a:r>
              <a:rPr lang="en-US" sz="2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will travel to Japan when he retires.</a:t>
            </a:r>
            <a:br>
              <a:rPr lang="en-US" sz="2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9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900" i="1">
                <a:solidFill>
                  <a:schemeClr val="dk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Reporting verb in present tense</a:t>
            </a:r>
            <a:r>
              <a:rPr lang="en-US" sz="29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no change.)</a:t>
            </a:r>
            <a:endParaRPr sz="2900" i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</a:t>
            </a:r>
            <a:r>
              <a:rPr lang="en-US" sz="2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had been waiting for two hours before the bus arrived.</a:t>
            </a:r>
            <a:br>
              <a:rPr lang="en-US" sz="2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9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Perfect Progressive — no change.)</a:t>
            </a:r>
            <a:endParaRPr sz="2900" i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</a:t>
            </a:r>
            <a:r>
              <a:rPr lang="en-US" sz="2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was reading when the phone rang.</a:t>
            </a:r>
            <a:br>
              <a:rPr lang="en-US" sz="2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9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(Past tense in time clauses).</a:t>
            </a:r>
            <a:endParaRPr sz="2900" i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 (that) </a:t>
            </a:r>
            <a:r>
              <a:rPr lang="en-US" sz="2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is flying to Rome tomorrow.</a:t>
            </a:r>
            <a:br>
              <a:rPr lang="en-US" sz="2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9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(Still true at the time of reporting — no change.)</a:t>
            </a:r>
            <a:endParaRPr sz="2900" i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 said (that) </a:t>
            </a:r>
            <a:r>
              <a:rPr lang="en-US" sz="2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he were rich, he would buy a private island.</a:t>
            </a:r>
            <a:br>
              <a:rPr lang="en-US" sz="2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900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(Conditionals type 2 — no change.)</a:t>
            </a:r>
            <a:endParaRPr sz="2900" i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Susan said (that) </a:t>
            </a:r>
            <a:r>
              <a:rPr lang="en-US" sz="2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wished she hadn’t forgotten her birthday.</a:t>
            </a:r>
            <a:br>
              <a:rPr lang="en-US" sz="2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*</a:t>
            </a:r>
            <a:r>
              <a:rPr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(Wish clause — no tense change.)</a:t>
            </a:r>
            <a:endParaRPr sz="2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800" b="1">
              <a:solidFill>
                <a:srgbClr val="2D2D30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g36fcbf761a1_0_0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601" name="Google Shape;601;g36fcbf761a1_0_0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2D2D3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602" name="Google Shape;602;g36fcbf761a1_0_0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3" name="Google Shape;603;g36fcbf761a1_0_0"/>
          <p:cNvSpPr/>
          <p:nvPr/>
        </p:nvSpPr>
        <p:spPr>
          <a:xfrm rot="10800000" flipH="1">
            <a:off x="4155742" y="3357840"/>
            <a:ext cx="7558372" cy="2097448"/>
          </a:xfrm>
          <a:custGeom>
            <a:avLst/>
            <a:gdLst/>
            <a:ahLst/>
            <a:cxnLst/>
            <a:rect l="l" t="t" r="r" b="b"/>
            <a:pathLst>
              <a:path w="7558372" h="2097448" extrusionOk="0">
                <a:moveTo>
                  <a:pt x="0" y="2097448"/>
                </a:moveTo>
                <a:lnTo>
                  <a:pt x="7558372" y="2097448"/>
                </a:lnTo>
                <a:lnTo>
                  <a:pt x="7558372" y="0"/>
                </a:lnTo>
                <a:lnTo>
                  <a:pt x="0" y="0"/>
                </a:lnTo>
                <a:lnTo>
                  <a:pt x="0" y="209744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04" name="Google Shape;604;g36fcbf761a1_0_0"/>
          <p:cNvSpPr/>
          <p:nvPr/>
        </p:nvSpPr>
        <p:spPr>
          <a:xfrm flipH="1">
            <a:off x="343370" y="3789758"/>
            <a:ext cx="5890771" cy="9363942"/>
          </a:xfrm>
          <a:custGeom>
            <a:avLst/>
            <a:gdLst/>
            <a:ahLst/>
            <a:cxnLst/>
            <a:rect l="l" t="t" r="r" b="b"/>
            <a:pathLst>
              <a:path w="5890771" h="9363942" extrusionOk="0">
                <a:moveTo>
                  <a:pt x="5890771" y="0"/>
                </a:moveTo>
                <a:lnTo>
                  <a:pt x="0" y="0"/>
                </a:lnTo>
                <a:lnTo>
                  <a:pt x="0" y="9363942"/>
                </a:lnTo>
                <a:lnTo>
                  <a:pt x="5890771" y="9363942"/>
                </a:lnTo>
                <a:lnTo>
                  <a:pt x="589077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05" name="Google Shape;605;g36fcbf761a1_0_0"/>
          <p:cNvSpPr txBox="1"/>
          <p:nvPr/>
        </p:nvSpPr>
        <p:spPr>
          <a:xfrm>
            <a:off x="5707724" y="4104238"/>
            <a:ext cx="520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6" b="1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Do </a:t>
            </a:r>
            <a:r>
              <a:rPr lang="en-US" sz="3096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you speak German</a:t>
            </a:r>
            <a:r>
              <a:rPr lang="en-US" sz="3096">
                <a:solidFill>
                  <a:srgbClr val="F10DE6"/>
                </a:solidFill>
                <a:latin typeface="Sen"/>
                <a:ea typeface="Sen"/>
                <a:cs typeface="Sen"/>
                <a:sym typeface="Sen"/>
              </a:rPr>
              <a:t>?</a:t>
            </a:r>
            <a:endParaRPr sz="3096">
              <a:solidFill>
                <a:srgbClr val="F10DE6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606" name="Google Shape;606;g36fcbf761a1_0_0"/>
          <p:cNvSpPr txBox="1"/>
          <p:nvPr/>
        </p:nvSpPr>
        <p:spPr>
          <a:xfrm>
            <a:off x="6073157" y="1177592"/>
            <a:ext cx="11010300" cy="9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 b="1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YES/NO Question Forms:</a:t>
            </a:r>
            <a:endParaRPr b="1"/>
          </a:p>
        </p:txBody>
      </p:sp>
      <p:sp>
        <p:nvSpPr>
          <p:cNvPr id="607" name="Google Shape;607;g36fcbf761a1_0_0"/>
          <p:cNvSpPr txBox="1"/>
          <p:nvPr/>
        </p:nvSpPr>
        <p:spPr>
          <a:xfrm>
            <a:off x="4646380" y="2330384"/>
            <a:ext cx="9507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 yes/no questions, </a:t>
            </a:r>
            <a:r>
              <a:rPr lang="en-US" sz="3800" b="1" u="sng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use IF.</a:t>
            </a:r>
            <a:endParaRPr sz="2100" b="1" u="sng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8" name="Google Shape;608;g36fcbf761a1_0_0"/>
          <p:cNvSpPr/>
          <p:nvPr/>
        </p:nvSpPr>
        <p:spPr>
          <a:xfrm>
            <a:off x="6073162" y="4647151"/>
            <a:ext cx="1861766" cy="202467"/>
          </a:xfrm>
          <a:custGeom>
            <a:avLst/>
            <a:gdLst/>
            <a:ahLst/>
            <a:cxnLst/>
            <a:rect l="l" t="t" r="r" b="b"/>
            <a:pathLst>
              <a:path w="1861766" h="202467" extrusionOk="0">
                <a:moveTo>
                  <a:pt x="0" y="0"/>
                </a:moveTo>
                <a:lnTo>
                  <a:pt x="1861766" y="0"/>
                </a:lnTo>
                <a:lnTo>
                  <a:pt x="1861766" y="202467"/>
                </a:lnTo>
                <a:lnTo>
                  <a:pt x="0" y="202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09" name="Google Shape;609;g36fcbf761a1_0_0"/>
          <p:cNvSpPr/>
          <p:nvPr/>
        </p:nvSpPr>
        <p:spPr>
          <a:xfrm flipH="1">
            <a:off x="4701552" y="5571906"/>
            <a:ext cx="9396969" cy="2607659"/>
          </a:xfrm>
          <a:custGeom>
            <a:avLst/>
            <a:gdLst/>
            <a:ahLst/>
            <a:cxnLst/>
            <a:rect l="l" t="t" r="r" b="b"/>
            <a:pathLst>
              <a:path w="9396969" h="2607659" extrusionOk="0">
                <a:moveTo>
                  <a:pt x="9396969" y="0"/>
                </a:moveTo>
                <a:lnTo>
                  <a:pt x="0" y="0"/>
                </a:lnTo>
                <a:lnTo>
                  <a:pt x="0" y="2607659"/>
                </a:lnTo>
                <a:lnTo>
                  <a:pt x="9396969" y="2607659"/>
                </a:lnTo>
                <a:lnTo>
                  <a:pt x="939696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10" name="Google Shape;610;g36fcbf761a1_0_0"/>
          <p:cNvSpPr txBox="1"/>
          <p:nvPr/>
        </p:nvSpPr>
        <p:spPr>
          <a:xfrm>
            <a:off x="5120268" y="6577683"/>
            <a:ext cx="7551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She </a:t>
            </a:r>
            <a:r>
              <a:rPr lang="en-US" sz="3099">
                <a:solidFill>
                  <a:srgbClr val="F10DE6"/>
                </a:solidFill>
                <a:latin typeface="Sen"/>
                <a:ea typeface="Sen"/>
                <a:cs typeface="Sen"/>
                <a:sym typeface="Sen"/>
              </a:rPr>
              <a:t>wondered</a:t>
            </a:r>
            <a:r>
              <a:rPr lang="en-US" sz="3099" b="1">
                <a:solidFill>
                  <a:srgbClr val="F10DE6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en-US" sz="3099" b="1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if </a:t>
            </a:r>
            <a:r>
              <a:rPr lang="en-US" sz="3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099">
                <a:solidFill>
                  <a:srgbClr val="00B050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en-US" sz="3099" b="1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spoke</a:t>
            </a:r>
            <a:r>
              <a:rPr lang="en-US" sz="3099" b="1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en-US" sz="309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German!</a:t>
            </a:r>
            <a:endParaRPr sz="3099">
              <a:solidFill>
                <a:srgbClr val="2D2D30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611" name="Google Shape;611;g36fcbf761a1_0_0"/>
          <p:cNvSpPr/>
          <p:nvPr/>
        </p:nvSpPr>
        <p:spPr>
          <a:xfrm>
            <a:off x="8021132" y="7108510"/>
            <a:ext cx="2245735" cy="244224"/>
          </a:xfrm>
          <a:custGeom>
            <a:avLst/>
            <a:gdLst/>
            <a:ahLst/>
            <a:cxnLst/>
            <a:rect l="l" t="t" r="r" b="b"/>
            <a:pathLst>
              <a:path w="2245735" h="244224" extrusionOk="0">
                <a:moveTo>
                  <a:pt x="0" y="0"/>
                </a:moveTo>
                <a:lnTo>
                  <a:pt x="2245736" y="0"/>
                </a:lnTo>
                <a:lnTo>
                  <a:pt x="2245736" y="244223"/>
                </a:lnTo>
                <a:lnTo>
                  <a:pt x="0" y="2442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612" name="Google Shape;612;g36fcbf761a1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30950" y="-144658"/>
            <a:ext cx="5670274" cy="298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g36fcbf761a1_0_0"/>
          <p:cNvSpPr/>
          <p:nvPr/>
        </p:nvSpPr>
        <p:spPr>
          <a:xfrm>
            <a:off x="6615300" y="8296175"/>
            <a:ext cx="10229100" cy="1151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Rule: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F10DE6"/>
                </a:solidFill>
                <a:latin typeface="Sen"/>
                <a:ea typeface="Sen"/>
                <a:cs typeface="Sen"/>
                <a:sym typeface="Sen"/>
              </a:rPr>
              <a:t> ask/wonder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99" b="1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if/whether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subject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verb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g32ce1b5803b_1_0"/>
          <p:cNvGrpSpPr/>
          <p:nvPr/>
        </p:nvGrpSpPr>
        <p:grpSpPr>
          <a:xfrm>
            <a:off x="0" y="-148415"/>
            <a:ext cx="18288097" cy="10435777"/>
            <a:chOff x="0" y="-38100"/>
            <a:chExt cx="4694793" cy="2679000"/>
          </a:xfrm>
        </p:grpSpPr>
        <p:sp>
          <p:nvSpPr>
            <p:cNvPr id="123" name="Google Shape;123;g32ce1b5803b_1_0"/>
            <p:cNvSpPr/>
            <p:nvPr/>
          </p:nvSpPr>
          <p:spPr>
            <a:xfrm>
              <a:off x="0" y="0"/>
              <a:ext cx="4694793" cy="2640821"/>
            </a:xfrm>
            <a:custGeom>
              <a:avLst/>
              <a:gdLst/>
              <a:ahLst/>
              <a:cxnLst/>
              <a:rect l="l" t="t" r="r" b="b"/>
              <a:pathLst>
                <a:path w="4694793" h="2640821" extrusionOk="0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CB7966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24" name="Google Shape;124;g32ce1b5803b_1_0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g32ce1b5803b_1_0"/>
          <p:cNvSpPr txBox="1"/>
          <p:nvPr/>
        </p:nvSpPr>
        <p:spPr>
          <a:xfrm>
            <a:off x="717780" y="696567"/>
            <a:ext cx="16948500" cy="89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 b="1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Introduction to reported speech:</a:t>
            </a:r>
            <a:endParaRPr sz="3500" b="1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3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two ways of conveying what someone else has said, but they differ in</a:t>
            </a: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structure and style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Here's a clear breakdown: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endParaRPr sz="345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Definition: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direct speech, we quote the exact words spoken by someone. The speaker’s words are presented directly, usually with quotation marks.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Structure:</a:t>
            </a:r>
            <a:endParaRPr sz="3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○"/>
            </a:pP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speaker's exact words are given.</a:t>
            </a:r>
            <a:endParaRPr sz="3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○"/>
            </a:pP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Quotation marks are used.</a:t>
            </a:r>
            <a:endParaRPr sz="3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○"/>
            </a:pP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punctuation is preserved (e.g., question mark, exclamation point).</a:t>
            </a:r>
            <a:endParaRPr sz="3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sz="3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</a:pPr>
            <a:r>
              <a:rPr lang="en-US" sz="3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said, "I am going to the store."</a:t>
            </a:r>
            <a:endParaRPr sz="33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40012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99">
              <a:solidFill>
                <a:srgbClr val="2D2D3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6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619" name="Google Shape;619;p26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57989C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620" name="Google Shape;620;p26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1" name="Google Shape;621;p26"/>
          <p:cNvSpPr/>
          <p:nvPr/>
        </p:nvSpPr>
        <p:spPr>
          <a:xfrm rot="10800000" flipH="1">
            <a:off x="3638807" y="3331899"/>
            <a:ext cx="7779083" cy="2158695"/>
          </a:xfrm>
          <a:custGeom>
            <a:avLst/>
            <a:gdLst/>
            <a:ahLst/>
            <a:cxnLst/>
            <a:rect l="l" t="t" r="r" b="b"/>
            <a:pathLst>
              <a:path w="7779083" h="2158695" extrusionOk="0">
                <a:moveTo>
                  <a:pt x="0" y="2158696"/>
                </a:moveTo>
                <a:lnTo>
                  <a:pt x="7779083" y="2158696"/>
                </a:lnTo>
                <a:lnTo>
                  <a:pt x="7779083" y="0"/>
                </a:lnTo>
                <a:lnTo>
                  <a:pt x="0" y="0"/>
                </a:lnTo>
                <a:lnTo>
                  <a:pt x="0" y="215869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22" name="Google Shape;622;p26"/>
          <p:cNvSpPr/>
          <p:nvPr/>
        </p:nvSpPr>
        <p:spPr>
          <a:xfrm flipH="1">
            <a:off x="14256804" y="4316778"/>
            <a:ext cx="1292304" cy="1399148"/>
          </a:xfrm>
          <a:custGeom>
            <a:avLst/>
            <a:gdLst/>
            <a:ahLst/>
            <a:cxnLst/>
            <a:rect l="l" t="t" r="r" b="b"/>
            <a:pathLst>
              <a:path w="1292304" h="1399148" extrusionOk="0">
                <a:moveTo>
                  <a:pt x="1292304" y="0"/>
                </a:moveTo>
                <a:lnTo>
                  <a:pt x="0" y="0"/>
                </a:lnTo>
                <a:lnTo>
                  <a:pt x="0" y="1399148"/>
                </a:lnTo>
                <a:lnTo>
                  <a:pt x="1292304" y="1399148"/>
                </a:lnTo>
                <a:lnTo>
                  <a:pt x="129230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23" name="Google Shape;623;p26"/>
          <p:cNvSpPr/>
          <p:nvPr/>
        </p:nvSpPr>
        <p:spPr>
          <a:xfrm>
            <a:off x="1792222" y="4316778"/>
            <a:ext cx="1846585" cy="4790668"/>
          </a:xfrm>
          <a:custGeom>
            <a:avLst/>
            <a:gdLst/>
            <a:ahLst/>
            <a:cxnLst/>
            <a:rect l="l" t="t" r="r" b="b"/>
            <a:pathLst>
              <a:path w="1846585" h="4790668" extrusionOk="0">
                <a:moveTo>
                  <a:pt x="0" y="0"/>
                </a:moveTo>
                <a:lnTo>
                  <a:pt x="1846585" y="0"/>
                </a:lnTo>
                <a:lnTo>
                  <a:pt x="1846585" y="4790668"/>
                </a:lnTo>
                <a:lnTo>
                  <a:pt x="0" y="47906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24" name="Google Shape;624;p26"/>
          <p:cNvSpPr/>
          <p:nvPr/>
        </p:nvSpPr>
        <p:spPr>
          <a:xfrm flipH="1">
            <a:off x="5331020" y="6093431"/>
            <a:ext cx="8800845" cy="2442234"/>
          </a:xfrm>
          <a:custGeom>
            <a:avLst/>
            <a:gdLst/>
            <a:ahLst/>
            <a:cxnLst/>
            <a:rect l="l" t="t" r="r" b="b"/>
            <a:pathLst>
              <a:path w="8800845" h="2442234" extrusionOk="0">
                <a:moveTo>
                  <a:pt x="8800844" y="0"/>
                </a:moveTo>
                <a:lnTo>
                  <a:pt x="0" y="0"/>
                </a:lnTo>
                <a:lnTo>
                  <a:pt x="0" y="2442234"/>
                </a:lnTo>
                <a:lnTo>
                  <a:pt x="8800844" y="2442234"/>
                </a:lnTo>
                <a:lnTo>
                  <a:pt x="880084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25" name="Google Shape;625;p26"/>
          <p:cNvSpPr/>
          <p:nvPr/>
        </p:nvSpPr>
        <p:spPr>
          <a:xfrm flipH="1">
            <a:off x="14131864" y="3147826"/>
            <a:ext cx="3127436" cy="11026215"/>
          </a:xfrm>
          <a:custGeom>
            <a:avLst/>
            <a:gdLst/>
            <a:ahLst/>
            <a:cxnLst/>
            <a:rect l="l" t="t" r="r" b="b"/>
            <a:pathLst>
              <a:path w="3127436" h="11026215" extrusionOk="0">
                <a:moveTo>
                  <a:pt x="3127436" y="0"/>
                </a:moveTo>
                <a:lnTo>
                  <a:pt x="0" y="0"/>
                </a:lnTo>
                <a:lnTo>
                  <a:pt x="0" y="11026215"/>
                </a:lnTo>
                <a:lnTo>
                  <a:pt x="3127436" y="11026215"/>
                </a:lnTo>
                <a:lnTo>
                  <a:pt x="3127436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26" name="Google Shape;626;p26"/>
          <p:cNvSpPr txBox="1"/>
          <p:nvPr/>
        </p:nvSpPr>
        <p:spPr>
          <a:xfrm>
            <a:off x="1510826" y="2546471"/>
            <a:ext cx="15266348" cy="53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In WH- Questions, the subject and auxiliary verb switch places.</a:t>
            </a:r>
            <a:endParaRPr/>
          </a:p>
        </p:txBody>
      </p:sp>
      <p:sp>
        <p:nvSpPr>
          <p:cNvPr id="627" name="Google Shape;627;p26"/>
          <p:cNvSpPr txBox="1"/>
          <p:nvPr/>
        </p:nvSpPr>
        <p:spPr>
          <a:xfrm>
            <a:off x="4989395" y="3941827"/>
            <a:ext cx="5971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</a:t>
            </a:r>
            <a:r>
              <a:rPr lang="en-US" sz="3399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you live</a:t>
            </a:r>
            <a:r>
              <a:rPr lang="en-US" sz="4000" b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4099" b="1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8" name="Google Shape;628;p26"/>
          <p:cNvSpPr txBox="1"/>
          <p:nvPr/>
        </p:nvSpPr>
        <p:spPr>
          <a:xfrm>
            <a:off x="3682013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WH- Question Forms</a:t>
            </a:r>
            <a:endParaRPr/>
          </a:p>
        </p:txBody>
      </p:sp>
      <p:sp>
        <p:nvSpPr>
          <p:cNvPr id="629" name="Google Shape;629;p26"/>
          <p:cNvSpPr txBox="1"/>
          <p:nvPr/>
        </p:nvSpPr>
        <p:spPr>
          <a:xfrm>
            <a:off x="5580898" y="7038831"/>
            <a:ext cx="7704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</a:t>
            </a:r>
            <a:r>
              <a:rPr lang="en-US" sz="3300" b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99">
                <a:solidFill>
                  <a:srgbClr val="F10DE6"/>
                </a:solidFill>
                <a:latin typeface="Sen"/>
                <a:ea typeface="Sen"/>
                <a:cs typeface="Sen"/>
                <a:sym typeface="Sen"/>
              </a:rPr>
              <a:t>wanted to know</a:t>
            </a:r>
            <a:r>
              <a:rPr lang="en-US" sz="3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</a:t>
            </a:r>
            <a:r>
              <a:rPr lang="en-US" sz="3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lived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3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0" name="Google Shape;630;p26"/>
          <p:cNvSpPr/>
          <p:nvPr/>
        </p:nvSpPr>
        <p:spPr>
          <a:xfrm>
            <a:off x="6075175" y="4542923"/>
            <a:ext cx="3697870" cy="241980"/>
          </a:xfrm>
          <a:custGeom>
            <a:avLst/>
            <a:gdLst/>
            <a:ahLst/>
            <a:cxnLst/>
            <a:rect l="l" t="t" r="r" b="b"/>
            <a:pathLst>
              <a:path w="1823857" h="198344" extrusionOk="0">
                <a:moveTo>
                  <a:pt x="0" y="0"/>
                </a:moveTo>
                <a:lnTo>
                  <a:pt x="1823857" y="0"/>
                </a:lnTo>
                <a:lnTo>
                  <a:pt x="1823857" y="198344"/>
                </a:lnTo>
                <a:lnTo>
                  <a:pt x="0" y="198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31" name="Google Shape;631;p26"/>
          <p:cNvSpPr/>
          <p:nvPr/>
        </p:nvSpPr>
        <p:spPr>
          <a:xfrm>
            <a:off x="9773052" y="7646850"/>
            <a:ext cx="2758630" cy="241936"/>
          </a:xfrm>
          <a:custGeom>
            <a:avLst/>
            <a:gdLst/>
            <a:ahLst/>
            <a:cxnLst/>
            <a:rect l="l" t="t" r="r" b="b"/>
            <a:pathLst>
              <a:path w="2224702" h="241936" extrusionOk="0">
                <a:moveTo>
                  <a:pt x="0" y="0"/>
                </a:moveTo>
                <a:lnTo>
                  <a:pt x="2224702" y="0"/>
                </a:lnTo>
                <a:lnTo>
                  <a:pt x="2224702" y="241937"/>
                </a:lnTo>
                <a:lnTo>
                  <a:pt x="0" y="241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632" name="Google Shape;632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320" y="-150355"/>
            <a:ext cx="4890088" cy="24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26"/>
          <p:cNvSpPr/>
          <p:nvPr/>
        </p:nvSpPr>
        <p:spPr>
          <a:xfrm>
            <a:off x="3770788" y="8535675"/>
            <a:ext cx="10229100" cy="1151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Rule: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F10DE6"/>
                </a:solidFill>
                <a:latin typeface="Sen"/>
                <a:ea typeface="Sen"/>
                <a:cs typeface="Sen"/>
                <a:sym typeface="Sen"/>
              </a:rPr>
              <a:t> ask/wonder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99" b="1">
                <a:solidFill>
                  <a:srgbClr val="0000FF"/>
                </a:solidFill>
                <a:latin typeface="Sen"/>
                <a:ea typeface="Sen"/>
                <a:cs typeface="Sen"/>
                <a:sym typeface="Sen"/>
              </a:rPr>
              <a:t>question word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subject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verb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g36fcbf761a1_0_44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639" name="Google Shape;639;g36fcbf761a1_0_4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2D2D3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640" name="Google Shape;640;g36fcbf761a1_0_44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1" name="Google Shape;641;g36fcbf761a1_0_44"/>
          <p:cNvSpPr txBox="1"/>
          <p:nvPr/>
        </p:nvSpPr>
        <p:spPr>
          <a:xfrm>
            <a:off x="943021" y="1571213"/>
            <a:ext cx="15979200" cy="7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 Change the following into </a:t>
            </a:r>
            <a:r>
              <a:rPr lang="en-US" sz="3200" b="1">
                <a:solidFill>
                  <a:schemeClr val="dk1"/>
                </a:solidFill>
              </a:rPr>
              <a:t>reported speech</a:t>
            </a:r>
            <a:r>
              <a:rPr lang="en-US" sz="3200">
                <a:solidFill>
                  <a:schemeClr val="dk1"/>
                </a:solidFill>
              </a:rPr>
              <a:t>, using </a:t>
            </a:r>
            <a:r>
              <a:rPr lang="en-US" sz="3200" i="1">
                <a:solidFill>
                  <a:schemeClr val="dk1"/>
                </a:solidFill>
              </a:rPr>
              <a:t>if</a:t>
            </a:r>
            <a:r>
              <a:rPr lang="en-US" sz="3200">
                <a:solidFill>
                  <a:schemeClr val="dk1"/>
                </a:solidFill>
              </a:rPr>
              <a:t>, </a:t>
            </a:r>
            <a:r>
              <a:rPr lang="en-US" sz="3200" i="1">
                <a:solidFill>
                  <a:schemeClr val="dk1"/>
                </a:solidFill>
              </a:rPr>
              <a:t>whether</a:t>
            </a:r>
            <a:r>
              <a:rPr lang="en-US" sz="3200">
                <a:solidFill>
                  <a:schemeClr val="dk1"/>
                </a:solidFill>
              </a:rPr>
              <a:t>, or appropriate </a:t>
            </a:r>
            <a:r>
              <a:rPr lang="en-US" sz="3200" i="1">
                <a:solidFill>
                  <a:schemeClr val="dk1"/>
                </a:solidFill>
              </a:rPr>
              <a:t>wh-</a:t>
            </a:r>
            <a:r>
              <a:rPr lang="en-US" sz="3200">
                <a:solidFill>
                  <a:schemeClr val="dk1"/>
                </a:solidFill>
              </a:rPr>
              <a:t> words. Be careful with tense and word order.</a:t>
            </a:r>
            <a:endParaRPr sz="3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1.</a:t>
            </a:r>
            <a:r>
              <a:rPr lang="en-US" sz="2300">
                <a:solidFill>
                  <a:schemeClr val="dk1"/>
                </a:solidFill>
              </a:rPr>
              <a:t>    </a:t>
            </a:r>
            <a:r>
              <a:rPr lang="en-US" sz="3000">
                <a:solidFill>
                  <a:schemeClr val="dk1"/>
                </a:solidFill>
              </a:rPr>
              <a:t>The teacher asked, “Have you completed your project yet?”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→ _____________________________________________</a:t>
            </a: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2.</a:t>
            </a:r>
            <a:r>
              <a:rPr lang="en-US" sz="2300">
                <a:solidFill>
                  <a:schemeClr val="dk1"/>
                </a:solidFill>
              </a:rPr>
              <a:t>    </a:t>
            </a:r>
            <a:r>
              <a:rPr lang="en-US" sz="3000">
                <a:solidFill>
                  <a:schemeClr val="dk1"/>
                </a:solidFill>
              </a:rPr>
              <a:t>He asked, “What were you doing when I called you last night?”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→ _____________________________________________</a:t>
            </a: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3.</a:t>
            </a:r>
            <a:r>
              <a:rPr lang="en-US" sz="2300">
                <a:solidFill>
                  <a:schemeClr val="dk1"/>
                </a:solidFill>
              </a:rPr>
              <a:t>    </a:t>
            </a:r>
            <a:r>
              <a:rPr lang="en-US" sz="3000">
                <a:solidFill>
                  <a:schemeClr val="dk1"/>
                </a:solidFill>
              </a:rPr>
              <a:t>She wondered, “Will they accept my apology or not?”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→ _____________________________________________</a:t>
            </a: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4.</a:t>
            </a:r>
            <a:r>
              <a:rPr lang="en-US" sz="2300">
                <a:solidFill>
                  <a:schemeClr val="dk1"/>
                </a:solidFill>
              </a:rPr>
              <a:t>    </a:t>
            </a:r>
            <a:r>
              <a:rPr lang="en-US" sz="3000">
                <a:solidFill>
                  <a:schemeClr val="dk1"/>
                </a:solidFill>
              </a:rPr>
              <a:t>The officer said, “Did you see the accident happen?”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→ _____________________________________________</a:t>
            </a: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5.</a:t>
            </a:r>
            <a:r>
              <a:rPr lang="en-US" sz="2300">
                <a:solidFill>
                  <a:schemeClr val="dk1"/>
                </a:solidFill>
              </a:rPr>
              <a:t>    </a:t>
            </a:r>
            <a:r>
              <a:rPr lang="en-US" sz="3000">
                <a:solidFill>
                  <a:schemeClr val="dk1"/>
                </a:solidFill>
              </a:rPr>
              <a:t>“Where have you been hiding all this time?” she asked.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→ _____________________________________________</a:t>
            </a:r>
            <a:endParaRPr sz="30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4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oogle Shape;646;g36fcbf761a1_0_59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647" name="Google Shape;647;g36fcbf761a1_0_59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2D2D3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648" name="Google Shape;648;g36fcbf761a1_0_59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9" name="Google Shape;649;g36fcbf761a1_0_59"/>
          <p:cNvSpPr txBox="1"/>
          <p:nvPr/>
        </p:nvSpPr>
        <p:spPr>
          <a:xfrm>
            <a:off x="919546" y="3191788"/>
            <a:ext cx="15979200" cy="516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teacher asked </a:t>
            </a:r>
            <a:r>
              <a:rPr lang="en-US" sz="3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if/whether we had completed our project yet.</a:t>
            </a:r>
            <a:endParaRPr sz="35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asked </a:t>
            </a:r>
            <a:r>
              <a:rPr lang="en-US" sz="3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</a:t>
            </a:r>
            <a:r>
              <a:rPr lang="en-US" sz="3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</a:t>
            </a:r>
            <a:r>
              <a:rPr lang="en-US" sz="3500" b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doing </a:t>
            </a:r>
            <a:r>
              <a:rPr lang="en-US" sz="3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he called me the previous night.</a:t>
            </a:r>
            <a:endParaRPr sz="35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wondered </a:t>
            </a:r>
            <a:r>
              <a:rPr lang="en-US" sz="3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if/whether they would accept her apology or not.</a:t>
            </a:r>
            <a:endParaRPr sz="35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officer asked </a:t>
            </a:r>
            <a:r>
              <a:rPr lang="en-US" sz="3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if/whether I had seen the accident happen.</a:t>
            </a:r>
            <a:endParaRPr sz="35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asked </a:t>
            </a:r>
            <a:r>
              <a:rPr lang="en-US" sz="3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I had been hiding all that time.</a:t>
            </a:r>
            <a:endParaRPr sz="35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53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27"/>
          <p:cNvGrpSpPr/>
          <p:nvPr/>
        </p:nvGrpSpPr>
        <p:grpSpPr>
          <a:xfrm>
            <a:off x="457200" y="274439"/>
            <a:ext cx="18288000" cy="10431661"/>
            <a:chOff x="0" y="-38100"/>
            <a:chExt cx="4816593" cy="2747433"/>
          </a:xfrm>
        </p:grpSpPr>
        <p:sp>
          <p:nvSpPr>
            <p:cNvPr id="655" name="Google Shape;655;p2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B4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656" name="Google Shape;656;p27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7" name="Google Shape;657;p27"/>
          <p:cNvSpPr txBox="1"/>
          <p:nvPr/>
        </p:nvSpPr>
        <p:spPr>
          <a:xfrm>
            <a:off x="3200400" y="1584318"/>
            <a:ext cx="3930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Whether</a:t>
            </a:r>
            <a:endParaRPr sz="60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8" name="Google Shape;658;p27"/>
          <p:cNvSpPr/>
          <p:nvPr/>
        </p:nvSpPr>
        <p:spPr>
          <a:xfrm>
            <a:off x="1508335" y="1104900"/>
            <a:ext cx="1726697" cy="1726697"/>
          </a:xfrm>
          <a:custGeom>
            <a:avLst/>
            <a:gdLst/>
            <a:ahLst/>
            <a:cxnLst/>
            <a:rect l="l" t="t" r="r" b="b"/>
            <a:pathLst>
              <a:path w="1726697" h="1726697" extrusionOk="0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59" name="Google Shape;659;p27"/>
          <p:cNvSpPr txBox="1"/>
          <p:nvPr/>
        </p:nvSpPr>
        <p:spPr>
          <a:xfrm>
            <a:off x="1295400" y="3058300"/>
            <a:ext cx="111804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often indicates uncertainty or doubt. It is used when there is a choice between two alternatives. </a:t>
            </a:r>
            <a:endParaRPr sz="40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82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Char char="-"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wondered </a:t>
            </a:r>
            <a:r>
              <a:rPr lang="en-US" sz="4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whether</a:t>
            </a: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had posted the letter or not.</a:t>
            </a:r>
            <a:endParaRPr sz="5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0" name="Google Shape;660;p27"/>
          <p:cNvSpPr/>
          <p:nvPr/>
        </p:nvSpPr>
        <p:spPr>
          <a:xfrm>
            <a:off x="914400" y="710741"/>
            <a:ext cx="1726697" cy="1726697"/>
          </a:xfrm>
          <a:custGeom>
            <a:avLst/>
            <a:gdLst/>
            <a:ahLst/>
            <a:cxnLst/>
            <a:rect l="l" t="t" r="r" b="b"/>
            <a:pathLst>
              <a:path w="1726697" h="1726697" extrusionOk="0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61" name="Google Shape;661;p27"/>
          <p:cNvSpPr txBox="1"/>
          <p:nvPr/>
        </p:nvSpPr>
        <p:spPr>
          <a:xfrm>
            <a:off x="1508335" y="5783314"/>
            <a:ext cx="5791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 Tag</a:t>
            </a:r>
            <a:endParaRPr sz="6000" b="1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2" name="Google Shape;662;p27"/>
          <p:cNvSpPr txBox="1"/>
          <p:nvPr/>
        </p:nvSpPr>
        <p:spPr>
          <a:xfrm>
            <a:off x="1371673" y="7181254"/>
            <a:ext cx="164592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 Tags are omitted in Reported Speech.</a:t>
            </a:r>
            <a:endParaRPr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"They </a:t>
            </a:r>
            <a:r>
              <a:rPr lang="en-US" sz="3500" b="1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haven't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arrived yet, </a:t>
            </a:r>
            <a:r>
              <a:rPr lang="en-US" sz="3500" b="1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they</a:t>
            </a:r>
            <a:r>
              <a:rPr lang="en-US" sz="35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he said. </a:t>
            </a:r>
            <a:endParaRPr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He </a:t>
            </a:r>
            <a:r>
              <a:rPr lang="en-US" sz="3500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asked </a:t>
            </a:r>
            <a:r>
              <a:rPr lang="en-US" sz="3500" b="1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if/whether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they had arrived yet.</a:t>
            </a:r>
            <a:endParaRPr sz="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63" name="Google Shape;66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61350" y="45850"/>
            <a:ext cx="4373614" cy="280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27"/>
          <p:cNvSpPr/>
          <p:nvPr/>
        </p:nvSpPr>
        <p:spPr>
          <a:xfrm>
            <a:off x="10338675" y="5783325"/>
            <a:ext cx="8149800" cy="40431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lang="en-US" sz="2500" b="1">
                <a:latin typeface="Times New Roman"/>
                <a:ea typeface="Times New Roman"/>
                <a:cs typeface="Times New Roman"/>
                <a:sym typeface="Times New Roman"/>
              </a:rPr>
              <a:t>direct speech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lang="en-US" sz="2500" i="1">
                <a:latin typeface="Times New Roman"/>
                <a:ea typeface="Times New Roman"/>
                <a:cs typeface="Times New Roman"/>
                <a:sym typeface="Times New Roman"/>
              </a:rPr>
              <a:t>question tag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repeats the </a:t>
            </a:r>
            <a:r>
              <a:rPr lang="en-US" sz="2600" b="1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auxiliary verb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and matches the subject.</a:t>
            </a:r>
            <a:r>
              <a:rPr lang="en-US" sz="2500" i="1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500" i="1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5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lang="en-US" sz="2500" b="1"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500" b="1">
                <a:latin typeface="Times New Roman"/>
                <a:ea typeface="Times New Roman"/>
                <a:cs typeface="Times New Roman"/>
                <a:sym typeface="Times New Roman"/>
              </a:rPr>
              <a:t>question tags are omitted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The sentence becomes a </a:t>
            </a:r>
            <a:r>
              <a:rPr lang="en-US" sz="2500" b="1">
                <a:latin typeface="Times New Roman"/>
                <a:ea typeface="Times New Roman"/>
                <a:cs typeface="Times New Roman"/>
                <a:sym typeface="Times New Roman"/>
              </a:rPr>
              <a:t>reported yes/no question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introduced by </a:t>
            </a:r>
            <a:r>
              <a:rPr lang="en-US" sz="2500" i="1">
                <a:latin typeface="Times New Roman"/>
                <a:ea typeface="Times New Roman"/>
                <a:cs typeface="Times New Roman"/>
                <a:sym typeface="Times New Roman"/>
              </a:rPr>
              <a:t>if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lang="en-US" sz="2500" i="1">
                <a:latin typeface="Times New Roman"/>
                <a:ea typeface="Times New Roman"/>
                <a:cs typeface="Times New Roman"/>
                <a:sym typeface="Times New Roman"/>
              </a:rPr>
              <a:t>whether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g39f7a6cb681_0_70"/>
          <p:cNvGrpSpPr/>
          <p:nvPr/>
        </p:nvGrpSpPr>
        <p:grpSpPr>
          <a:xfrm>
            <a:off x="457200" y="274438"/>
            <a:ext cx="18288118" cy="10431728"/>
            <a:chOff x="0" y="-38100"/>
            <a:chExt cx="4816592" cy="2747433"/>
          </a:xfrm>
        </p:grpSpPr>
        <p:sp>
          <p:nvSpPr>
            <p:cNvPr id="670" name="Google Shape;670;g39f7a6cb681_0_70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B4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671" name="Google Shape;671;g39f7a6cb681_0_70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2" name="Google Shape;672;g39f7a6cb681_0_70"/>
          <p:cNvSpPr/>
          <p:nvPr/>
        </p:nvSpPr>
        <p:spPr>
          <a:xfrm>
            <a:off x="1508335" y="1104900"/>
            <a:ext cx="1726697" cy="1726697"/>
          </a:xfrm>
          <a:custGeom>
            <a:avLst/>
            <a:gdLst/>
            <a:ahLst/>
            <a:cxnLst/>
            <a:rect l="l" t="t" r="r" b="b"/>
            <a:pathLst>
              <a:path w="1726697" h="1726697" extrusionOk="0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73" name="Google Shape;673;g39f7a6cb681_0_70"/>
          <p:cNvSpPr txBox="1"/>
          <p:nvPr/>
        </p:nvSpPr>
        <p:spPr>
          <a:xfrm>
            <a:off x="1248425" y="3551525"/>
            <a:ext cx="11180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</a:rPr>
              <a:t>Direct: </a:t>
            </a:r>
            <a:r>
              <a:rPr lang="en-US" sz="2800">
                <a:solidFill>
                  <a:schemeClr val="dk1"/>
                </a:solidFill>
              </a:rPr>
              <a:t>He said, “</a:t>
            </a:r>
            <a:r>
              <a:rPr lang="en-US" sz="2800">
                <a:solidFill>
                  <a:schemeClr val="dk2"/>
                </a:solidFill>
              </a:rPr>
              <a:t>You</a:t>
            </a:r>
            <a:r>
              <a:rPr lang="en-US" sz="2800">
                <a:solidFill>
                  <a:schemeClr val="dk1"/>
                </a:solidFill>
              </a:rPr>
              <a:t> </a:t>
            </a:r>
            <a:r>
              <a:rPr lang="en-US" sz="2800" b="1">
                <a:solidFill>
                  <a:schemeClr val="dk1"/>
                </a:solidFill>
              </a:rPr>
              <a:t>are coming</a:t>
            </a:r>
            <a:r>
              <a:rPr lang="en-US" sz="2800">
                <a:solidFill>
                  <a:schemeClr val="dk1"/>
                </a:solidFill>
              </a:rPr>
              <a:t> to the meeting, </a:t>
            </a:r>
            <a:r>
              <a:rPr lang="en-US" sz="2800" b="1">
                <a:solidFill>
                  <a:srgbClr val="38761D"/>
                </a:solidFill>
              </a:rPr>
              <a:t>aren’t you</a:t>
            </a:r>
            <a:r>
              <a:rPr lang="en-US" sz="2800" b="1">
                <a:solidFill>
                  <a:srgbClr val="0000FF"/>
                </a:solidFill>
              </a:rPr>
              <a:t>?</a:t>
            </a:r>
            <a:r>
              <a:rPr lang="en-US" sz="2800" b="1">
                <a:solidFill>
                  <a:schemeClr val="dk1"/>
                </a:solidFill>
              </a:rPr>
              <a:t>”</a:t>
            </a:r>
            <a:endParaRPr sz="2800" b="1">
              <a:solidFill>
                <a:schemeClr val="dk1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</a:rPr>
              <a:t>Reported: </a:t>
            </a:r>
            <a:r>
              <a:rPr lang="en-US" sz="2800">
                <a:solidFill>
                  <a:schemeClr val="dk1"/>
                </a:solidFill>
              </a:rPr>
              <a:t>He </a:t>
            </a:r>
            <a:r>
              <a:rPr lang="en-US" sz="2800" b="1">
                <a:solidFill>
                  <a:srgbClr val="0000FF"/>
                </a:solidFill>
              </a:rPr>
              <a:t>asked</a:t>
            </a:r>
            <a:r>
              <a:rPr lang="en-US" sz="2800">
                <a:solidFill>
                  <a:schemeClr val="dk1"/>
                </a:solidFill>
              </a:rPr>
              <a:t> </a:t>
            </a:r>
            <a:r>
              <a:rPr lang="en-US" sz="2800" b="1">
                <a:solidFill>
                  <a:schemeClr val="dk1"/>
                </a:solidFill>
              </a:rPr>
              <a:t>if/whether</a:t>
            </a:r>
            <a:r>
              <a:rPr lang="en-US" sz="2800">
                <a:solidFill>
                  <a:schemeClr val="dk2"/>
                </a:solidFill>
              </a:rPr>
              <a:t> I</a:t>
            </a:r>
            <a:r>
              <a:rPr lang="en-US" sz="2800" b="1">
                <a:solidFill>
                  <a:schemeClr val="dk1"/>
                </a:solidFill>
              </a:rPr>
              <a:t> was coming </a:t>
            </a:r>
            <a:r>
              <a:rPr lang="en-US" sz="2800">
                <a:solidFill>
                  <a:schemeClr val="dk1"/>
                </a:solidFill>
              </a:rPr>
              <a:t>to the meeting.</a:t>
            </a:r>
            <a:endParaRPr sz="57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4" name="Google Shape;674;g39f7a6cb681_0_70"/>
          <p:cNvSpPr/>
          <p:nvPr/>
        </p:nvSpPr>
        <p:spPr>
          <a:xfrm>
            <a:off x="914400" y="710741"/>
            <a:ext cx="1726697" cy="1726697"/>
          </a:xfrm>
          <a:custGeom>
            <a:avLst/>
            <a:gdLst/>
            <a:ahLst/>
            <a:cxnLst/>
            <a:rect l="l" t="t" r="r" b="b"/>
            <a:pathLst>
              <a:path w="1726697" h="1726697" extrusionOk="0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75" name="Google Shape;675;g39f7a6cb681_0_70"/>
          <p:cNvSpPr txBox="1"/>
          <p:nvPr/>
        </p:nvSpPr>
        <p:spPr>
          <a:xfrm>
            <a:off x="3669060" y="1506539"/>
            <a:ext cx="5791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 Tag</a:t>
            </a:r>
            <a:endParaRPr sz="6000" b="1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6" name="Google Shape;676;g39f7a6cb681_0_70"/>
          <p:cNvSpPr txBox="1"/>
          <p:nvPr/>
        </p:nvSpPr>
        <p:spPr>
          <a:xfrm>
            <a:off x="1508323" y="5133354"/>
            <a:ext cx="16459200" cy="39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</a:rPr>
              <a:t>Direct:  </a:t>
            </a:r>
            <a:r>
              <a:rPr lang="en-US" sz="2800">
                <a:solidFill>
                  <a:schemeClr val="dk1"/>
                </a:solidFill>
              </a:rPr>
              <a:t>She said,</a:t>
            </a:r>
            <a:r>
              <a:rPr lang="en-US" sz="2800" b="1">
                <a:solidFill>
                  <a:schemeClr val="dk1"/>
                </a:solidFill>
              </a:rPr>
              <a:t> “</a:t>
            </a:r>
            <a:r>
              <a:rPr lang="en-US" sz="2800">
                <a:solidFill>
                  <a:schemeClr val="dk2"/>
                </a:solidFill>
              </a:rPr>
              <a:t>You</a:t>
            </a:r>
            <a:r>
              <a:rPr lang="en-US" sz="2800" b="1">
                <a:solidFill>
                  <a:schemeClr val="dk1"/>
                </a:solidFill>
              </a:rPr>
              <a:t> finished </a:t>
            </a:r>
            <a:r>
              <a:rPr lang="en-US" sz="2800">
                <a:solidFill>
                  <a:schemeClr val="dk2"/>
                </a:solidFill>
              </a:rPr>
              <a:t>your</a:t>
            </a:r>
            <a:r>
              <a:rPr lang="en-US" sz="2800" b="1">
                <a:solidFill>
                  <a:schemeClr val="dk1"/>
                </a:solidFill>
              </a:rPr>
              <a:t> </a:t>
            </a:r>
            <a:r>
              <a:rPr lang="en-US" sz="2800">
                <a:solidFill>
                  <a:schemeClr val="dk1"/>
                </a:solidFill>
              </a:rPr>
              <a:t>homework</a:t>
            </a:r>
            <a:r>
              <a:rPr lang="en-US" sz="2800" b="1">
                <a:solidFill>
                  <a:schemeClr val="dk1"/>
                </a:solidFill>
              </a:rPr>
              <a:t>, </a:t>
            </a:r>
            <a:r>
              <a:rPr lang="en-US" sz="2800" b="1">
                <a:solidFill>
                  <a:srgbClr val="38761D"/>
                </a:solidFill>
              </a:rPr>
              <a:t>didn’t you</a:t>
            </a:r>
            <a:r>
              <a:rPr lang="en-US" sz="2800" b="1">
                <a:solidFill>
                  <a:srgbClr val="0000FF"/>
                </a:solidFill>
              </a:rPr>
              <a:t>?</a:t>
            </a:r>
            <a:r>
              <a:rPr lang="en-US" sz="2800" b="1">
                <a:solidFill>
                  <a:schemeClr val="dk1"/>
                </a:solidFill>
              </a:rPr>
              <a:t>”</a:t>
            </a:r>
            <a:br>
              <a:rPr lang="en-US" sz="2800" b="1">
                <a:solidFill>
                  <a:schemeClr val="dk1"/>
                </a:solidFill>
              </a:rPr>
            </a:br>
            <a:r>
              <a:rPr lang="en-US" sz="2800" b="1">
                <a:solidFill>
                  <a:schemeClr val="dk1"/>
                </a:solidFill>
              </a:rPr>
              <a:t> Reported:</a:t>
            </a:r>
            <a:r>
              <a:rPr lang="en-US" sz="2800">
                <a:solidFill>
                  <a:schemeClr val="dk1"/>
                </a:solidFill>
              </a:rPr>
              <a:t>She </a:t>
            </a:r>
            <a:r>
              <a:rPr lang="en-US" sz="2800" b="1">
                <a:solidFill>
                  <a:srgbClr val="0000FF"/>
                </a:solidFill>
              </a:rPr>
              <a:t>asked</a:t>
            </a:r>
            <a:r>
              <a:rPr lang="en-US" sz="2800" b="1">
                <a:solidFill>
                  <a:schemeClr val="dk1"/>
                </a:solidFill>
              </a:rPr>
              <a:t> if/whether </a:t>
            </a:r>
            <a:r>
              <a:rPr lang="en-US" sz="2800">
                <a:solidFill>
                  <a:schemeClr val="dk2"/>
                </a:solidFill>
              </a:rPr>
              <a:t>I</a:t>
            </a:r>
            <a:r>
              <a:rPr lang="en-US" sz="2800" b="1">
                <a:solidFill>
                  <a:schemeClr val="dk1"/>
                </a:solidFill>
              </a:rPr>
              <a:t> had finished </a:t>
            </a:r>
            <a:r>
              <a:rPr lang="en-US" sz="2800">
                <a:solidFill>
                  <a:schemeClr val="dk2"/>
                </a:solidFill>
              </a:rPr>
              <a:t>my</a:t>
            </a:r>
            <a:r>
              <a:rPr lang="en-US" sz="2800">
                <a:solidFill>
                  <a:schemeClr val="dk1"/>
                </a:solidFill>
              </a:rPr>
              <a:t> homework</a:t>
            </a:r>
            <a:r>
              <a:rPr lang="en-US" sz="2800" b="1">
                <a:solidFill>
                  <a:schemeClr val="dk1"/>
                </a:solidFill>
              </a:rPr>
              <a:t>.</a:t>
            </a:r>
            <a:endParaRPr sz="28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</a:rPr>
              <a:t>Direct: </a:t>
            </a:r>
            <a:r>
              <a:rPr lang="en-US" sz="2800">
                <a:solidFill>
                  <a:schemeClr val="dk1"/>
                </a:solidFill>
              </a:rPr>
              <a:t>They said, </a:t>
            </a:r>
            <a:r>
              <a:rPr lang="en-US" sz="2800" b="1">
                <a:solidFill>
                  <a:schemeClr val="dk1"/>
                </a:solidFill>
              </a:rPr>
              <a:t>“</a:t>
            </a:r>
            <a:r>
              <a:rPr lang="en-US" sz="2800">
                <a:solidFill>
                  <a:schemeClr val="dk2"/>
                </a:solidFill>
              </a:rPr>
              <a:t>You</a:t>
            </a:r>
            <a:r>
              <a:rPr lang="en-US" sz="2800" b="1">
                <a:solidFill>
                  <a:schemeClr val="dk1"/>
                </a:solidFill>
              </a:rPr>
              <a:t> can </a:t>
            </a:r>
            <a:r>
              <a:rPr lang="en-US" sz="2800">
                <a:solidFill>
                  <a:schemeClr val="dk1"/>
                </a:solidFill>
              </a:rPr>
              <a:t>swim</a:t>
            </a:r>
            <a:r>
              <a:rPr lang="en-US" sz="2800" b="1">
                <a:solidFill>
                  <a:schemeClr val="dk1"/>
                </a:solidFill>
              </a:rPr>
              <a:t>, </a:t>
            </a:r>
            <a:r>
              <a:rPr lang="en-US" sz="2800" b="1">
                <a:solidFill>
                  <a:srgbClr val="38761D"/>
                </a:solidFill>
              </a:rPr>
              <a:t>can’t you</a:t>
            </a:r>
            <a:r>
              <a:rPr lang="en-US" sz="2800" b="1">
                <a:solidFill>
                  <a:srgbClr val="0000FF"/>
                </a:solidFill>
              </a:rPr>
              <a:t>?</a:t>
            </a:r>
            <a:r>
              <a:rPr lang="en-US" sz="2800" b="1">
                <a:solidFill>
                  <a:schemeClr val="dk1"/>
                </a:solidFill>
              </a:rPr>
              <a:t>”</a:t>
            </a:r>
            <a:endParaRPr sz="28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</a:rPr>
              <a:t>Reported: </a:t>
            </a:r>
            <a:r>
              <a:rPr lang="en-US" sz="2800">
                <a:solidFill>
                  <a:schemeClr val="dk1"/>
                </a:solidFill>
              </a:rPr>
              <a:t>They</a:t>
            </a:r>
            <a:r>
              <a:rPr lang="en-US" sz="2800" b="1">
                <a:solidFill>
                  <a:schemeClr val="dk1"/>
                </a:solidFill>
              </a:rPr>
              <a:t> </a:t>
            </a:r>
            <a:r>
              <a:rPr lang="en-US" sz="2800" b="1">
                <a:solidFill>
                  <a:srgbClr val="0000FF"/>
                </a:solidFill>
              </a:rPr>
              <a:t>asked</a:t>
            </a:r>
            <a:r>
              <a:rPr lang="en-US" sz="2800" b="1">
                <a:solidFill>
                  <a:schemeClr val="dk1"/>
                </a:solidFill>
              </a:rPr>
              <a:t> if/whether</a:t>
            </a:r>
            <a:r>
              <a:rPr lang="en-US" sz="2800">
                <a:solidFill>
                  <a:schemeClr val="dk2"/>
                </a:solidFill>
              </a:rPr>
              <a:t> I </a:t>
            </a:r>
            <a:r>
              <a:rPr lang="en-US" sz="2800" b="1">
                <a:solidFill>
                  <a:schemeClr val="dk1"/>
                </a:solidFill>
              </a:rPr>
              <a:t>could </a:t>
            </a:r>
            <a:r>
              <a:rPr lang="en-US" sz="2800">
                <a:solidFill>
                  <a:schemeClr val="dk1"/>
                </a:solidFill>
              </a:rPr>
              <a:t>swim</a:t>
            </a:r>
            <a:r>
              <a:rPr lang="en-US" sz="2800" b="1">
                <a:solidFill>
                  <a:schemeClr val="dk1"/>
                </a:solidFill>
              </a:rPr>
              <a:t>.</a:t>
            </a:r>
            <a:br>
              <a:rPr lang="en-US" sz="2800" b="1">
                <a:solidFill>
                  <a:schemeClr val="dk1"/>
                </a:solidFill>
              </a:rPr>
            </a:br>
            <a:endParaRPr sz="11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77" name="Google Shape;677;g39f7a6cb681_0_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61350" y="45850"/>
            <a:ext cx="4373614" cy="28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" name="Google Shape;682;p28"/>
          <p:cNvGrpSpPr/>
          <p:nvPr/>
        </p:nvGrpSpPr>
        <p:grpSpPr>
          <a:xfrm>
            <a:off x="0" y="-685790"/>
            <a:ext cx="18288122" cy="11357888"/>
            <a:chOff x="0" y="-38100"/>
            <a:chExt cx="4816593" cy="2747433"/>
          </a:xfrm>
        </p:grpSpPr>
        <p:sp>
          <p:nvSpPr>
            <p:cNvPr id="683" name="Google Shape;683;p28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CB7966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684" name="Google Shape;684;p28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5" name="Google Shape;685;p28"/>
          <p:cNvSpPr txBox="1"/>
          <p:nvPr/>
        </p:nvSpPr>
        <p:spPr>
          <a:xfrm>
            <a:off x="2409573" y="2594680"/>
            <a:ext cx="13430100" cy="9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 b="1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Command- Request- Advice </a:t>
            </a:r>
            <a:endParaRPr sz="6330" b="1">
              <a:solidFill>
                <a:srgbClr val="8520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6" name="Google Shape;686;p28"/>
          <p:cNvSpPr txBox="1"/>
          <p:nvPr/>
        </p:nvSpPr>
        <p:spPr>
          <a:xfrm>
            <a:off x="850200" y="3877849"/>
            <a:ext cx="16534500" cy="52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report commands, requests, advice, warnings or suggestions, we use the verbs </a:t>
            </a:r>
            <a:r>
              <a:rPr lang="en-US" sz="3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tell, ask, beg, order, command, advise, forbid, warn, encourage, etc. + (object) + </a:t>
            </a:r>
            <a:r>
              <a:rPr lang="en-US" sz="3500" b="1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 infinitive</a:t>
            </a:r>
            <a:r>
              <a:rPr lang="en-US" sz="3500" b="1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500" b="1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flight attendant said, "</a:t>
            </a:r>
            <a:r>
              <a:rPr lang="en-US" sz="3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Please return to your seats and fasten your seat belts.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flight attendant asked (us) </a:t>
            </a:r>
            <a:r>
              <a:rPr lang="en-US" sz="3300" b="1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return</a:t>
            </a:r>
            <a:r>
              <a:rPr lang="en-US" sz="3300" b="1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our seats and fasten our seat belts.</a:t>
            </a:r>
            <a:endParaRPr sz="33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</a:t>
            </a:r>
            <a:r>
              <a:rPr lang="en-US" sz="32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talk so fast,</a:t>
            </a:r>
            <a:r>
              <a:rPr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he said. 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→ </a:t>
            </a:r>
            <a:r>
              <a:rPr lang="en-US" sz="32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advised me </a:t>
            </a:r>
            <a:r>
              <a:rPr lang="en-US" sz="3200" b="1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</a:t>
            </a:r>
            <a:r>
              <a:rPr lang="en-US" sz="3200" b="1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talk</a:t>
            </a:r>
            <a:r>
              <a:rPr lang="en-US" sz="32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 fast. </a:t>
            </a:r>
            <a:endParaRPr sz="32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7" name="Google Shape;68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00" y="18775"/>
            <a:ext cx="3157974" cy="252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5100" y="-166675"/>
            <a:ext cx="4202925" cy="26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06600" y="-90475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28"/>
          <p:cNvSpPr/>
          <p:nvPr/>
        </p:nvSpPr>
        <p:spPr>
          <a:xfrm>
            <a:off x="5711875" y="-432150"/>
            <a:ext cx="258300" cy="58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28"/>
          <p:cNvSpPr/>
          <p:nvPr/>
        </p:nvSpPr>
        <p:spPr>
          <a:xfrm>
            <a:off x="615350" y="2635152"/>
            <a:ext cx="16886700" cy="2865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8520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" name="Google Shape;696;p29"/>
          <p:cNvGrpSpPr/>
          <p:nvPr/>
        </p:nvGrpSpPr>
        <p:grpSpPr>
          <a:xfrm>
            <a:off x="-164400" y="-159190"/>
            <a:ext cx="18288122" cy="10746309"/>
            <a:chOff x="0" y="-38100"/>
            <a:chExt cx="4816593" cy="2747433"/>
          </a:xfrm>
        </p:grpSpPr>
        <p:sp>
          <p:nvSpPr>
            <p:cNvPr id="697" name="Google Shape;697;p29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57989C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698" name="Google Shape;698;p29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9" name="Google Shape;699;p29"/>
          <p:cNvSpPr txBox="1"/>
          <p:nvPr/>
        </p:nvSpPr>
        <p:spPr>
          <a:xfrm>
            <a:off x="685800" y="2302050"/>
            <a:ext cx="17628600" cy="85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refuse/offer/promise (+ object)/threaten (+ object)/claim/agree, etc. +</a:t>
            </a:r>
            <a:r>
              <a:rPr lang="en-US" sz="3600" b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 infinitive</a:t>
            </a:r>
            <a:endParaRPr sz="1900" b="1" u="sng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'll pick you up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the airport,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he said.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lang="en-US" sz="33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offered</a:t>
            </a: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pick</a:t>
            </a: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 up 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the airport</a:t>
            </a: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"I 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be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on time."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200" b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promised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be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time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"I 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call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police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if you don't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leave."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200" b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She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threatened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call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police if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they didn't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leave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900" i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0" name="Google Shape;700;p29"/>
          <p:cNvSpPr txBox="1"/>
          <p:nvPr/>
        </p:nvSpPr>
        <p:spPr>
          <a:xfrm>
            <a:off x="3682013" y="906117"/>
            <a:ext cx="11010300" cy="9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3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Reporting Verbs</a:t>
            </a:r>
            <a:endParaRPr sz="643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1" name="Google Shape;701;p29"/>
          <p:cNvPicPr preferRelativeResize="0"/>
          <p:nvPr/>
        </p:nvPicPr>
        <p:blipFill rotWithShape="1">
          <a:blip r:embed="rId3">
            <a:alphaModFix/>
          </a:blip>
          <a:srcRect l="8113" r="5012"/>
          <a:stretch/>
        </p:blipFill>
        <p:spPr>
          <a:xfrm>
            <a:off x="12969133" y="4601746"/>
            <a:ext cx="4650300" cy="30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29"/>
          <p:cNvSpPr/>
          <p:nvPr/>
        </p:nvSpPr>
        <p:spPr>
          <a:xfrm>
            <a:off x="685802" y="911274"/>
            <a:ext cx="16393500" cy="1056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30"/>
          <p:cNvGrpSpPr/>
          <p:nvPr/>
        </p:nvGrpSpPr>
        <p:grpSpPr>
          <a:xfrm>
            <a:off x="0" y="-357000"/>
            <a:ext cx="18288122" cy="10644105"/>
            <a:chOff x="0" y="-38100"/>
            <a:chExt cx="4816593" cy="2747433"/>
          </a:xfrm>
        </p:grpSpPr>
        <p:sp>
          <p:nvSpPr>
            <p:cNvPr id="708" name="Google Shape;708;p30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57989C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709" name="Google Shape;709;p30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0" name="Google Shape;710;p30"/>
          <p:cNvSpPr txBox="1"/>
          <p:nvPr/>
        </p:nvSpPr>
        <p:spPr>
          <a:xfrm>
            <a:off x="944150" y="2382071"/>
            <a:ext cx="16370100" cy="70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3500" b="1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accuse sb of/</a:t>
            </a:r>
            <a:r>
              <a:rPr lang="en-US" sz="3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complain to sb about/insist on/admit (to)/</a:t>
            </a:r>
            <a:r>
              <a:rPr lang="en-US" sz="35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deny</a:t>
            </a:r>
            <a:r>
              <a:rPr lang="en-US" sz="3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/apologise for + </a:t>
            </a:r>
            <a:r>
              <a:rPr lang="en-US" sz="3500" b="1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-ing form</a:t>
            </a:r>
            <a:endParaRPr sz="1800" b="1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Susan said, "</a:t>
            </a:r>
            <a:r>
              <a:rPr lang="en-US" sz="3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stole the old woman's handbag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." </a:t>
            </a:r>
            <a:endParaRPr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3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Susan </a:t>
            </a:r>
            <a:r>
              <a:rPr lang="en-US" sz="3500" b="1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accused him of</a:t>
            </a:r>
            <a:r>
              <a:rPr lang="en-US" sz="3500" b="1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stealing</a:t>
            </a:r>
            <a:r>
              <a:rPr lang="en-US" sz="3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old woman's handbag</a:t>
            </a:r>
            <a:r>
              <a:rPr lang="en-US" sz="3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5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3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didn't write anything on the desk,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he said. </a:t>
            </a:r>
            <a:endParaRPr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→ </a:t>
            </a:r>
            <a:r>
              <a:rPr lang="en-US" sz="3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</a:t>
            </a:r>
            <a:r>
              <a:rPr lang="en-US" sz="35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denied</a:t>
            </a:r>
            <a:r>
              <a:rPr lang="en-US" sz="3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writing/having written</a:t>
            </a:r>
            <a:r>
              <a:rPr lang="en-US" sz="3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anything on the desk</a:t>
            </a:r>
            <a:r>
              <a:rPr lang="en-US" sz="3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5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1" name="Google Shape;711;p30"/>
          <p:cNvSpPr txBox="1"/>
          <p:nvPr/>
        </p:nvSpPr>
        <p:spPr>
          <a:xfrm>
            <a:off x="3682013" y="606014"/>
            <a:ext cx="11010300" cy="9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3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Reporting Verbs</a:t>
            </a:r>
            <a:endParaRPr sz="643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2" name="Google Shape;71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67181" y="5344799"/>
            <a:ext cx="3482525" cy="31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30"/>
          <p:cNvSpPr/>
          <p:nvPr/>
        </p:nvSpPr>
        <p:spPr>
          <a:xfrm>
            <a:off x="709275" y="2268794"/>
            <a:ext cx="16769100" cy="989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32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719" name="Google Shape;719;p32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57989C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720" name="Google Shape;720;p32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1" name="Google Shape;721;p32"/>
          <p:cNvSpPr txBox="1"/>
          <p:nvPr/>
        </p:nvSpPr>
        <p:spPr>
          <a:xfrm>
            <a:off x="1510826" y="2546471"/>
            <a:ext cx="15266400" cy="48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3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complain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/explain/agree/claim/deny </a:t>
            </a:r>
            <a:endParaRPr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promise/threaten/warn + (object)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"My coffee is too cold," she said. </a:t>
            </a:r>
            <a:endParaRPr sz="35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She </a:t>
            </a:r>
            <a:r>
              <a:rPr lang="en-US" sz="3500" b="1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complained </a:t>
            </a:r>
            <a:r>
              <a:rPr lang="en-US" sz="35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her coffee was too cold.</a:t>
            </a:r>
            <a:endParaRPr sz="35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2" name="Google Shape;722;p32"/>
          <p:cNvSpPr txBox="1"/>
          <p:nvPr/>
        </p:nvSpPr>
        <p:spPr>
          <a:xfrm>
            <a:off x="3682013" y="1287117"/>
            <a:ext cx="11010300" cy="9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Reporting Verbs</a:t>
            </a:r>
            <a:endParaRPr sz="633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3" name="Google Shape;723;p32"/>
          <p:cNvSpPr/>
          <p:nvPr/>
        </p:nvSpPr>
        <p:spPr>
          <a:xfrm>
            <a:off x="10287000" y="3046631"/>
            <a:ext cx="685800" cy="990600"/>
          </a:xfrm>
          <a:prstGeom prst="rightBrace">
            <a:avLst>
              <a:gd name="adj1" fmla="val 8333"/>
              <a:gd name="adj2" fmla="val 5419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32"/>
          <p:cNvSpPr txBox="1"/>
          <p:nvPr/>
        </p:nvSpPr>
        <p:spPr>
          <a:xfrm>
            <a:off x="11125200" y="2943285"/>
            <a:ext cx="3220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that-clause</a:t>
            </a:r>
            <a:endParaRPr sz="32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5" name="Google Shape;72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0064" y="5172939"/>
            <a:ext cx="5615500" cy="37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32"/>
          <p:cNvSpPr/>
          <p:nvPr/>
        </p:nvSpPr>
        <p:spPr>
          <a:xfrm>
            <a:off x="756250" y="2414400"/>
            <a:ext cx="16581300" cy="2043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33"/>
          <p:cNvGrpSpPr/>
          <p:nvPr/>
        </p:nvGrpSpPr>
        <p:grpSpPr>
          <a:xfrm>
            <a:off x="292631" y="274438"/>
            <a:ext cx="18288122" cy="10431728"/>
            <a:chOff x="0" y="-38100"/>
            <a:chExt cx="4816593" cy="2747433"/>
          </a:xfrm>
        </p:grpSpPr>
        <p:sp>
          <p:nvSpPr>
            <p:cNvPr id="732" name="Google Shape;732;p3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B4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733" name="Google Shape;733;p33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4" name="Google Shape;734;p33"/>
          <p:cNvSpPr txBox="1"/>
          <p:nvPr/>
        </p:nvSpPr>
        <p:spPr>
          <a:xfrm>
            <a:off x="3524784" y="2022103"/>
            <a:ext cx="4170606" cy="159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5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Note!</a:t>
            </a:r>
            <a:endParaRPr sz="8850">
              <a:solidFill>
                <a:srgbClr val="2D2D30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735" name="Google Shape;735;p33"/>
          <p:cNvSpPr/>
          <p:nvPr/>
        </p:nvSpPr>
        <p:spPr>
          <a:xfrm>
            <a:off x="8573283" y="2078749"/>
            <a:ext cx="1726697" cy="1726697"/>
          </a:xfrm>
          <a:custGeom>
            <a:avLst/>
            <a:gdLst/>
            <a:ahLst/>
            <a:cxnLst/>
            <a:rect l="l" t="t" r="r" b="b"/>
            <a:pathLst>
              <a:path w="1726697" h="1726697" extrusionOk="0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36" name="Google Shape;736;p33"/>
          <p:cNvSpPr txBox="1"/>
          <p:nvPr/>
        </p:nvSpPr>
        <p:spPr>
          <a:xfrm>
            <a:off x="1066800" y="5215285"/>
            <a:ext cx="8153400" cy="18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"Let's go for a swim," 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 said.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3100" b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 suggested</a:t>
            </a:r>
            <a:endParaRPr sz="3100" b="1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7" name="Google Shape;737;p33"/>
          <p:cNvSpPr/>
          <p:nvPr/>
        </p:nvSpPr>
        <p:spPr>
          <a:xfrm>
            <a:off x="7988021" y="2470002"/>
            <a:ext cx="1726697" cy="1726697"/>
          </a:xfrm>
          <a:custGeom>
            <a:avLst/>
            <a:gdLst/>
            <a:ahLst/>
            <a:cxnLst/>
            <a:rect l="l" t="t" r="r" b="b"/>
            <a:pathLst>
              <a:path w="1726697" h="1726697" extrusionOk="0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38" name="Google Shape;738;p33"/>
          <p:cNvSpPr/>
          <p:nvPr/>
        </p:nvSpPr>
        <p:spPr>
          <a:xfrm>
            <a:off x="8165569" y="5780967"/>
            <a:ext cx="6769500" cy="17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going for a swim.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they should go for a swim. </a:t>
            </a:r>
            <a:endParaRPr sz="3200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they go/went for a swim.</a:t>
            </a:r>
            <a:endParaRPr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9" name="Google Shape;739;p33"/>
          <p:cNvSpPr/>
          <p:nvPr/>
        </p:nvSpPr>
        <p:spPr>
          <a:xfrm>
            <a:off x="7239000" y="6084948"/>
            <a:ext cx="533400" cy="13344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33"/>
          <p:cNvSpPr/>
          <p:nvPr/>
        </p:nvSpPr>
        <p:spPr>
          <a:xfrm>
            <a:off x="1484325" y="4542250"/>
            <a:ext cx="14138700" cy="3851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g32ce1b5803b_1_10"/>
          <p:cNvGrpSpPr/>
          <p:nvPr/>
        </p:nvGrpSpPr>
        <p:grpSpPr>
          <a:xfrm>
            <a:off x="0" y="-300815"/>
            <a:ext cx="18288097" cy="10435777"/>
            <a:chOff x="0" y="-38100"/>
            <a:chExt cx="4694793" cy="2679000"/>
          </a:xfrm>
        </p:grpSpPr>
        <p:sp>
          <p:nvSpPr>
            <p:cNvPr id="131" name="Google Shape;131;g32ce1b5803b_1_10"/>
            <p:cNvSpPr/>
            <p:nvPr/>
          </p:nvSpPr>
          <p:spPr>
            <a:xfrm>
              <a:off x="0" y="0"/>
              <a:ext cx="4694793" cy="2640821"/>
            </a:xfrm>
            <a:custGeom>
              <a:avLst/>
              <a:gdLst/>
              <a:ahLst/>
              <a:cxnLst/>
              <a:rect l="l" t="t" r="r" b="b"/>
              <a:pathLst>
                <a:path w="4694793" h="2640821" extrusionOk="0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CB7966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32" name="Google Shape;132;g32ce1b5803b_1_10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g32ce1b5803b_1_10"/>
          <p:cNvSpPr txBox="1"/>
          <p:nvPr/>
        </p:nvSpPr>
        <p:spPr>
          <a:xfrm>
            <a:off x="717780" y="696567"/>
            <a:ext cx="16948500" cy="105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endParaRPr sz="365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65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44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400"/>
              <a:buChar char="●"/>
            </a:pPr>
            <a:r>
              <a:rPr lang="en-US" sz="3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Definition: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reported speech (or indirect speech), we report what someone said without using their exact words. The message is paraphrased, and there is</a:t>
            </a:r>
            <a:r>
              <a:rPr lang="en-US" sz="35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often a change in the tense, pronouns, and time expressions.</a:t>
            </a:r>
            <a:endParaRPr sz="3500" b="1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●"/>
            </a:pPr>
            <a:r>
              <a:rPr lang="en-US" sz="3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Structure:</a:t>
            </a:r>
            <a:endParaRPr sz="3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400"/>
              <a:buChar char="○"/>
            </a:pPr>
            <a:r>
              <a:rPr lang="en-US" sz="35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quotation marks are used.</a:t>
            </a:r>
            <a:endParaRPr sz="35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400"/>
              <a:buChar char="○"/>
            </a:pPr>
            <a:r>
              <a:rPr lang="en-US" sz="35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"say" (or its variations like "tell," "ask," etc.) is followed by the reported message.</a:t>
            </a:r>
            <a:endParaRPr sz="35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400"/>
              <a:buChar char="○"/>
            </a:pPr>
            <a:r>
              <a:rPr lang="en-US" sz="35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sentence is usually made into a statement, not a question or exclamation.</a:t>
            </a:r>
            <a:endParaRPr sz="35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●"/>
            </a:pPr>
            <a:r>
              <a:rPr lang="en-US" sz="3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sz="3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○"/>
            </a:pPr>
            <a:r>
              <a:rPr lang="en-US" sz="35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 (that) he was going to the store.</a:t>
            </a:r>
            <a:br>
              <a:rPr lang="en-US" sz="35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i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(Note: The word “</a:t>
            </a:r>
            <a:r>
              <a:rPr lang="en-US" sz="35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lang="en-US" sz="3500" i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is </a:t>
            </a:r>
            <a:r>
              <a:rPr lang="en-US" sz="35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often optional</a:t>
            </a:r>
            <a:r>
              <a:rPr lang="en-US" sz="3500" i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500" i="1" u="sng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especially in informal speech</a:t>
            </a:r>
            <a:r>
              <a:rPr lang="en-US" sz="3500" i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.)</a:t>
            </a:r>
            <a:endParaRPr sz="3500" i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5800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40012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5399">
              <a:solidFill>
                <a:srgbClr val="2D2D3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" name="Google Shape;745;p34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746" name="Google Shape;746;p3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B4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747" name="Google Shape;747;p34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8" name="Google Shape;748;p34"/>
          <p:cNvSpPr txBox="1"/>
          <p:nvPr/>
        </p:nvSpPr>
        <p:spPr>
          <a:xfrm>
            <a:off x="1163394" y="4280170"/>
            <a:ext cx="100176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50" u="sng">
                <a:solidFill>
                  <a:schemeClr val="hlink"/>
                </a:solidFill>
                <a:latin typeface="Sen"/>
                <a:ea typeface="Sen"/>
                <a:cs typeface="Sen"/>
                <a:sym typeface="Sen"/>
                <a:hlinkClick r:id="rId3"/>
              </a:rPr>
              <a:t>Let’s Practice!</a:t>
            </a:r>
            <a:endParaRPr/>
          </a:p>
        </p:txBody>
      </p:sp>
      <p:sp>
        <p:nvSpPr>
          <p:cNvPr id="749" name="Google Shape;749;p34"/>
          <p:cNvSpPr/>
          <p:nvPr/>
        </p:nvSpPr>
        <p:spPr>
          <a:xfrm>
            <a:off x="5677683" y="2078749"/>
            <a:ext cx="1726697" cy="1726697"/>
          </a:xfrm>
          <a:custGeom>
            <a:avLst/>
            <a:gdLst/>
            <a:ahLst/>
            <a:cxnLst/>
            <a:rect l="l" t="t" r="r" b="b"/>
            <a:pathLst>
              <a:path w="1726697" h="1726697" extrusionOk="0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50" name="Google Shape;750;p34"/>
          <p:cNvSpPr txBox="1"/>
          <p:nvPr/>
        </p:nvSpPr>
        <p:spPr>
          <a:xfrm>
            <a:off x="4202310" y="6359921"/>
            <a:ext cx="36351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2D2D30"/>
                </a:solidFill>
              </a:rPr>
              <a:t>Get ready!</a:t>
            </a:r>
            <a:endParaRPr b="1"/>
          </a:p>
        </p:txBody>
      </p:sp>
      <p:sp>
        <p:nvSpPr>
          <p:cNvPr id="751" name="Google Shape;751;p34"/>
          <p:cNvSpPr/>
          <p:nvPr/>
        </p:nvSpPr>
        <p:spPr>
          <a:xfrm>
            <a:off x="4940021" y="2470002"/>
            <a:ext cx="1726697" cy="1726697"/>
          </a:xfrm>
          <a:custGeom>
            <a:avLst/>
            <a:gdLst/>
            <a:ahLst/>
            <a:cxnLst/>
            <a:rect l="l" t="t" r="r" b="b"/>
            <a:pathLst>
              <a:path w="1726697" h="1726697" extrusionOk="0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752" name="Google Shape;75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61493" y="1496718"/>
            <a:ext cx="6450050" cy="42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34"/>
          <p:cNvSpPr/>
          <p:nvPr/>
        </p:nvSpPr>
        <p:spPr>
          <a:xfrm>
            <a:off x="11630425" y="6594950"/>
            <a:ext cx="5425200" cy="3053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Grammar book exercises, pages: 103-104-105. 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758;g3a1e8c43400_1_0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759" name="Google Shape;759;g3a1e8c43400_1_0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B4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760" name="Google Shape;760;g3a1e8c43400_1_0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1" name="Google Shape;761;g3a1e8c43400_1_0"/>
          <p:cNvSpPr/>
          <p:nvPr/>
        </p:nvSpPr>
        <p:spPr>
          <a:xfrm>
            <a:off x="5677683" y="2078749"/>
            <a:ext cx="1726697" cy="1726697"/>
          </a:xfrm>
          <a:custGeom>
            <a:avLst/>
            <a:gdLst/>
            <a:ahLst/>
            <a:cxnLst/>
            <a:rect l="l" t="t" r="r" b="b"/>
            <a:pathLst>
              <a:path w="1726697" h="1726697" extrusionOk="0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62" name="Google Shape;762;g3a1e8c43400_1_0"/>
          <p:cNvSpPr txBox="1"/>
          <p:nvPr/>
        </p:nvSpPr>
        <p:spPr>
          <a:xfrm>
            <a:off x="4415735" y="8664896"/>
            <a:ext cx="36351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2D2D30"/>
                </a:solidFill>
              </a:rPr>
              <a:t>Get ready!</a:t>
            </a:r>
            <a:endParaRPr b="1"/>
          </a:p>
        </p:txBody>
      </p:sp>
      <p:sp>
        <p:nvSpPr>
          <p:cNvPr id="763" name="Google Shape;763;g3a1e8c43400_1_0"/>
          <p:cNvSpPr/>
          <p:nvPr/>
        </p:nvSpPr>
        <p:spPr>
          <a:xfrm>
            <a:off x="4940021" y="2470002"/>
            <a:ext cx="1726697" cy="1726697"/>
          </a:xfrm>
          <a:custGeom>
            <a:avLst/>
            <a:gdLst/>
            <a:ahLst/>
            <a:cxnLst/>
            <a:rect l="l" t="t" r="r" b="b"/>
            <a:pathLst>
              <a:path w="1726697" h="1726697" extrusionOk="0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764" name="Google Shape;764;g3a1e8c43400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17593" y="1048518"/>
            <a:ext cx="6450050" cy="42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g3a1e8c43400_1_0"/>
          <p:cNvSpPr txBox="1"/>
          <p:nvPr/>
        </p:nvSpPr>
        <p:spPr>
          <a:xfrm>
            <a:off x="1067100" y="6466750"/>
            <a:ext cx="14875500" cy="20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https://wordwall.net/resource/54820859/repoted-speech-necessary-changes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https://wordwall.net/resource/12088603/reported-speech-match-up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g3a1e8c43400_1_0"/>
          <p:cNvSpPr txBox="1"/>
          <p:nvPr/>
        </p:nvSpPr>
        <p:spPr>
          <a:xfrm>
            <a:off x="1280525" y="5719750"/>
            <a:ext cx="2390400" cy="1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Quiz 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5"/>
          <p:cNvGrpSpPr/>
          <p:nvPr/>
        </p:nvGrpSpPr>
        <p:grpSpPr>
          <a:xfrm>
            <a:off x="0" y="-127683"/>
            <a:ext cx="18288000" cy="10431661"/>
            <a:chOff x="0" y="-38100"/>
            <a:chExt cx="4816593" cy="2747433"/>
          </a:xfrm>
        </p:grpSpPr>
        <p:sp>
          <p:nvSpPr>
            <p:cNvPr id="772" name="Google Shape;772;p3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57989C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773" name="Google Shape;773;p3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4" name="Google Shape;774;p35"/>
          <p:cNvSpPr/>
          <p:nvPr/>
        </p:nvSpPr>
        <p:spPr>
          <a:xfrm rot="10800000" flipH="1">
            <a:off x="11109816" y="2974900"/>
            <a:ext cx="5919471" cy="1642653"/>
          </a:xfrm>
          <a:custGeom>
            <a:avLst/>
            <a:gdLst/>
            <a:ahLst/>
            <a:cxnLst/>
            <a:rect l="l" t="t" r="r" b="b"/>
            <a:pathLst>
              <a:path w="5919471" h="1642653" extrusionOk="0">
                <a:moveTo>
                  <a:pt x="0" y="1642653"/>
                </a:moveTo>
                <a:lnTo>
                  <a:pt x="5919471" y="1642653"/>
                </a:lnTo>
                <a:lnTo>
                  <a:pt x="5919471" y="0"/>
                </a:lnTo>
                <a:lnTo>
                  <a:pt x="0" y="0"/>
                </a:lnTo>
                <a:lnTo>
                  <a:pt x="0" y="164265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75" name="Google Shape;775;p35"/>
          <p:cNvSpPr/>
          <p:nvPr/>
        </p:nvSpPr>
        <p:spPr>
          <a:xfrm>
            <a:off x="7524896" y="3058159"/>
            <a:ext cx="3238207" cy="5706092"/>
          </a:xfrm>
          <a:custGeom>
            <a:avLst/>
            <a:gdLst/>
            <a:ahLst/>
            <a:cxnLst/>
            <a:rect l="l" t="t" r="r" b="b"/>
            <a:pathLst>
              <a:path w="3238207" h="5706092" extrusionOk="0">
                <a:moveTo>
                  <a:pt x="0" y="0"/>
                </a:moveTo>
                <a:lnTo>
                  <a:pt x="3238208" y="0"/>
                </a:lnTo>
                <a:lnTo>
                  <a:pt x="3238208" y="5706092"/>
                </a:lnTo>
                <a:lnTo>
                  <a:pt x="0" y="5706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76" name="Google Shape;776;p35"/>
          <p:cNvSpPr/>
          <p:nvPr/>
        </p:nvSpPr>
        <p:spPr>
          <a:xfrm>
            <a:off x="8103849" y="4311814"/>
            <a:ext cx="1592125" cy="3648619"/>
          </a:xfrm>
          <a:custGeom>
            <a:avLst/>
            <a:gdLst/>
            <a:ahLst/>
            <a:cxnLst/>
            <a:rect l="l" t="t" r="r" b="b"/>
            <a:pathLst>
              <a:path w="1592125" h="3648619" extrusionOk="0">
                <a:moveTo>
                  <a:pt x="0" y="0"/>
                </a:moveTo>
                <a:lnTo>
                  <a:pt x="1592124" y="0"/>
                </a:lnTo>
                <a:lnTo>
                  <a:pt x="1592124" y="3648619"/>
                </a:lnTo>
                <a:lnTo>
                  <a:pt x="0" y="36486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77" name="Google Shape;777;p35"/>
          <p:cNvSpPr/>
          <p:nvPr/>
        </p:nvSpPr>
        <p:spPr>
          <a:xfrm>
            <a:off x="11109816" y="5160478"/>
            <a:ext cx="5919471" cy="1642653"/>
          </a:xfrm>
          <a:custGeom>
            <a:avLst/>
            <a:gdLst/>
            <a:ahLst/>
            <a:cxnLst/>
            <a:rect l="l" t="t" r="r" b="b"/>
            <a:pathLst>
              <a:path w="5919471" h="1642653" extrusionOk="0">
                <a:moveTo>
                  <a:pt x="0" y="0"/>
                </a:moveTo>
                <a:lnTo>
                  <a:pt x="5919471" y="0"/>
                </a:lnTo>
                <a:lnTo>
                  <a:pt x="5919471" y="1642654"/>
                </a:lnTo>
                <a:lnTo>
                  <a:pt x="0" y="1642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78" name="Google Shape;778;p35"/>
          <p:cNvSpPr/>
          <p:nvPr/>
        </p:nvSpPr>
        <p:spPr>
          <a:xfrm>
            <a:off x="12561139" y="3998599"/>
            <a:ext cx="1939682" cy="210940"/>
          </a:xfrm>
          <a:custGeom>
            <a:avLst/>
            <a:gdLst/>
            <a:ahLst/>
            <a:cxnLst/>
            <a:rect l="l" t="t" r="r" b="b"/>
            <a:pathLst>
              <a:path w="1939682" h="210940" extrusionOk="0">
                <a:moveTo>
                  <a:pt x="0" y="0"/>
                </a:moveTo>
                <a:lnTo>
                  <a:pt x="1939682" y="0"/>
                </a:lnTo>
                <a:lnTo>
                  <a:pt x="1939682" y="210940"/>
                </a:lnTo>
                <a:lnTo>
                  <a:pt x="0" y="210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79" name="Google Shape;779;p35"/>
          <p:cNvSpPr/>
          <p:nvPr/>
        </p:nvSpPr>
        <p:spPr>
          <a:xfrm>
            <a:off x="11109816" y="7341449"/>
            <a:ext cx="5919471" cy="1642653"/>
          </a:xfrm>
          <a:custGeom>
            <a:avLst/>
            <a:gdLst/>
            <a:ahLst/>
            <a:cxnLst/>
            <a:rect l="l" t="t" r="r" b="b"/>
            <a:pathLst>
              <a:path w="5919471" h="1642653" extrusionOk="0">
                <a:moveTo>
                  <a:pt x="0" y="0"/>
                </a:moveTo>
                <a:lnTo>
                  <a:pt x="5919471" y="0"/>
                </a:lnTo>
                <a:lnTo>
                  <a:pt x="5919471" y="1642653"/>
                </a:lnTo>
                <a:lnTo>
                  <a:pt x="0" y="1642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80" name="Google Shape;780;p35"/>
          <p:cNvSpPr/>
          <p:nvPr/>
        </p:nvSpPr>
        <p:spPr>
          <a:xfrm rot="10800000">
            <a:off x="1262526" y="2974900"/>
            <a:ext cx="5919471" cy="1642653"/>
          </a:xfrm>
          <a:custGeom>
            <a:avLst/>
            <a:gdLst/>
            <a:ahLst/>
            <a:cxnLst/>
            <a:rect l="l" t="t" r="r" b="b"/>
            <a:pathLst>
              <a:path w="5919471" h="1642653" extrusionOk="0">
                <a:moveTo>
                  <a:pt x="5919470" y="1642653"/>
                </a:moveTo>
                <a:lnTo>
                  <a:pt x="0" y="1642653"/>
                </a:lnTo>
                <a:lnTo>
                  <a:pt x="0" y="0"/>
                </a:lnTo>
                <a:lnTo>
                  <a:pt x="5919470" y="0"/>
                </a:lnTo>
                <a:lnTo>
                  <a:pt x="5919470" y="164265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81" name="Google Shape;781;p35"/>
          <p:cNvSpPr/>
          <p:nvPr/>
        </p:nvSpPr>
        <p:spPr>
          <a:xfrm>
            <a:off x="2059602" y="3998570"/>
            <a:ext cx="1939682" cy="210940"/>
          </a:xfrm>
          <a:custGeom>
            <a:avLst/>
            <a:gdLst/>
            <a:ahLst/>
            <a:cxnLst/>
            <a:rect l="l" t="t" r="r" b="b"/>
            <a:pathLst>
              <a:path w="1939682" h="210940" extrusionOk="0">
                <a:moveTo>
                  <a:pt x="0" y="0"/>
                </a:moveTo>
                <a:lnTo>
                  <a:pt x="1939682" y="0"/>
                </a:lnTo>
                <a:lnTo>
                  <a:pt x="1939682" y="210940"/>
                </a:lnTo>
                <a:lnTo>
                  <a:pt x="0" y="210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82" name="Google Shape;782;p35"/>
          <p:cNvSpPr txBox="1"/>
          <p:nvPr/>
        </p:nvSpPr>
        <p:spPr>
          <a:xfrm>
            <a:off x="1950539" y="3536734"/>
            <a:ext cx="3908609" cy="46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I have a question.</a:t>
            </a:r>
            <a:endParaRPr/>
          </a:p>
        </p:txBody>
      </p:sp>
      <p:sp>
        <p:nvSpPr>
          <p:cNvPr id="783" name="Google Shape;783;p35"/>
          <p:cNvSpPr/>
          <p:nvPr/>
        </p:nvSpPr>
        <p:spPr>
          <a:xfrm flipH="1">
            <a:off x="1262526" y="5160478"/>
            <a:ext cx="5919471" cy="1642653"/>
          </a:xfrm>
          <a:custGeom>
            <a:avLst/>
            <a:gdLst/>
            <a:ahLst/>
            <a:cxnLst/>
            <a:rect l="l" t="t" r="r" b="b"/>
            <a:pathLst>
              <a:path w="5919471" h="1642653" extrusionOk="0">
                <a:moveTo>
                  <a:pt x="5919470" y="0"/>
                </a:moveTo>
                <a:lnTo>
                  <a:pt x="0" y="0"/>
                </a:lnTo>
                <a:lnTo>
                  <a:pt x="0" y="1642654"/>
                </a:lnTo>
                <a:lnTo>
                  <a:pt x="5919470" y="1642654"/>
                </a:lnTo>
                <a:lnTo>
                  <a:pt x="591947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84" name="Google Shape;784;p35"/>
          <p:cNvSpPr txBox="1"/>
          <p:nvPr/>
        </p:nvSpPr>
        <p:spPr>
          <a:xfrm>
            <a:off x="1498683" y="5651712"/>
            <a:ext cx="4812321" cy="46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Where are the crackers?</a:t>
            </a:r>
            <a:endParaRPr/>
          </a:p>
        </p:txBody>
      </p:sp>
      <p:sp>
        <p:nvSpPr>
          <p:cNvPr id="785" name="Google Shape;785;p35"/>
          <p:cNvSpPr/>
          <p:nvPr/>
        </p:nvSpPr>
        <p:spPr>
          <a:xfrm>
            <a:off x="1741610" y="6136123"/>
            <a:ext cx="1939682" cy="210940"/>
          </a:xfrm>
          <a:custGeom>
            <a:avLst/>
            <a:gdLst/>
            <a:ahLst/>
            <a:cxnLst/>
            <a:rect l="l" t="t" r="r" b="b"/>
            <a:pathLst>
              <a:path w="1939682" h="210940" extrusionOk="0">
                <a:moveTo>
                  <a:pt x="0" y="0"/>
                </a:moveTo>
                <a:lnTo>
                  <a:pt x="1939682" y="0"/>
                </a:lnTo>
                <a:lnTo>
                  <a:pt x="1939682" y="210941"/>
                </a:lnTo>
                <a:lnTo>
                  <a:pt x="0" y="2109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86" name="Google Shape;786;p35"/>
          <p:cNvSpPr txBox="1"/>
          <p:nvPr/>
        </p:nvSpPr>
        <p:spPr>
          <a:xfrm>
            <a:off x="11996642" y="5675995"/>
            <a:ext cx="4717880" cy="46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You’re so pretty.</a:t>
            </a:r>
            <a:endParaRPr/>
          </a:p>
        </p:txBody>
      </p:sp>
      <p:sp>
        <p:nvSpPr>
          <p:cNvPr id="787" name="Google Shape;787;p35"/>
          <p:cNvSpPr/>
          <p:nvPr/>
        </p:nvSpPr>
        <p:spPr>
          <a:xfrm flipH="1">
            <a:off x="1262526" y="7341449"/>
            <a:ext cx="5919471" cy="1642653"/>
          </a:xfrm>
          <a:custGeom>
            <a:avLst/>
            <a:gdLst/>
            <a:ahLst/>
            <a:cxnLst/>
            <a:rect l="l" t="t" r="r" b="b"/>
            <a:pathLst>
              <a:path w="5919471" h="1642653" extrusionOk="0">
                <a:moveTo>
                  <a:pt x="5919470" y="0"/>
                </a:moveTo>
                <a:lnTo>
                  <a:pt x="0" y="0"/>
                </a:lnTo>
                <a:lnTo>
                  <a:pt x="0" y="1642653"/>
                </a:lnTo>
                <a:lnTo>
                  <a:pt x="5919470" y="1642653"/>
                </a:lnTo>
                <a:lnTo>
                  <a:pt x="591947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88" name="Google Shape;788;p35"/>
          <p:cNvSpPr/>
          <p:nvPr/>
        </p:nvSpPr>
        <p:spPr>
          <a:xfrm>
            <a:off x="2282579" y="8365119"/>
            <a:ext cx="1939682" cy="210940"/>
          </a:xfrm>
          <a:custGeom>
            <a:avLst/>
            <a:gdLst/>
            <a:ahLst/>
            <a:cxnLst/>
            <a:rect l="l" t="t" r="r" b="b"/>
            <a:pathLst>
              <a:path w="1939682" h="210940" extrusionOk="0">
                <a:moveTo>
                  <a:pt x="0" y="0"/>
                </a:moveTo>
                <a:lnTo>
                  <a:pt x="1939682" y="0"/>
                </a:lnTo>
                <a:lnTo>
                  <a:pt x="1939682" y="210940"/>
                </a:lnTo>
                <a:lnTo>
                  <a:pt x="0" y="210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89" name="Google Shape;789;p35"/>
          <p:cNvSpPr txBox="1"/>
          <p:nvPr/>
        </p:nvSpPr>
        <p:spPr>
          <a:xfrm>
            <a:off x="1545903" y="7905728"/>
            <a:ext cx="4717880" cy="46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Let me out.</a:t>
            </a:r>
            <a:endParaRPr/>
          </a:p>
        </p:txBody>
      </p:sp>
      <p:sp>
        <p:nvSpPr>
          <p:cNvPr id="790" name="Google Shape;790;p35"/>
          <p:cNvSpPr txBox="1"/>
          <p:nvPr/>
        </p:nvSpPr>
        <p:spPr>
          <a:xfrm>
            <a:off x="11996642" y="3536734"/>
            <a:ext cx="4717880" cy="46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Can you speak Parrot?</a:t>
            </a:r>
            <a:endParaRPr/>
          </a:p>
        </p:txBody>
      </p:sp>
      <p:sp>
        <p:nvSpPr>
          <p:cNvPr id="791" name="Google Shape;791;p35"/>
          <p:cNvSpPr/>
          <p:nvPr/>
        </p:nvSpPr>
        <p:spPr>
          <a:xfrm>
            <a:off x="12633759" y="6136123"/>
            <a:ext cx="1939682" cy="210940"/>
          </a:xfrm>
          <a:custGeom>
            <a:avLst/>
            <a:gdLst/>
            <a:ahLst/>
            <a:cxnLst/>
            <a:rect l="l" t="t" r="r" b="b"/>
            <a:pathLst>
              <a:path w="1939682" h="210940" extrusionOk="0">
                <a:moveTo>
                  <a:pt x="0" y="0"/>
                </a:moveTo>
                <a:lnTo>
                  <a:pt x="1939681" y="0"/>
                </a:lnTo>
                <a:lnTo>
                  <a:pt x="1939681" y="210941"/>
                </a:lnTo>
                <a:lnTo>
                  <a:pt x="0" y="2109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92" name="Google Shape;792;p35"/>
          <p:cNvSpPr/>
          <p:nvPr/>
        </p:nvSpPr>
        <p:spPr>
          <a:xfrm>
            <a:off x="12415900" y="8365119"/>
            <a:ext cx="1939682" cy="210940"/>
          </a:xfrm>
          <a:custGeom>
            <a:avLst/>
            <a:gdLst/>
            <a:ahLst/>
            <a:cxnLst/>
            <a:rect l="l" t="t" r="r" b="b"/>
            <a:pathLst>
              <a:path w="1939682" h="210940" extrusionOk="0">
                <a:moveTo>
                  <a:pt x="0" y="0"/>
                </a:moveTo>
                <a:lnTo>
                  <a:pt x="1939682" y="0"/>
                </a:lnTo>
                <a:lnTo>
                  <a:pt x="1939682" y="210940"/>
                </a:lnTo>
                <a:lnTo>
                  <a:pt x="0" y="210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93" name="Google Shape;793;p35"/>
          <p:cNvSpPr txBox="1"/>
          <p:nvPr/>
        </p:nvSpPr>
        <p:spPr>
          <a:xfrm>
            <a:off x="11996642" y="7908032"/>
            <a:ext cx="4717880" cy="46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What is your password?</a:t>
            </a:r>
            <a:endParaRPr/>
          </a:p>
        </p:txBody>
      </p:sp>
      <p:sp>
        <p:nvSpPr>
          <p:cNvPr id="794" name="Google Shape;794;p35"/>
          <p:cNvSpPr txBox="1"/>
          <p:nvPr/>
        </p:nvSpPr>
        <p:spPr>
          <a:xfrm>
            <a:off x="3243505" y="1288602"/>
            <a:ext cx="11800990" cy="108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2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What Did She Say?!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36"/>
          <p:cNvGrpSpPr/>
          <p:nvPr/>
        </p:nvGrpSpPr>
        <p:grpSpPr>
          <a:xfrm>
            <a:off x="0" y="-127683"/>
            <a:ext cx="18288000" cy="10431661"/>
            <a:chOff x="0" y="-38100"/>
            <a:chExt cx="4816593" cy="2747433"/>
          </a:xfrm>
        </p:grpSpPr>
        <p:sp>
          <p:nvSpPr>
            <p:cNvPr id="800" name="Google Shape;800;p36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2D2D3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801" name="Google Shape;801;p36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2" name="Google Shape;802;p36"/>
          <p:cNvSpPr/>
          <p:nvPr/>
        </p:nvSpPr>
        <p:spPr>
          <a:xfrm rot="2224946">
            <a:off x="11614417" y="807388"/>
            <a:ext cx="4825899" cy="3720329"/>
          </a:xfrm>
          <a:custGeom>
            <a:avLst/>
            <a:gdLst/>
            <a:ahLst/>
            <a:cxnLst/>
            <a:rect l="l" t="t" r="r" b="b"/>
            <a:pathLst>
              <a:path w="4825899" h="3720329" extrusionOk="0">
                <a:moveTo>
                  <a:pt x="0" y="0"/>
                </a:moveTo>
                <a:lnTo>
                  <a:pt x="4825899" y="0"/>
                </a:lnTo>
                <a:lnTo>
                  <a:pt x="4825899" y="3720329"/>
                </a:lnTo>
                <a:lnTo>
                  <a:pt x="0" y="3720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803" name="Google Shape;803;p36"/>
          <p:cNvGrpSpPr/>
          <p:nvPr/>
        </p:nvGrpSpPr>
        <p:grpSpPr>
          <a:xfrm>
            <a:off x="1795067" y="2524794"/>
            <a:ext cx="14631609" cy="6465028"/>
            <a:chOff x="0" y="-38100"/>
            <a:chExt cx="3853592" cy="1702723"/>
          </a:xfrm>
        </p:grpSpPr>
        <p:sp>
          <p:nvSpPr>
            <p:cNvPr id="804" name="Google Shape;804;p36"/>
            <p:cNvSpPr/>
            <p:nvPr/>
          </p:nvSpPr>
          <p:spPr>
            <a:xfrm>
              <a:off x="0" y="0"/>
              <a:ext cx="3853592" cy="1664623"/>
            </a:xfrm>
            <a:custGeom>
              <a:avLst/>
              <a:gdLst/>
              <a:ahLst/>
              <a:cxnLst/>
              <a:rect l="l" t="t" r="r" b="b"/>
              <a:pathLst>
                <a:path w="3853592" h="1664623" extrusionOk="0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641342"/>
                  </a:lnTo>
                  <a:cubicBezTo>
                    <a:pt x="3853592" y="1654200"/>
                    <a:pt x="3843168" y="1664623"/>
                    <a:pt x="3830310" y="1664623"/>
                  </a:cubicBezTo>
                  <a:lnTo>
                    <a:pt x="23281" y="1664623"/>
                  </a:lnTo>
                  <a:cubicBezTo>
                    <a:pt x="10423" y="1664623"/>
                    <a:pt x="0" y="1654200"/>
                    <a:pt x="0" y="1641342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 cmpd="sng">
              <a:solidFill>
                <a:srgbClr val="2D2D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6"/>
            <p:cNvSpPr txBox="1"/>
            <p:nvPr/>
          </p:nvSpPr>
          <p:spPr>
            <a:xfrm>
              <a:off x="0" y="-38100"/>
              <a:ext cx="3853591" cy="1702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6" name="Google Shape;806;p36"/>
          <p:cNvSpPr txBox="1"/>
          <p:nvPr/>
        </p:nvSpPr>
        <p:spPr>
          <a:xfrm>
            <a:off x="3342910" y="6947232"/>
            <a:ext cx="4236790" cy="405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You’re so pretty.</a:t>
            </a:r>
            <a:endParaRPr/>
          </a:p>
        </p:txBody>
      </p:sp>
      <p:sp>
        <p:nvSpPr>
          <p:cNvPr id="807" name="Google Shape;807;p36"/>
          <p:cNvSpPr txBox="1"/>
          <p:nvPr/>
        </p:nvSpPr>
        <p:spPr>
          <a:xfrm>
            <a:off x="3342910" y="6035071"/>
            <a:ext cx="4236790" cy="405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Can you speak Parrot?</a:t>
            </a:r>
            <a:endParaRPr/>
          </a:p>
        </p:txBody>
      </p:sp>
      <p:sp>
        <p:nvSpPr>
          <p:cNvPr id="808" name="Google Shape;808;p36"/>
          <p:cNvSpPr txBox="1"/>
          <p:nvPr/>
        </p:nvSpPr>
        <p:spPr>
          <a:xfrm>
            <a:off x="3342910" y="7859392"/>
            <a:ext cx="4236790" cy="405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What is your password?</a:t>
            </a:r>
            <a:endParaRPr/>
          </a:p>
        </p:txBody>
      </p:sp>
      <p:sp>
        <p:nvSpPr>
          <p:cNvPr id="809" name="Google Shape;809;p36"/>
          <p:cNvSpPr txBox="1"/>
          <p:nvPr/>
        </p:nvSpPr>
        <p:spPr>
          <a:xfrm>
            <a:off x="6013647" y="1277794"/>
            <a:ext cx="6260705" cy="108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2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Answers</a:t>
            </a:r>
            <a:endParaRPr/>
          </a:p>
        </p:txBody>
      </p:sp>
      <p:sp>
        <p:nvSpPr>
          <p:cNvPr id="810" name="Google Shape;810;p36"/>
          <p:cNvSpPr txBox="1"/>
          <p:nvPr/>
        </p:nvSpPr>
        <p:spPr>
          <a:xfrm>
            <a:off x="3271550" y="3298589"/>
            <a:ext cx="4379509" cy="40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I have a question.</a:t>
            </a:r>
            <a:endParaRPr/>
          </a:p>
        </p:txBody>
      </p:sp>
      <p:sp>
        <p:nvSpPr>
          <p:cNvPr id="811" name="Google Shape;811;p36"/>
          <p:cNvSpPr txBox="1"/>
          <p:nvPr/>
        </p:nvSpPr>
        <p:spPr>
          <a:xfrm>
            <a:off x="3300505" y="4210750"/>
            <a:ext cx="4321600" cy="405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Where are the crackers?</a:t>
            </a:r>
            <a:endParaRPr/>
          </a:p>
        </p:txBody>
      </p:sp>
      <p:sp>
        <p:nvSpPr>
          <p:cNvPr id="812" name="Google Shape;812;p36"/>
          <p:cNvSpPr txBox="1"/>
          <p:nvPr/>
        </p:nvSpPr>
        <p:spPr>
          <a:xfrm>
            <a:off x="3342910" y="5122910"/>
            <a:ext cx="4236790" cy="405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Let me out.</a:t>
            </a:r>
            <a:endParaRPr/>
          </a:p>
        </p:txBody>
      </p:sp>
      <p:grpSp>
        <p:nvGrpSpPr>
          <p:cNvPr id="813" name="Google Shape;813;p36"/>
          <p:cNvGrpSpPr/>
          <p:nvPr/>
        </p:nvGrpSpPr>
        <p:grpSpPr>
          <a:xfrm>
            <a:off x="7988639" y="3144131"/>
            <a:ext cx="7027810" cy="747420"/>
            <a:chOff x="0" y="0"/>
            <a:chExt cx="9370414" cy="996561"/>
          </a:xfrm>
        </p:grpSpPr>
        <p:sp>
          <p:nvSpPr>
            <p:cNvPr id="814" name="Google Shape;814;p36"/>
            <p:cNvSpPr/>
            <p:nvPr/>
          </p:nvSpPr>
          <p:spPr>
            <a:xfrm>
              <a:off x="0" y="0"/>
              <a:ext cx="3349451" cy="996561"/>
            </a:xfrm>
            <a:custGeom>
              <a:avLst/>
              <a:gdLst/>
              <a:ahLst/>
              <a:cxnLst/>
              <a:rect l="l" t="t" r="r" b="b"/>
              <a:pathLst>
                <a:path w="3349451" h="996561" extrusionOk="0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15" name="Google Shape;815;p36"/>
            <p:cNvSpPr/>
            <p:nvPr/>
          </p:nvSpPr>
          <p:spPr>
            <a:xfrm>
              <a:off x="3010482" y="0"/>
              <a:ext cx="3349451" cy="996561"/>
            </a:xfrm>
            <a:custGeom>
              <a:avLst/>
              <a:gdLst/>
              <a:ahLst/>
              <a:cxnLst/>
              <a:rect l="l" t="t" r="r" b="b"/>
              <a:pathLst>
                <a:path w="3349451" h="996561" extrusionOk="0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16" name="Google Shape;816;p36"/>
            <p:cNvSpPr/>
            <p:nvPr/>
          </p:nvSpPr>
          <p:spPr>
            <a:xfrm>
              <a:off x="6020963" y="0"/>
              <a:ext cx="3349451" cy="996561"/>
            </a:xfrm>
            <a:custGeom>
              <a:avLst/>
              <a:gdLst/>
              <a:ahLst/>
              <a:cxnLst/>
              <a:rect l="l" t="t" r="r" b="b"/>
              <a:pathLst>
                <a:path w="3349451" h="996561" extrusionOk="0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grpSp>
        <p:nvGrpSpPr>
          <p:cNvPr id="817" name="Google Shape;817;p36"/>
          <p:cNvGrpSpPr/>
          <p:nvPr/>
        </p:nvGrpSpPr>
        <p:grpSpPr>
          <a:xfrm>
            <a:off x="7988639" y="4068850"/>
            <a:ext cx="7027810" cy="747420"/>
            <a:chOff x="0" y="0"/>
            <a:chExt cx="9370414" cy="996561"/>
          </a:xfrm>
        </p:grpSpPr>
        <p:sp>
          <p:nvSpPr>
            <p:cNvPr id="818" name="Google Shape;818;p36"/>
            <p:cNvSpPr/>
            <p:nvPr/>
          </p:nvSpPr>
          <p:spPr>
            <a:xfrm>
              <a:off x="0" y="0"/>
              <a:ext cx="3349451" cy="996561"/>
            </a:xfrm>
            <a:custGeom>
              <a:avLst/>
              <a:gdLst/>
              <a:ahLst/>
              <a:cxnLst/>
              <a:rect l="l" t="t" r="r" b="b"/>
              <a:pathLst>
                <a:path w="3349451" h="996561" extrusionOk="0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19" name="Google Shape;819;p36"/>
            <p:cNvSpPr/>
            <p:nvPr/>
          </p:nvSpPr>
          <p:spPr>
            <a:xfrm>
              <a:off x="3010482" y="0"/>
              <a:ext cx="3349451" cy="996561"/>
            </a:xfrm>
            <a:custGeom>
              <a:avLst/>
              <a:gdLst/>
              <a:ahLst/>
              <a:cxnLst/>
              <a:rect l="l" t="t" r="r" b="b"/>
              <a:pathLst>
                <a:path w="3349451" h="996561" extrusionOk="0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20" name="Google Shape;820;p36"/>
            <p:cNvSpPr/>
            <p:nvPr/>
          </p:nvSpPr>
          <p:spPr>
            <a:xfrm>
              <a:off x="6020963" y="0"/>
              <a:ext cx="3349451" cy="996561"/>
            </a:xfrm>
            <a:custGeom>
              <a:avLst/>
              <a:gdLst/>
              <a:ahLst/>
              <a:cxnLst/>
              <a:rect l="l" t="t" r="r" b="b"/>
              <a:pathLst>
                <a:path w="3349451" h="996561" extrusionOk="0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grpSp>
        <p:nvGrpSpPr>
          <p:cNvPr id="821" name="Google Shape;821;p36"/>
          <p:cNvGrpSpPr/>
          <p:nvPr/>
        </p:nvGrpSpPr>
        <p:grpSpPr>
          <a:xfrm>
            <a:off x="7988639" y="4993569"/>
            <a:ext cx="7027810" cy="747420"/>
            <a:chOff x="0" y="0"/>
            <a:chExt cx="9370414" cy="996561"/>
          </a:xfrm>
        </p:grpSpPr>
        <p:sp>
          <p:nvSpPr>
            <p:cNvPr id="822" name="Google Shape;822;p36"/>
            <p:cNvSpPr/>
            <p:nvPr/>
          </p:nvSpPr>
          <p:spPr>
            <a:xfrm>
              <a:off x="0" y="0"/>
              <a:ext cx="3349451" cy="996561"/>
            </a:xfrm>
            <a:custGeom>
              <a:avLst/>
              <a:gdLst/>
              <a:ahLst/>
              <a:cxnLst/>
              <a:rect l="l" t="t" r="r" b="b"/>
              <a:pathLst>
                <a:path w="3349451" h="996561" extrusionOk="0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23" name="Google Shape;823;p36"/>
            <p:cNvSpPr/>
            <p:nvPr/>
          </p:nvSpPr>
          <p:spPr>
            <a:xfrm>
              <a:off x="3010482" y="0"/>
              <a:ext cx="3349451" cy="996561"/>
            </a:xfrm>
            <a:custGeom>
              <a:avLst/>
              <a:gdLst/>
              <a:ahLst/>
              <a:cxnLst/>
              <a:rect l="l" t="t" r="r" b="b"/>
              <a:pathLst>
                <a:path w="3349451" h="996561" extrusionOk="0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24" name="Google Shape;824;p36"/>
            <p:cNvSpPr/>
            <p:nvPr/>
          </p:nvSpPr>
          <p:spPr>
            <a:xfrm>
              <a:off x="6020963" y="0"/>
              <a:ext cx="3349451" cy="996561"/>
            </a:xfrm>
            <a:custGeom>
              <a:avLst/>
              <a:gdLst/>
              <a:ahLst/>
              <a:cxnLst/>
              <a:rect l="l" t="t" r="r" b="b"/>
              <a:pathLst>
                <a:path w="3349451" h="996561" extrusionOk="0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grpSp>
        <p:nvGrpSpPr>
          <p:cNvPr id="825" name="Google Shape;825;p36"/>
          <p:cNvGrpSpPr/>
          <p:nvPr/>
        </p:nvGrpSpPr>
        <p:grpSpPr>
          <a:xfrm>
            <a:off x="7988639" y="5918287"/>
            <a:ext cx="7027810" cy="747420"/>
            <a:chOff x="0" y="0"/>
            <a:chExt cx="9370414" cy="996561"/>
          </a:xfrm>
        </p:grpSpPr>
        <p:sp>
          <p:nvSpPr>
            <p:cNvPr id="826" name="Google Shape;826;p36"/>
            <p:cNvSpPr/>
            <p:nvPr/>
          </p:nvSpPr>
          <p:spPr>
            <a:xfrm>
              <a:off x="0" y="0"/>
              <a:ext cx="3349451" cy="996561"/>
            </a:xfrm>
            <a:custGeom>
              <a:avLst/>
              <a:gdLst/>
              <a:ahLst/>
              <a:cxnLst/>
              <a:rect l="l" t="t" r="r" b="b"/>
              <a:pathLst>
                <a:path w="3349451" h="996561" extrusionOk="0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27" name="Google Shape;827;p36"/>
            <p:cNvSpPr/>
            <p:nvPr/>
          </p:nvSpPr>
          <p:spPr>
            <a:xfrm>
              <a:off x="3010482" y="0"/>
              <a:ext cx="3349451" cy="996561"/>
            </a:xfrm>
            <a:custGeom>
              <a:avLst/>
              <a:gdLst/>
              <a:ahLst/>
              <a:cxnLst/>
              <a:rect l="l" t="t" r="r" b="b"/>
              <a:pathLst>
                <a:path w="3349451" h="996561" extrusionOk="0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28" name="Google Shape;828;p36"/>
            <p:cNvSpPr/>
            <p:nvPr/>
          </p:nvSpPr>
          <p:spPr>
            <a:xfrm>
              <a:off x="6020963" y="0"/>
              <a:ext cx="3349451" cy="996561"/>
            </a:xfrm>
            <a:custGeom>
              <a:avLst/>
              <a:gdLst/>
              <a:ahLst/>
              <a:cxnLst/>
              <a:rect l="l" t="t" r="r" b="b"/>
              <a:pathLst>
                <a:path w="3349451" h="996561" extrusionOk="0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grpSp>
        <p:nvGrpSpPr>
          <p:cNvPr id="829" name="Google Shape;829;p36"/>
          <p:cNvGrpSpPr/>
          <p:nvPr/>
        </p:nvGrpSpPr>
        <p:grpSpPr>
          <a:xfrm>
            <a:off x="7988639" y="6843006"/>
            <a:ext cx="7027810" cy="747420"/>
            <a:chOff x="0" y="0"/>
            <a:chExt cx="9370414" cy="996561"/>
          </a:xfrm>
        </p:grpSpPr>
        <p:sp>
          <p:nvSpPr>
            <p:cNvPr id="830" name="Google Shape;830;p36"/>
            <p:cNvSpPr/>
            <p:nvPr/>
          </p:nvSpPr>
          <p:spPr>
            <a:xfrm>
              <a:off x="0" y="0"/>
              <a:ext cx="3349451" cy="996561"/>
            </a:xfrm>
            <a:custGeom>
              <a:avLst/>
              <a:gdLst/>
              <a:ahLst/>
              <a:cxnLst/>
              <a:rect l="l" t="t" r="r" b="b"/>
              <a:pathLst>
                <a:path w="3349451" h="996561" extrusionOk="0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31" name="Google Shape;831;p36"/>
            <p:cNvSpPr/>
            <p:nvPr/>
          </p:nvSpPr>
          <p:spPr>
            <a:xfrm>
              <a:off x="3010482" y="0"/>
              <a:ext cx="3349451" cy="996561"/>
            </a:xfrm>
            <a:custGeom>
              <a:avLst/>
              <a:gdLst/>
              <a:ahLst/>
              <a:cxnLst/>
              <a:rect l="l" t="t" r="r" b="b"/>
              <a:pathLst>
                <a:path w="3349451" h="996561" extrusionOk="0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32" name="Google Shape;832;p36"/>
            <p:cNvSpPr/>
            <p:nvPr/>
          </p:nvSpPr>
          <p:spPr>
            <a:xfrm>
              <a:off x="6020963" y="0"/>
              <a:ext cx="3349451" cy="996561"/>
            </a:xfrm>
            <a:custGeom>
              <a:avLst/>
              <a:gdLst/>
              <a:ahLst/>
              <a:cxnLst/>
              <a:rect l="l" t="t" r="r" b="b"/>
              <a:pathLst>
                <a:path w="3349451" h="996561" extrusionOk="0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grpSp>
        <p:nvGrpSpPr>
          <p:cNvPr id="833" name="Google Shape;833;p36"/>
          <p:cNvGrpSpPr/>
          <p:nvPr/>
        </p:nvGrpSpPr>
        <p:grpSpPr>
          <a:xfrm>
            <a:off x="7988639" y="7767725"/>
            <a:ext cx="7027810" cy="747420"/>
            <a:chOff x="0" y="0"/>
            <a:chExt cx="9370414" cy="996561"/>
          </a:xfrm>
        </p:grpSpPr>
        <p:sp>
          <p:nvSpPr>
            <p:cNvPr id="834" name="Google Shape;834;p36"/>
            <p:cNvSpPr/>
            <p:nvPr/>
          </p:nvSpPr>
          <p:spPr>
            <a:xfrm>
              <a:off x="0" y="0"/>
              <a:ext cx="3349451" cy="996561"/>
            </a:xfrm>
            <a:custGeom>
              <a:avLst/>
              <a:gdLst/>
              <a:ahLst/>
              <a:cxnLst/>
              <a:rect l="l" t="t" r="r" b="b"/>
              <a:pathLst>
                <a:path w="3349451" h="996561" extrusionOk="0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35" name="Google Shape;835;p36"/>
            <p:cNvSpPr/>
            <p:nvPr/>
          </p:nvSpPr>
          <p:spPr>
            <a:xfrm>
              <a:off x="3010482" y="0"/>
              <a:ext cx="3349451" cy="996561"/>
            </a:xfrm>
            <a:custGeom>
              <a:avLst/>
              <a:gdLst/>
              <a:ahLst/>
              <a:cxnLst/>
              <a:rect l="l" t="t" r="r" b="b"/>
              <a:pathLst>
                <a:path w="3349451" h="996561" extrusionOk="0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36" name="Google Shape;836;p36"/>
            <p:cNvSpPr/>
            <p:nvPr/>
          </p:nvSpPr>
          <p:spPr>
            <a:xfrm>
              <a:off x="6020963" y="0"/>
              <a:ext cx="3349451" cy="996561"/>
            </a:xfrm>
            <a:custGeom>
              <a:avLst/>
              <a:gdLst/>
              <a:ahLst/>
              <a:cxnLst/>
              <a:rect l="l" t="t" r="r" b="b"/>
              <a:pathLst>
                <a:path w="3349451" h="996561" extrusionOk="0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837" name="Google Shape;837;p36"/>
          <p:cNvSpPr txBox="1"/>
          <p:nvPr/>
        </p:nvSpPr>
        <p:spPr>
          <a:xfrm>
            <a:off x="8335506" y="3298589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said she had a question.</a:t>
            </a:r>
            <a:endParaRPr/>
          </a:p>
        </p:txBody>
      </p:sp>
      <p:sp>
        <p:nvSpPr>
          <p:cNvPr id="838" name="Google Shape;838;p36"/>
          <p:cNvSpPr txBox="1"/>
          <p:nvPr/>
        </p:nvSpPr>
        <p:spPr>
          <a:xfrm>
            <a:off x="8343605" y="4224166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asked me where the crackers were.</a:t>
            </a:r>
            <a:endParaRPr/>
          </a:p>
        </p:txBody>
      </p:sp>
      <p:sp>
        <p:nvSpPr>
          <p:cNvPr id="839" name="Google Shape;839;p36"/>
          <p:cNvSpPr txBox="1"/>
          <p:nvPr/>
        </p:nvSpPr>
        <p:spPr>
          <a:xfrm>
            <a:off x="8343605" y="5148885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told me to let her out.</a:t>
            </a:r>
            <a:endParaRPr/>
          </a:p>
        </p:txBody>
      </p:sp>
      <p:sp>
        <p:nvSpPr>
          <p:cNvPr id="840" name="Google Shape;840;p36"/>
          <p:cNvSpPr txBox="1"/>
          <p:nvPr/>
        </p:nvSpPr>
        <p:spPr>
          <a:xfrm>
            <a:off x="8343605" y="6073604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asked if I could speak Parrot.</a:t>
            </a:r>
            <a:endParaRPr/>
          </a:p>
        </p:txBody>
      </p:sp>
      <p:sp>
        <p:nvSpPr>
          <p:cNvPr id="841" name="Google Shape;841;p36"/>
          <p:cNvSpPr txBox="1"/>
          <p:nvPr/>
        </p:nvSpPr>
        <p:spPr>
          <a:xfrm>
            <a:off x="8343605" y="6998323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told me I was pretty.</a:t>
            </a:r>
            <a:endParaRPr/>
          </a:p>
        </p:txBody>
      </p:sp>
      <p:sp>
        <p:nvSpPr>
          <p:cNvPr id="842" name="Google Shape;842;p36"/>
          <p:cNvSpPr txBox="1"/>
          <p:nvPr/>
        </p:nvSpPr>
        <p:spPr>
          <a:xfrm>
            <a:off x="8343605" y="7923042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asked me what my password was!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7" name="Google Shape;847;p37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848" name="Google Shape;848;p3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CB7966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849" name="Google Shape;849;p37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0" name="Google Shape;850;p37"/>
          <p:cNvSpPr/>
          <p:nvPr/>
        </p:nvSpPr>
        <p:spPr>
          <a:xfrm rot="10800000">
            <a:off x="1729036" y="2375463"/>
            <a:ext cx="11034703" cy="3062130"/>
          </a:xfrm>
          <a:custGeom>
            <a:avLst/>
            <a:gdLst/>
            <a:ahLst/>
            <a:cxnLst/>
            <a:rect l="l" t="t" r="r" b="b"/>
            <a:pathLst>
              <a:path w="11034703" h="3062130" extrusionOk="0">
                <a:moveTo>
                  <a:pt x="11034702" y="3062130"/>
                </a:moveTo>
                <a:lnTo>
                  <a:pt x="0" y="3062130"/>
                </a:lnTo>
                <a:lnTo>
                  <a:pt x="0" y="0"/>
                </a:lnTo>
                <a:lnTo>
                  <a:pt x="11034702" y="0"/>
                </a:lnTo>
                <a:lnTo>
                  <a:pt x="11034702" y="306213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51" name="Google Shape;851;p37"/>
          <p:cNvSpPr/>
          <p:nvPr/>
        </p:nvSpPr>
        <p:spPr>
          <a:xfrm>
            <a:off x="4627784" y="4306609"/>
            <a:ext cx="4110727" cy="447042"/>
          </a:xfrm>
          <a:custGeom>
            <a:avLst/>
            <a:gdLst/>
            <a:ahLst/>
            <a:cxnLst/>
            <a:rect l="l" t="t" r="r" b="b"/>
            <a:pathLst>
              <a:path w="4110727" h="447042" extrusionOk="0">
                <a:moveTo>
                  <a:pt x="0" y="0"/>
                </a:moveTo>
                <a:lnTo>
                  <a:pt x="4110728" y="0"/>
                </a:lnTo>
                <a:lnTo>
                  <a:pt x="4110728" y="447042"/>
                </a:lnTo>
                <a:lnTo>
                  <a:pt x="0" y="4470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52" name="Google Shape;852;p37"/>
          <p:cNvSpPr/>
          <p:nvPr/>
        </p:nvSpPr>
        <p:spPr>
          <a:xfrm flipH="1">
            <a:off x="11660912" y="4062814"/>
            <a:ext cx="5330699" cy="14882661"/>
          </a:xfrm>
          <a:custGeom>
            <a:avLst/>
            <a:gdLst/>
            <a:ahLst/>
            <a:cxnLst/>
            <a:rect l="l" t="t" r="r" b="b"/>
            <a:pathLst>
              <a:path w="5330699" h="14882661" extrusionOk="0">
                <a:moveTo>
                  <a:pt x="5330699" y="0"/>
                </a:moveTo>
                <a:lnTo>
                  <a:pt x="0" y="0"/>
                </a:lnTo>
                <a:lnTo>
                  <a:pt x="0" y="14882661"/>
                </a:lnTo>
                <a:lnTo>
                  <a:pt x="5330699" y="14882661"/>
                </a:lnTo>
                <a:lnTo>
                  <a:pt x="533069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53" name="Google Shape;853;p37"/>
          <p:cNvSpPr txBox="1"/>
          <p:nvPr/>
        </p:nvSpPr>
        <p:spPr>
          <a:xfrm>
            <a:off x="4751752" y="6259025"/>
            <a:ext cx="4483167" cy="53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  <a:endParaRPr/>
          </a:p>
        </p:txBody>
      </p:sp>
      <p:sp>
        <p:nvSpPr>
          <p:cNvPr id="854" name="Google Shape;854;p37"/>
          <p:cNvSpPr txBox="1"/>
          <p:nvPr/>
        </p:nvSpPr>
        <p:spPr>
          <a:xfrm>
            <a:off x="2963939" y="2931849"/>
            <a:ext cx="7407792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5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Thank You!</a:t>
            </a:r>
            <a:endParaRPr/>
          </a:p>
        </p:txBody>
      </p:sp>
      <p:sp>
        <p:nvSpPr>
          <p:cNvPr id="855" name="Google Shape;855;p37"/>
          <p:cNvSpPr/>
          <p:nvPr/>
        </p:nvSpPr>
        <p:spPr>
          <a:xfrm>
            <a:off x="2963939" y="5857387"/>
            <a:ext cx="1543880" cy="1543880"/>
          </a:xfrm>
          <a:custGeom>
            <a:avLst/>
            <a:gdLst/>
            <a:ahLst/>
            <a:cxnLst/>
            <a:rect l="l" t="t" r="r" b="b"/>
            <a:pathLst>
              <a:path w="1543880" h="1543880" extrusionOk="0">
                <a:moveTo>
                  <a:pt x="0" y="0"/>
                </a:moveTo>
                <a:lnTo>
                  <a:pt x="1543880" y="0"/>
                </a:lnTo>
                <a:lnTo>
                  <a:pt x="1543880" y="1543880"/>
                </a:lnTo>
                <a:lnTo>
                  <a:pt x="0" y="1543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56" name="Google Shape;856;p37"/>
          <p:cNvSpPr/>
          <p:nvPr/>
        </p:nvSpPr>
        <p:spPr>
          <a:xfrm>
            <a:off x="2440643" y="6207215"/>
            <a:ext cx="1543880" cy="1543880"/>
          </a:xfrm>
          <a:custGeom>
            <a:avLst/>
            <a:gdLst/>
            <a:ahLst/>
            <a:cxnLst/>
            <a:rect l="l" t="t" r="r" b="b"/>
            <a:pathLst>
              <a:path w="1543880" h="1543880" extrusionOk="0">
                <a:moveTo>
                  <a:pt x="0" y="0"/>
                </a:moveTo>
                <a:lnTo>
                  <a:pt x="1543880" y="0"/>
                </a:lnTo>
                <a:lnTo>
                  <a:pt x="1543880" y="1543880"/>
                </a:lnTo>
                <a:lnTo>
                  <a:pt x="0" y="1543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g32ce1b5803b_1_18"/>
          <p:cNvGrpSpPr/>
          <p:nvPr/>
        </p:nvGrpSpPr>
        <p:grpSpPr>
          <a:xfrm>
            <a:off x="-371075" y="-624724"/>
            <a:ext cx="19540198" cy="11522379"/>
            <a:chOff x="0" y="-38100"/>
            <a:chExt cx="4694793" cy="2679000"/>
          </a:xfrm>
        </p:grpSpPr>
        <p:sp>
          <p:nvSpPr>
            <p:cNvPr id="139" name="Google Shape;139;g32ce1b5803b_1_18"/>
            <p:cNvSpPr/>
            <p:nvPr/>
          </p:nvSpPr>
          <p:spPr>
            <a:xfrm>
              <a:off x="0" y="0"/>
              <a:ext cx="4694793" cy="2640821"/>
            </a:xfrm>
            <a:custGeom>
              <a:avLst/>
              <a:gdLst/>
              <a:ahLst/>
              <a:cxnLst/>
              <a:rect l="l" t="t" r="r" b="b"/>
              <a:pathLst>
                <a:path w="4694793" h="2640821" extrusionOk="0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CB7966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40" name="Google Shape;140;g32ce1b5803b_1_18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g32ce1b5803b_1_18"/>
          <p:cNvSpPr txBox="1"/>
          <p:nvPr/>
        </p:nvSpPr>
        <p:spPr>
          <a:xfrm>
            <a:off x="489175" y="86975"/>
            <a:ext cx="18029100" cy="12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Differences Between Direct and Reported Speech:</a:t>
            </a:r>
            <a:endParaRPr sz="245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-US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Quotation Marks:</a:t>
            </a:r>
            <a:endParaRPr sz="2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 quotation marks</a:t>
            </a:r>
            <a:r>
              <a:rPr lang="en-US" sz="23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show exact words.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quotation marks;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words are paraphrased.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-US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Tense Changes:</a:t>
            </a:r>
            <a:endParaRPr sz="2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tense remains the same as the original.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tense usually shifts one step back in time (e.g., present becomes past, future becomes conditional).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lang="en-US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sz="23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3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lang="en-US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"I </a:t>
            </a:r>
            <a:r>
              <a:rPr lang="en-US" sz="2300" i="1" u="sng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help</a:t>
            </a:r>
            <a:r>
              <a:rPr lang="en-US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you."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she </a:t>
            </a:r>
            <a:r>
              <a:rPr lang="en-US" sz="2300" i="1" u="sng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help</a:t>
            </a:r>
            <a:r>
              <a:rPr lang="en-US" sz="2300" i="1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me.</a:t>
            </a:r>
            <a:endParaRPr sz="23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-US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Pronouns:</a:t>
            </a:r>
            <a:endParaRPr sz="2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Pronouns remain the same.</a:t>
            </a:r>
            <a:endParaRPr sz="2300" b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Pronouns may change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based on the perspective of the speaker.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lang="en-US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sz="23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3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lang="en-US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23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am leaving now."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</a:t>
            </a:r>
            <a:r>
              <a:rPr lang="en-US" sz="23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lang="en-US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was leaving then.</a:t>
            </a:r>
            <a:endParaRPr sz="23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-US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Punctuation:</a:t>
            </a:r>
            <a:endParaRPr sz="2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Includes the exact punctuation from the original statement (e.g., question mark, exclamation mark).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Punctuation changes to fit the structure of a statement.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lang="en-US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sz="23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3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lang="en-US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"Are you coming</a:t>
            </a:r>
            <a:r>
              <a:rPr lang="en-US" sz="23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lang="en-US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asked if I was coming</a:t>
            </a:r>
            <a:r>
              <a:rPr lang="en-US" sz="23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300" b="1" i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-US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 Expressions:</a:t>
            </a:r>
            <a:endParaRPr sz="2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 references remain as they are.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 expressions may need to be adjusted.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lang="en-US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sz="23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3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lang="en-US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"I will call you </a:t>
            </a:r>
            <a:r>
              <a:rPr lang="en-US" sz="2300" b="1" i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tomorrow.</a:t>
            </a:r>
            <a:r>
              <a:rPr lang="en-US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she would call me </a:t>
            </a:r>
            <a:r>
              <a:rPr lang="en-US" sz="2300" b="1" i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next day.</a:t>
            </a:r>
            <a:endParaRPr sz="4750" b="1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6500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40012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6099">
              <a:solidFill>
                <a:srgbClr val="2D2D30"/>
              </a:solidFill>
            </a:endParaRPr>
          </a:p>
        </p:txBody>
      </p:sp>
      <p:pic>
        <p:nvPicPr>
          <p:cNvPr id="142" name="Google Shape;142;g32ce1b5803b_1_18"/>
          <p:cNvPicPr preferRelativeResize="0"/>
          <p:nvPr/>
        </p:nvPicPr>
        <p:blipFill rotWithShape="1">
          <a:blip r:embed="rId3">
            <a:alphaModFix/>
          </a:blip>
          <a:srcRect b="10658"/>
          <a:stretch/>
        </p:blipFill>
        <p:spPr>
          <a:xfrm>
            <a:off x="14371000" y="-236099"/>
            <a:ext cx="4252675" cy="242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8885" b="-38883"/>
            </a:stretch>
          </a:blipFill>
          <a:ln>
            <a:noFill/>
          </a:ln>
        </p:spPr>
      </p:sp>
      <p:grpSp>
        <p:nvGrpSpPr>
          <p:cNvPr id="148" name="Google Shape;148;p4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149" name="Google Shape;149;p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ECE0"/>
            </a:solidFill>
            <a:ln w="952500" cap="sq" cmpd="sng">
              <a:solidFill>
                <a:srgbClr val="2D2D3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50" name="Google Shape;150;p4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4"/>
          <p:cNvSpPr/>
          <p:nvPr/>
        </p:nvSpPr>
        <p:spPr>
          <a:xfrm rot="10800000" flipH="1">
            <a:off x="5108006" y="2776568"/>
            <a:ext cx="10808927" cy="2999477"/>
          </a:xfrm>
          <a:custGeom>
            <a:avLst/>
            <a:gdLst/>
            <a:ahLst/>
            <a:cxnLst/>
            <a:rect l="l" t="t" r="r" b="b"/>
            <a:pathLst>
              <a:path w="10808927" h="2999477" extrusionOk="0">
                <a:moveTo>
                  <a:pt x="0" y="2999477"/>
                </a:moveTo>
                <a:lnTo>
                  <a:pt x="10808927" y="2999477"/>
                </a:lnTo>
                <a:lnTo>
                  <a:pt x="10808927" y="0"/>
                </a:lnTo>
                <a:lnTo>
                  <a:pt x="0" y="0"/>
                </a:lnTo>
                <a:lnTo>
                  <a:pt x="0" y="2999477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2" name="Google Shape;152;p4"/>
          <p:cNvSpPr/>
          <p:nvPr/>
        </p:nvSpPr>
        <p:spPr>
          <a:xfrm flipH="1">
            <a:off x="1028700" y="3466233"/>
            <a:ext cx="5697726" cy="13278600"/>
          </a:xfrm>
          <a:custGeom>
            <a:avLst/>
            <a:gdLst/>
            <a:ahLst/>
            <a:cxnLst/>
            <a:rect l="l" t="t" r="r" b="b"/>
            <a:pathLst>
              <a:path w="5697726" h="13278600" extrusionOk="0">
                <a:moveTo>
                  <a:pt x="5697726" y="0"/>
                </a:moveTo>
                <a:lnTo>
                  <a:pt x="0" y="0"/>
                </a:lnTo>
                <a:lnTo>
                  <a:pt x="0" y="13278600"/>
                </a:lnTo>
                <a:lnTo>
                  <a:pt x="5697726" y="13278600"/>
                </a:lnTo>
                <a:lnTo>
                  <a:pt x="569772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3" name="Google Shape;153;p4"/>
          <p:cNvSpPr/>
          <p:nvPr/>
        </p:nvSpPr>
        <p:spPr>
          <a:xfrm>
            <a:off x="11215759" y="4436999"/>
            <a:ext cx="2224702" cy="241936"/>
          </a:xfrm>
          <a:custGeom>
            <a:avLst/>
            <a:gdLst/>
            <a:ahLst/>
            <a:cxnLst/>
            <a:rect l="l" t="t" r="r" b="b"/>
            <a:pathLst>
              <a:path w="2224702" h="241936" extrusionOk="0">
                <a:moveTo>
                  <a:pt x="0" y="0"/>
                </a:moveTo>
                <a:lnTo>
                  <a:pt x="2224703" y="0"/>
                </a:lnTo>
                <a:lnTo>
                  <a:pt x="2224703" y="241936"/>
                </a:lnTo>
                <a:lnTo>
                  <a:pt x="0" y="241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4" name="Google Shape;154;p4"/>
          <p:cNvSpPr/>
          <p:nvPr/>
        </p:nvSpPr>
        <p:spPr>
          <a:xfrm>
            <a:off x="2824163" y="1739160"/>
            <a:ext cx="1770365" cy="1916734"/>
          </a:xfrm>
          <a:custGeom>
            <a:avLst/>
            <a:gdLst/>
            <a:ahLst/>
            <a:cxnLst/>
            <a:rect l="l" t="t" r="r" b="b"/>
            <a:pathLst>
              <a:path w="1770365" h="1916734" extrusionOk="0">
                <a:moveTo>
                  <a:pt x="0" y="0"/>
                </a:moveTo>
                <a:lnTo>
                  <a:pt x="1770366" y="0"/>
                </a:lnTo>
                <a:lnTo>
                  <a:pt x="1770366" y="1916734"/>
                </a:lnTo>
                <a:lnTo>
                  <a:pt x="0" y="1916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5" name="Google Shape;155;p4"/>
          <p:cNvSpPr txBox="1"/>
          <p:nvPr/>
        </p:nvSpPr>
        <p:spPr>
          <a:xfrm>
            <a:off x="6575650" y="3655900"/>
            <a:ext cx="80727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9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Jimmy Said, “Parrots </a:t>
            </a:r>
            <a:r>
              <a:rPr lang="en-US" sz="4097" b="1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can </a:t>
            </a:r>
            <a:r>
              <a:rPr lang="en-US" sz="409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talk!”</a:t>
            </a:r>
            <a:endParaRPr sz="1800"/>
          </a:p>
        </p:txBody>
      </p:sp>
      <p:sp>
        <p:nvSpPr>
          <p:cNvPr id="156" name="Google Shape;156;p4"/>
          <p:cNvSpPr txBox="1"/>
          <p:nvPr/>
        </p:nvSpPr>
        <p:spPr>
          <a:xfrm>
            <a:off x="8319060" y="6109420"/>
            <a:ext cx="5021688" cy="53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This is direct speech.</a:t>
            </a:r>
            <a:endParaRPr/>
          </a:p>
        </p:txBody>
      </p:sp>
      <p:sp>
        <p:nvSpPr>
          <p:cNvPr id="157" name="Google Shape;157;p4"/>
          <p:cNvSpPr txBox="1"/>
          <p:nvPr/>
        </p:nvSpPr>
        <p:spPr>
          <a:xfrm>
            <a:off x="5448674" y="1287117"/>
            <a:ext cx="7390652" cy="108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Direct Speech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5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163" name="Google Shape;163;p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57989C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64" name="Google Shape;164;p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5"/>
          <p:cNvSpPr/>
          <p:nvPr/>
        </p:nvSpPr>
        <p:spPr>
          <a:xfrm rot="10800000">
            <a:off x="2064625" y="2923592"/>
            <a:ext cx="8800845" cy="2442234"/>
          </a:xfrm>
          <a:custGeom>
            <a:avLst/>
            <a:gdLst/>
            <a:ahLst/>
            <a:cxnLst/>
            <a:rect l="l" t="t" r="r" b="b"/>
            <a:pathLst>
              <a:path w="8800845" h="2442234" extrusionOk="0">
                <a:moveTo>
                  <a:pt x="8800844" y="2442234"/>
                </a:moveTo>
                <a:lnTo>
                  <a:pt x="0" y="2442234"/>
                </a:lnTo>
                <a:lnTo>
                  <a:pt x="0" y="0"/>
                </a:lnTo>
                <a:lnTo>
                  <a:pt x="8800844" y="0"/>
                </a:lnTo>
                <a:lnTo>
                  <a:pt x="8800844" y="244223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6" name="Google Shape;166;p5"/>
          <p:cNvSpPr/>
          <p:nvPr/>
        </p:nvSpPr>
        <p:spPr>
          <a:xfrm flipH="1">
            <a:off x="9144000" y="3124188"/>
            <a:ext cx="8037772" cy="10996952"/>
          </a:xfrm>
          <a:custGeom>
            <a:avLst/>
            <a:gdLst/>
            <a:ahLst/>
            <a:cxnLst/>
            <a:rect l="l" t="t" r="r" b="b"/>
            <a:pathLst>
              <a:path w="8037772" h="10996952" extrusionOk="0">
                <a:moveTo>
                  <a:pt x="8037772" y="0"/>
                </a:moveTo>
                <a:lnTo>
                  <a:pt x="0" y="0"/>
                </a:lnTo>
                <a:lnTo>
                  <a:pt x="0" y="10996952"/>
                </a:lnTo>
                <a:lnTo>
                  <a:pt x="8037772" y="10996952"/>
                </a:lnTo>
                <a:lnTo>
                  <a:pt x="803777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7" name="Google Shape;167;p5"/>
          <p:cNvSpPr/>
          <p:nvPr/>
        </p:nvSpPr>
        <p:spPr>
          <a:xfrm>
            <a:off x="3090515" y="6344189"/>
            <a:ext cx="5726148" cy="1703698"/>
          </a:xfrm>
          <a:custGeom>
            <a:avLst/>
            <a:gdLst/>
            <a:ahLst/>
            <a:cxnLst/>
            <a:rect l="l" t="t" r="r" b="b"/>
            <a:pathLst>
              <a:path w="5726148" h="1703698" extrusionOk="0">
                <a:moveTo>
                  <a:pt x="0" y="0"/>
                </a:moveTo>
                <a:lnTo>
                  <a:pt x="5726148" y="0"/>
                </a:lnTo>
                <a:lnTo>
                  <a:pt x="5726148" y="1703698"/>
                </a:lnTo>
                <a:lnTo>
                  <a:pt x="0" y="1703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8" name="Google Shape;168;p5"/>
          <p:cNvSpPr/>
          <p:nvPr/>
        </p:nvSpPr>
        <p:spPr>
          <a:xfrm>
            <a:off x="5258413" y="6846726"/>
            <a:ext cx="864223" cy="394302"/>
          </a:xfrm>
          <a:custGeom>
            <a:avLst/>
            <a:gdLst/>
            <a:ahLst/>
            <a:cxnLst/>
            <a:rect l="l" t="t" r="r" b="b"/>
            <a:pathLst>
              <a:path w="864223" h="394302" extrusionOk="0">
                <a:moveTo>
                  <a:pt x="0" y="0"/>
                </a:moveTo>
                <a:lnTo>
                  <a:pt x="864223" y="0"/>
                </a:lnTo>
                <a:lnTo>
                  <a:pt x="864223" y="394302"/>
                </a:lnTo>
                <a:lnTo>
                  <a:pt x="0" y="394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9" name="Google Shape;169;p5"/>
          <p:cNvSpPr/>
          <p:nvPr/>
        </p:nvSpPr>
        <p:spPr>
          <a:xfrm>
            <a:off x="4240345" y="4831078"/>
            <a:ext cx="2224702" cy="241936"/>
          </a:xfrm>
          <a:custGeom>
            <a:avLst/>
            <a:gdLst/>
            <a:ahLst/>
            <a:cxnLst/>
            <a:rect l="l" t="t" r="r" b="b"/>
            <a:pathLst>
              <a:path w="2224702" h="241936" extrusionOk="0">
                <a:moveTo>
                  <a:pt x="0" y="0"/>
                </a:moveTo>
                <a:lnTo>
                  <a:pt x="2224702" y="0"/>
                </a:lnTo>
                <a:lnTo>
                  <a:pt x="2224702" y="241936"/>
                </a:lnTo>
                <a:lnTo>
                  <a:pt x="0" y="241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0" name="Google Shape;170;p5"/>
          <p:cNvSpPr/>
          <p:nvPr/>
        </p:nvSpPr>
        <p:spPr>
          <a:xfrm flipH="1">
            <a:off x="14380491" y="3657491"/>
            <a:ext cx="2445257" cy="5603714"/>
          </a:xfrm>
          <a:custGeom>
            <a:avLst/>
            <a:gdLst/>
            <a:ahLst/>
            <a:cxnLst/>
            <a:rect l="l" t="t" r="r" b="b"/>
            <a:pathLst>
              <a:path w="2445257" h="5603714" extrusionOk="0">
                <a:moveTo>
                  <a:pt x="2445257" y="0"/>
                </a:moveTo>
                <a:lnTo>
                  <a:pt x="0" y="0"/>
                </a:lnTo>
                <a:lnTo>
                  <a:pt x="0" y="5603714"/>
                </a:lnTo>
                <a:lnTo>
                  <a:pt x="2445257" y="5603714"/>
                </a:lnTo>
                <a:lnTo>
                  <a:pt x="2445257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1" name="Google Shape;171;p5"/>
          <p:cNvSpPr/>
          <p:nvPr/>
        </p:nvSpPr>
        <p:spPr>
          <a:xfrm>
            <a:off x="13162886" y="2234633"/>
            <a:ext cx="1881643" cy="1350079"/>
          </a:xfrm>
          <a:custGeom>
            <a:avLst/>
            <a:gdLst/>
            <a:ahLst/>
            <a:cxnLst/>
            <a:rect l="l" t="t" r="r" b="b"/>
            <a:pathLst>
              <a:path w="1881643" h="1350079" extrusionOk="0">
                <a:moveTo>
                  <a:pt x="0" y="0"/>
                </a:moveTo>
                <a:lnTo>
                  <a:pt x="1881643" y="0"/>
                </a:lnTo>
                <a:lnTo>
                  <a:pt x="1881643" y="1350079"/>
                </a:lnTo>
                <a:lnTo>
                  <a:pt x="0" y="13500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2" name="Google Shape;172;p5"/>
          <p:cNvSpPr txBox="1"/>
          <p:nvPr/>
        </p:nvSpPr>
        <p:spPr>
          <a:xfrm>
            <a:off x="3142351" y="3467865"/>
            <a:ext cx="5790600" cy="13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Jimmy said that you </a:t>
            </a:r>
            <a:r>
              <a:rPr lang="en-US" sz="3700" b="1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could </a:t>
            </a:r>
            <a:r>
              <a:rPr lang="en-US" sz="370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talk.</a:t>
            </a:r>
            <a:endParaRPr/>
          </a:p>
        </p:txBody>
      </p:sp>
      <p:sp>
        <p:nvSpPr>
          <p:cNvPr id="173" name="Google Shape;173;p5"/>
          <p:cNvSpPr txBox="1"/>
          <p:nvPr/>
        </p:nvSpPr>
        <p:spPr>
          <a:xfrm>
            <a:off x="3808876" y="6613495"/>
            <a:ext cx="1372705" cy="748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48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can</a:t>
            </a:r>
            <a:endParaRPr/>
          </a:p>
        </p:txBody>
      </p:sp>
      <p:sp>
        <p:nvSpPr>
          <p:cNvPr id="174" name="Google Shape;174;p5"/>
          <p:cNvSpPr txBox="1"/>
          <p:nvPr/>
        </p:nvSpPr>
        <p:spPr>
          <a:xfrm>
            <a:off x="6199468" y="6613495"/>
            <a:ext cx="1979800" cy="748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48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could</a:t>
            </a:r>
            <a:endParaRPr/>
          </a:p>
        </p:txBody>
      </p:sp>
      <p:sp>
        <p:nvSpPr>
          <p:cNvPr id="175" name="Google Shape;175;p5"/>
          <p:cNvSpPr txBox="1"/>
          <p:nvPr/>
        </p:nvSpPr>
        <p:spPr>
          <a:xfrm>
            <a:off x="3885558" y="7358948"/>
            <a:ext cx="4293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changes to could.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5"/>
          <p:cNvSpPr txBox="1"/>
          <p:nvPr/>
        </p:nvSpPr>
        <p:spPr>
          <a:xfrm>
            <a:off x="3090515" y="5549235"/>
            <a:ext cx="5842393" cy="53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This is reported speech.</a:t>
            </a:r>
            <a:endParaRPr/>
          </a:p>
        </p:txBody>
      </p:sp>
      <p:sp>
        <p:nvSpPr>
          <p:cNvPr id="177" name="Google Shape;177;p5"/>
          <p:cNvSpPr txBox="1"/>
          <p:nvPr/>
        </p:nvSpPr>
        <p:spPr>
          <a:xfrm>
            <a:off x="13393141" y="2489200"/>
            <a:ext cx="14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1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4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Correct!!</a:t>
            </a:r>
            <a:endParaRPr/>
          </a:p>
        </p:txBody>
      </p:sp>
      <p:sp>
        <p:nvSpPr>
          <p:cNvPr id="178" name="Google Shape;178;p5"/>
          <p:cNvSpPr txBox="1"/>
          <p:nvPr/>
        </p:nvSpPr>
        <p:spPr>
          <a:xfrm>
            <a:off x="3636342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Reported Speech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0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6"/>
          <p:cNvGrpSpPr/>
          <p:nvPr/>
        </p:nvGrpSpPr>
        <p:grpSpPr>
          <a:xfrm>
            <a:off x="228600" y="219610"/>
            <a:ext cx="18288000" cy="10435414"/>
            <a:chOff x="0" y="-38100"/>
            <a:chExt cx="4694793" cy="2678921"/>
          </a:xfrm>
        </p:grpSpPr>
        <p:sp>
          <p:nvSpPr>
            <p:cNvPr id="184" name="Google Shape;184;p6"/>
            <p:cNvSpPr/>
            <p:nvPr/>
          </p:nvSpPr>
          <p:spPr>
            <a:xfrm>
              <a:off x="0" y="0"/>
              <a:ext cx="4694793" cy="2640821"/>
            </a:xfrm>
            <a:custGeom>
              <a:avLst/>
              <a:gdLst/>
              <a:ahLst/>
              <a:cxnLst/>
              <a:rect l="l" t="t" r="r" b="b"/>
              <a:pathLst>
                <a:path w="4694793" h="2640821" extrusionOk="0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CB7966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85" name="Google Shape;185;p6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6"/>
          <p:cNvSpPr txBox="1"/>
          <p:nvPr/>
        </p:nvSpPr>
        <p:spPr>
          <a:xfrm>
            <a:off x="1343425" y="1324625"/>
            <a:ext cx="13457700" cy="9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99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usually introduce Reported Speech with the verbs</a:t>
            </a:r>
            <a:r>
              <a:rPr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38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99" b="1" u="sng">
                <a:solidFill>
                  <a:srgbClr val="31859B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tell</a:t>
            </a:r>
            <a:r>
              <a:rPr lang="en-US" sz="3899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899" b="1">
                <a:solidFill>
                  <a:srgbClr val="3185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there is a person/pronoun as an object</a:t>
            </a:r>
            <a:r>
              <a:rPr lang="en-US" sz="3899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 sz="3899" b="1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"I'm leaving,</a:t>
            </a:r>
            <a:r>
              <a:rPr lang="en-US" sz="3599">
                <a:solidFill>
                  <a:srgbClr val="3185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99" b="1" u="sng">
                <a:solidFill>
                  <a:srgbClr val="3185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Tina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," she said. </a:t>
            </a:r>
            <a:endParaRPr sz="359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→ </a:t>
            </a:r>
            <a:r>
              <a:rPr lang="en-US" sz="3599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</a:t>
            </a:r>
            <a:r>
              <a:rPr lang="en-US" sz="3599" b="1" u="sng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99" b="1" u="sng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told</a:t>
            </a:r>
            <a:r>
              <a:rPr lang="en-US" sz="3599" b="1" u="sng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99" b="1" u="sng">
                <a:solidFill>
                  <a:srgbClr val="3185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Tina</a:t>
            </a:r>
            <a:r>
              <a:rPr lang="en-US" sz="3599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was leaving.</a:t>
            </a:r>
            <a:endParaRPr sz="359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499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-US" sz="3899" b="1" u="sng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say</a:t>
            </a:r>
            <a:r>
              <a:rPr lang="en-US" sz="3899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899" b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(when there is no person/pronoun as an object).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"I'm leaving," she said. </a:t>
            </a:r>
            <a:endParaRPr sz="359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→ </a:t>
            </a:r>
            <a:r>
              <a:rPr lang="en-US" sz="3599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</a:t>
            </a:r>
            <a:r>
              <a:rPr lang="en-US" sz="3599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899" b="1" u="sng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said</a:t>
            </a:r>
            <a:r>
              <a:rPr lang="en-US" sz="3599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was leaving.</a:t>
            </a:r>
            <a:endParaRPr sz="359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99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99" b="1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Note:</a:t>
            </a:r>
            <a:r>
              <a:rPr lang="en-US" sz="38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sz="3899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lang="en-US" sz="38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r>
              <a:rPr lang="en-US" sz="3899" b="1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often optional.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99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7" name="Google Shape;18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2243" y="2099677"/>
            <a:ext cx="6002174" cy="406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3355</Words>
  <Application>Microsoft Office PowerPoint</Application>
  <PresentationFormat>Custom</PresentationFormat>
  <Paragraphs>482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Times New Roman</vt:lpstr>
      <vt:lpstr>Sen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Amjaad Alshaaban</cp:lastModifiedBy>
  <cp:revision>1</cp:revision>
  <dcterms:created xsi:type="dcterms:W3CDTF">2006-08-16T00:00:00Z</dcterms:created>
  <dcterms:modified xsi:type="dcterms:W3CDTF">2025-11-17T17:30:34Z</dcterms:modified>
</cp:coreProperties>
</file>