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matic SC"/>
      <p:regular r:id="rId29"/>
      <p:bold r:id="rId30"/>
    </p:embeddedFont>
    <p:embeddedFont>
      <p:font typeface="Source Code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6.xml"/><Relationship Id="rId33" Type="http://schemas.openxmlformats.org/officeDocument/2006/relationships/font" Target="fonts/SourceCodePro-italic.fntdata"/><Relationship Id="rId10" Type="http://schemas.openxmlformats.org/officeDocument/2006/relationships/slide" Target="slides/slide5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SourceCodePr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b077513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b077513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6b077513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6b077513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6b077513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6b077513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6b077513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b077513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b0775130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b077513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6b077513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6b077513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8cc9b5cb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8cc9b5cb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731c54da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731c54d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92e99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4792e99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4792e990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4792e990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731c54d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731c54d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731c54da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731c54da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8cc9b5cb7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8cc9b5cb7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dd9b8b1ad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dd9b8b1ad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d9b8b1ad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dd9b8b1ad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b07751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b07751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b077513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b077513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6b077513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6b077513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b077513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b077513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b077513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b077513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b077513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b077513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b0775130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b077513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simple &amp; Past progressive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progressive (affirmative)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">
                <a:solidFill>
                  <a:srgbClr val="000000"/>
                </a:solidFill>
                <a:highlight>
                  <a:srgbClr val="C9DAF8"/>
                </a:highlight>
              </a:rPr>
              <a:t>An action that was </a:t>
            </a:r>
            <a:r>
              <a:rPr b="1" i="1" lang="en">
                <a:solidFill>
                  <a:srgbClr val="000000"/>
                </a:solidFill>
                <a:highlight>
                  <a:srgbClr val="C9DAF8"/>
                </a:highlight>
              </a:rPr>
              <a:t>in progress</a:t>
            </a:r>
            <a:r>
              <a:rPr b="1" lang="en">
                <a:solidFill>
                  <a:srgbClr val="000000"/>
                </a:solidFill>
                <a:highlight>
                  <a:srgbClr val="C9DAF8"/>
                </a:highlight>
              </a:rPr>
              <a:t> in the past.</a:t>
            </a:r>
            <a:endParaRPr b="1">
              <a:solidFill>
                <a:srgbClr val="000000"/>
              </a:solidFill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They </a:t>
            </a:r>
            <a:r>
              <a:rPr lang="en" u="sng">
                <a:solidFill>
                  <a:srgbClr val="000000"/>
                </a:solidFill>
              </a:rPr>
              <a:t>were</a:t>
            </a:r>
            <a:r>
              <a:rPr lang="en">
                <a:solidFill>
                  <a:srgbClr val="000000"/>
                </a:solidFill>
              </a:rPr>
              <a:t> watch</a:t>
            </a:r>
            <a:r>
              <a:rPr b="1" lang="en">
                <a:solidFill>
                  <a:srgbClr val="000000"/>
                </a:solidFill>
              </a:rPr>
              <a:t>ing</a:t>
            </a:r>
            <a:r>
              <a:rPr lang="en">
                <a:solidFill>
                  <a:srgbClr val="000000"/>
                </a:solidFill>
              </a:rPr>
              <a:t> the game </a:t>
            </a:r>
            <a:r>
              <a:rPr lang="en">
                <a:solidFill>
                  <a:srgbClr val="000000"/>
                </a:solidFill>
                <a:highlight>
                  <a:srgbClr val="FFF2CC"/>
                </a:highlight>
              </a:rPr>
              <a:t>at 8:45 p.m.</a:t>
            </a:r>
            <a:endParaRPr>
              <a:solidFill>
                <a:srgbClr val="000000"/>
              </a:solidFill>
              <a:highlight>
                <a:srgbClr val="FFF2CC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She </a:t>
            </a:r>
            <a:r>
              <a:rPr lang="en" u="sng">
                <a:solidFill>
                  <a:srgbClr val="000000"/>
                </a:solidFill>
              </a:rPr>
              <a:t>was</a:t>
            </a:r>
            <a:r>
              <a:rPr lang="en">
                <a:solidFill>
                  <a:srgbClr val="000000"/>
                </a:solidFill>
              </a:rPr>
              <a:t> listen</a:t>
            </a:r>
            <a:r>
              <a:rPr b="1" lang="en">
                <a:solidFill>
                  <a:srgbClr val="000000"/>
                </a:solidFill>
              </a:rPr>
              <a:t>ing</a:t>
            </a:r>
            <a:r>
              <a:rPr lang="en">
                <a:solidFill>
                  <a:srgbClr val="000000"/>
                </a:solidFill>
              </a:rPr>
              <a:t> to the radio </a:t>
            </a:r>
            <a:r>
              <a:rPr lang="en">
                <a:solidFill>
                  <a:srgbClr val="000000"/>
                </a:solidFill>
                <a:highlight>
                  <a:srgbClr val="FFF2CC"/>
                </a:highlight>
              </a:rPr>
              <a:t>at 9:00 a.m.</a:t>
            </a:r>
            <a:endParaRPr>
              <a:solidFill>
                <a:srgbClr val="000000"/>
              </a:solidFill>
              <a:highlight>
                <a:srgbClr val="FFF2CC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 </a:t>
            </a:r>
            <a:r>
              <a:rPr lang="en" u="sng">
                <a:solidFill>
                  <a:srgbClr val="000000"/>
                </a:solidFill>
              </a:rPr>
              <a:t>was</a:t>
            </a:r>
            <a:r>
              <a:rPr lang="en">
                <a:solidFill>
                  <a:srgbClr val="000000"/>
                </a:solidFill>
              </a:rPr>
              <a:t> play</a:t>
            </a:r>
            <a:r>
              <a:rPr b="1" lang="en">
                <a:solidFill>
                  <a:srgbClr val="000000"/>
                </a:solidFill>
              </a:rPr>
              <a:t>ing</a:t>
            </a:r>
            <a:r>
              <a:rPr lang="en">
                <a:solidFill>
                  <a:srgbClr val="000000"/>
                </a:solidFill>
              </a:rPr>
              <a:t> volleyball at </a:t>
            </a:r>
            <a:r>
              <a:rPr lang="en">
                <a:solidFill>
                  <a:srgbClr val="000000"/>
                </a:solidFill>
                <a:highlight>
                  <a:srgbClr val="FFF2CC"/>
                </a:highlight>
              </a:rPr>
              <a:t>7:30 p.m.</a:t>
            </a:r>
            <a:endParaRPr>
              <a:solidFill>
                <a:srgbClr val="000000"/>
              </a:solidFill>
              <a:highlight>
                <a:srgbClr val="FFF2CC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EAD1DC"/>
                </a:highlight>
              </a:rPr>
              <a:t>subject + verb to be (was/were) + verb</a:t>
            </a:r>
            <a:r>
              <a:rPr b="1" lang="en">
                <a:solidFill>
                  <a:srgbClr val="000000"/>
                </a:solidFill>
                <a:highlight>
                  <a:srgbClr val="EAD1DC"/>
                </a:highlight>
              </a:rPr>
              <a:t>-ing.</a:t>
            </a:r>
            <a:endParaRPr b="1">
              <a:solidFill>
                <a:srgbClr val="000000"/>
              </a:solidFill>
              <a:highlight>
                <a:srgbClr val="EAD1DC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progressive (negative)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">
                <a:solidFill>
                  <a:srgbClr val="000000"/>
                </a:solidFill>
                <a:highlight>
                  <a:srgbClr val="C9DAF8"/>
                </a:highlight>
              </a:rPr>
              <a:t>An action that was </a:t>
            </a:r>
            <a:r>
              <a:rPr b="1" i="1" lang="en">
                <a:solidFill>
                  <a:srgbClr val="000000"/>
                </a:solidFill>
                <a:highlight>
                  <a:srgbClr val="C9DAF8"/>
                </a:highlight>
              </a:rPr>
              <a:t>in progress</a:t>
            </a:r>
            <a:r>
              <a:rPr b="1" lang="en">
                <a:solidFill>
                  <a:srgbClr val="000000"/>
                </a:solidFill>
                <a:highlight>
                  <a:srgbClr val="C9DAF8"/>
                </a:highlight>
              </a:rPr>
              <a:t> in the past.</a:t>
            </a:r>
            <a:endParaRPr b="1">
              <a:solidFill>
                <a:srgbClr val="000000"/>
              </a:solidFill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They </a:t>
            </a:r>
            <a:r>
              <a:rPr lang="en" u="sng">
                <a:solidFill>
                  <a:srgbClr val="000000"/>
                </a:solidFill>
              </a:rPr>
              <a:t>were not</a:t>
            </a:r>
            <a:r>
              <a:rPr lang="en">
                <a:solidFill>
                  <a:srgbClr val="000000"/>
                </a:solidFill>
              </a:rPr>
              <a:t> watch</a:t>
            </a:r>
            <a:r>
              <a:rPr b="1" lang="en">
                <a:solidFill>
                  <a:srgbClr val="000000"/>
                </a:solidFill>
              </a:rPr>
              <a:t>ing</a:t>
            </a:r>
            <a:r>
              <a:rPr lang="en">
                <a:solidFill>
                  <a:srgbClr val="000000"/>
                </a:solidFill>
              </a:rPr>
              <a:t> the game at 8:45 p.m.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She </a:t>
            </a:r>
            <a:r>
              <a:rPr lang="en" u="sng">
                <a:solidFill>
                  <a:srgbClr val="000000"/>
                </a:solidFill>
              </a:rPr>
              <a:t>was not</a:t>
            </a:r>
            <a:r>
              <a:rPr lang="en">
                <a:solidFill>
                  <a:srgbClr val="000000"/>
                </a:solidFill>
              </a:rPr>
              <a:t> listen</a:t>
            </a:r>
            <a:r>
              <a:rPr b="1" lang="en">
                <a:solidFill>
                  <a:srgbClr val="000000"/>
                </a:solidFill>
              </a:rPr>
              <a:t>ing</a:t>
            </a:r>
            <a:r>
              <a:rPr lang="en">
                <a:solidFill>
                  <a:srgbClr val="000000"/>
                </a:solidFill>
              </a:rPr>
              <a:t> to the radio at 9:00 a.m.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 </a:t>
            </a:r>
            <a:r>
              <a:rPr lang="en" u="sng">
                <a:solidFill>
                  <a:srgbClr val="000000"/>
                </a:solidFill>
              </a:rPr>
              <a:t>was not</a:t>
            </a:r>
            <a:r>
              <a:rPr lang="en">
                <a:solidFill>
                  <a:srgbClr val="000000"/>
                </a:solidFill>
              </a:rPr>
              <a:t> play</a:t>
            </a:r>
            <a:r>
              <a:rPr b="1" lang="en">
                <a:solidFill>
                  <a:srgbClr val="000000"/>
                </a:solidFill>
              </a:rPr>
              <a:t>ing</a:t>
            </a:r>
            <a:r>
              <a:rPr lang="en">
                <a:solidFill>
                  <a:srgbClr val="000000"/>
                </a:solidFill>
              </a:rPr>
              <a:t> volleyball at 7:30 p.m.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EAD1DC"/>
                </a:highlight>
              </a:rPr>
              <a:t>subject + verb to be (was/were) + </a:t>
            </a:r>
            <a:r>
              <a:rPr b="1" lang="en">
                <a:solidFill>
                  <a:srgbClr val="000000"/>
                </a:solidFill>
                <a:highlight>
                  <a:srgbClr val="EAD1DC"/>
                </a:highlight>
              </a:rPr>
              <a:t>not</a:t>
            </a:r>
            <a:r>
              <a:rPr lang="en">
                <a:solidFill>
                  <a:srgbClr val="000000"/>
                </a:solidFill>
                <a:highlight>
                  <a:srgbClr val="EAD1DC"/>
                </a:highlight>
              </a:rPr>
              <a:t> + verb</a:t>
            </a:r>
            <a:r>
              <a:rPr b="1" lang="en">
                <a:solidFill>
                  <a:srgbClr val="000000"/>
                </a:solidFill>
                <a:highlight>
                  <a:srgbClr val="EAD1DC"/>
                </a:highlight>
              </a:rPr>
              <a:t>-ing.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progressive (questions)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">
                <a:solidFill>
                  <a:srgbClr val="000000"/>
                </a:solidFill>
                <a:highlight>
                  <a:srgbClr val="C9DAF8"/>
                </a:highlight>
              </a:rPr>
              <a:t>An action that was </a:t>
            </a:r>
            <a:r>
              <a:rPr b="1" i="1" lang="en">
                <a:solidFill>
                  <a:srgbClr val="000000"/>
                </a:solidFill>
                <a:highlight>
                  <a:srgbClr val="C9DAF8"/>
                </a:highlight>
              </a:rPr>
              <a:t>in progress</a:t>
            </a:r>
            <a:r>
              <a:rPr b="1" lang="en">
                <a:solidFill>
                  <a:srgbClr val="000000"/>
                </a:solidFill>
                <a:highlight>
                  <a:srgbClr val="C9DAF8"/>
                </a:highlight>
              </a:rPr>
              <a:t> in the past.</a:t>
            </a:r>
            <a:endParaRPr b="1">
              <a:solidFill>
                <a:srgbClr val="000000"/>
              </a:solidFill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u="sng">
                <a:solidFill>
                  <a:srgbClr val="000000"/>
                </a:solidFill>
              </a:rPr>
              <a:t>Were</a:t>
            </a:r>
            <a:r>
              <a:rPr lang="en">
                <a:solidFill>
                  <a:srgbClr val="000000"/>
                </a:solidFill>
              </a:rPr>
              <a:t> they watch</a:t>
            </a:r>
            <a:r>
              <a:rPr b="1" lang="en">
                <a:solidFill>
                  <a:srgbClr val="000000"/>
                </a:solidFill>
              </a:rPr>
              <a:t>ing</a:t>
            </a:r>
            <a:r>
              <a:rPr lang="en">
                <a:solidFill>
                  <a:srgbClr val="000000"/>
                </a:solidFill>
              </a:rPr>
              <a:t> the game at 8:45 p.m?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u="sng">
                <a:solidFill>
                  <a:srgbClr val="000000"/>
                </a:solidFill>
              </a:rPr>
              <a:t>Was</a:t>
            </a:r>
            <a:r>
              <a:rPr lang="en">
                <a:solidFill>
                  <a:srgbClr val="000000"/>
                </a:solidFill>
              </a:rPr>
              <a:t> she listen</a:t>
            </a:r>
            <a:r>
              <a:rPr b="1" lang="en">
                <a:solidFill>
                  <a:srgbClr val="000000"/>
                </a:solidFill>
              </a:rPr>
              <a:t>ing</a:t>
            </a:r>
            <a:r>
              <a:rPr lang="en">
                <a:solidFill>
                  <a:srgbClr val="000000"/>
                </a:solidFill>
              </a:rPr>
              <a:t> to the radio at 9:00 a.m?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u="sng">
                <a:solidFill>
                  <a:srgbClr val="000000"/>
                </a:solidFill>
              </a:rPr>
              <a:t>Was</a:t>
            </a:r>
            <a:r>
              <a:rPr lang="en">
                <a:solidFill>
                  <a:srgbClr val="000000"/>
                </a:solidFill>
              </a:rPr>
              <a:t> he play</a:t>
            </a:r>
            <a:r>
              <a:rPr b="1" lang="en">
                <a:solidFill>
                  <a:srgbClr val="000000"/>
                </a:solidFill>
              </a:rPr>
              <a:t>ing</a:t>
            </a:r>
            <a:r>
              <a:rPr lang="en">
                <a:solidFill>
                  <a:srgbClr val="000000"/>
                </a:solidFill>
              </a:rPr>
              <a:t> volleyball at 7:30 p.m?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EAD1DC"/>
                </a:highlight>
              </a:rPr>
              <a:t>was/were + subject + verb</a:t>
            </a:r>
            <a:r>
              <a:rPr b="1" lang="en">
                <a:solidFill>
                  <a:srgbClr val="000000"/>
                </a:solidFill>
                <a:highlight>
                  <a:srgbClr val="EAD1DC"/>
                </a:highlight>
              </a:rPr>
              <a:t>-ing.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progressive 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92450"/>
            <a:ext cx="8520600" cy="38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</a:t>
            </a:r>
            <a:r>
              <a:rPr lang="en">
                <a:solidFill>
                  <a:srgbClr val="000000"/>
                </a:solidFill>
                <a:highlight>
                  <a:srgbClr val="D9D2E9"/>
                </a:highlight>
              </a:rPr>
              <a:t>An action that was happening in the past when another one interrupted it. </a:t>
            </a:r>
            <a:r>
              <a:rPr b="1" lang="en">
                <a:solidFill>
                  <a:srgbClr val="000000"/>
                </a:solidFill>
                <a:highlight>
                  <a:srgbClr val="D9D2E9"/>
                </a:highlight>
              </a:rPr>
              <a:t>The </a:t>
            </a:r>
            <a:r>
              <a:rPr b="1" i="1" lang="en">
                <a:solidFill>
                  <a:srgbClr val="000000"/>
                </a:solidFill>
                <a:highlight>
                  <a:srgbClr val="D9D2E9"/>
                </a:highlight>
              </a:rPr>
              <a:t>longer action</a:t>
            </a:r>
            <a:r>
              <a:rPr b="1" lang="en">
                <a:solidFill>
                  <a:srgbClr val="000000"/>
                </a:solidFill>
                <a:highlight>
                  <a:srgbClr val="D9D2E9"/>
                </a:highlight>
              </a:rPr>
              <a:t> should be in the </a:t>
            </a:r>
            <a:r>
              <a:rPr b="1" i="1" lang="en">
                <a:solidFill>
                  <a:srgbClr val="000000"/>
                </a:solidFill>
                <a:highlight>
                  <a:srgbClr val="D9D2E9"/>
                </a:highlight>
              </a:rPr>
              <a:t>past progressive</a:t>
            </a:r>
            <a:r>
              <a:rPr b="1" lang="en">
                <a:solidFill>
                  <a:srgbClr val="000000"/>
                </a:solidFill>
                <a:highlight>
                  <a:srgbClr val="D9D2E9"/>
                </a:highlight>
              </a:rPr>
              <a:t> form while the </a:t>
            </a:r>
            <a:r>
              <a:rPr b="1" i="1" lang="en">
                <a:solidFill>
                  <a:srgbClr val="000000"/>
                </a:solidFill>
                <a:highlight>
                  <a:srgbClr val="D9D2E9"/>
                </a:highlight>
              </a:rPr>
              <a:t>shorter action</a:t>
            </a:r>
            <a:r>
              <a:rPr b="1" lang="en">
                <a:solidFill>
                  <a:srgbClr val="000000"/>
                </a:solidFill>
                <a:highlight>
                  <a:srgbClr val="D9D2E9"/>
                </a:highlight>
              </a:rPr>
              <a:t> should be in the </a:t>
            </a:r>
            <a:r>
              <a:rPr b="1" i="1" lang="en">
                <a:solidFill>
                  <a:srgbClr val="000000"/>
                </a:solidFill>
                <a:highlight>
                  <a:srgbClr val="D9D2E9"/>
                </a:highlight>
              </a:rPr>
              <a:t>past simple</a:t>
            </a:r>
            <a:r>
              <a:rPr b="1" lang="en">
                <a:solidFill>
                  <a:srgbClr val="000000"/>
                </a:solidFill>
                <a:highlight>
                  <a:srgbClr val="D9D2E9"/>
                </a:highlight>
              </a:rPr>
              <a:t> form.(if they are both long actions, both should be progressive)</a:t>
            </a:r>
            <a:endParaRPr b="1">
              <a:solidFill>
                <a:srgbClr val="000000"/>
              </a:solidFill>
              <a:highlight>
                <a:srgbClr val="D9D2E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Examples: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She </a:t>
            </a:r>
            <a:r>
              <a:rPr i="1" lang="en">
                <a:solidFill>
                  <a:srgbClr val="000000"/>
                </a:solidFill>
              </a:rPr>
              <a:t>was sweeping (longer action)</a:t>
            </a:r>
            <a:r>
              <a:rPr lang="en">
                <a:solidFill>
                  <a:srgbClr val="000000"/>
                </a:solidFill>
              </a:rPr>
              <a:t> the floor </a:t>
            </a:r>
            <a:r>
              <a:rPr b="1" lang="en">
                <a:solidFill>
                  <a:srgbClr val="000000"/>
                </a:solidFill>
              </a:rPr>
              <a:t>when</a:t>
            </a:r>
            <a:r>
              <a:rPr lang="en">
                <a:solidFill>
                  <a:srgbClr val="000000"/>
                </a:solidFill>
              </a:rPr>
              <a:t> she </a:t>
            </a:r>
            <a:r>
              <a:rPr i="1" lang="en">
                <a:solidFill>
                  <a:srgbClr val="000000"/>
                </a:solidFill>
              </a:rPr>
              <a:t>found (shorter action)</a:t>
            </a:r>
            <a:r>
              <a:rPr lang="en">
                <a:solidFill>
                  <a:srgbClr val="000000"/>
                </a:solidFill>
              </a:rPr>
              <a:t> a coin.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As</a:t>
            </a:r>
            <a:r>
              <a:rPr lang="en">
                <a:solidFill>
                  <a:srgbClr val="000000"/>
                </a:solidFill>
              </a:rPr>
              <a:t> they </a:t>
            </a:r>
            <a:r>
              <a:rPr i="1" lang="en">
                <a:solidFill>
                  <a:srgbClr val="000000"/>
                </a:solidFill>
              </a:rPr>
              <a:t>were listening (longer action)</a:t>
            </a:r>
            <a:r>
              <a:rPr lang="en">
                <a:solidFill>
                  <a:srgbClr val="000000"/>
                </a:solidFill>
              </a:rPr>
              <a:t> to music, he </a:t>
            </a:r>
            <a:r>
              <a:rPr i="1" lang="en">
                <a:solidFill>
                  <a:srgbClr val="000000"/>
                </a:solidFill>
              </a:rPr>
              <a:t>arrived (shorter action)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Tip:</a:t>
            </a:r>
            <a:r>
              <a:rPr lang="en">
                <a:solidFill>
                  <a:srgbClr val="000000"/>
                </a:solidFill>
              </a:rPr>
              <a:t> “</a:t>
            </a:r>
            <a:r>
              <a:rPr lang="en" u="sng">
                <a:solidFill>
                  <a:srgbClr val="000000"/>
                </a:solidFill>
              </a:rPr>
              <a:t>As” and “when” are key words for past progressive interrupted actions.</a:t>
            </a:r>
            <a:endParaRPr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progressive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</a:t>
            </a:r>
            <a:r>
              <a:rPr lang="en">
                <a:solidFill>
                  <a:srgbClr val="000000"/>
                </a:solidFill>
                <a:highlight>
                  <a:srgbClr val="A4C2F4"/>
                </a:highlight>
              </a:rPr>
              <a:t>2 or more actions happening at the same time in the past.</a:t>
            </a:r>
            <a:r>
              <a:rPr b="1" lang="en">
                <a:solidFill>
                  <a:srgbClr val="000000"/>
                </a:solidFill>
                <a:highlight>
                  <a:srgbClr val="D9D2E9"/>
                </a:highlight>
              </a:rPr>
              <a:t>The </a:t>
            </a:r>
            <a:r>
              <a:rPr b="1" i="1" lang="en">
                <a:solidFill>
                  <a:srgbClr val="000000"/>
                </a:solidFill>
                <a:highlight>
                  <a:srgbClr val="D9D2E9"/>
                </a:highlight>
              </a:rPr>
              <a:t>longer action</a:t>
            </a:r>
            <a:r>
              <a:rPr b="1" lang="en">
                <a:solidFill>
                  <a:srgbClr val="000000"/>
                </a:solidFill>
                <a:highlight>
                  <a:srgbClr val="D9D2E9"/>
                </a:highlight>
              </a:rPr>
              <a:t> should be in the </a:t>
            </a:r>
            <a:r>
              <a:rPr b="1" i="1" lang="en">
                <a:solidFill>
                  <a:srgbClr val="000000"/>
                </a:solidFill>
                <a:highlight>
                  <a:srgbClr val="D9D2E9"/>
                </a:highlight>
              </a:rPr>
              <a:t>past progressive</a:t>
            </a:r>
            <a:r>
              <a:rPr b="1" lang="en">
                <a:solidFill>
                  <a:srgbClr val="000000"/>
                </a:solidFill>
                <a:highlight>
                  <a:srgbClr val="D9D2E9"/>
                </a:highlight>
              </a:rPr>
              <a:t> form while the </a:t>
            </a:r>
            <a:r>
              <a:rPr b="1" i="1" lang="en">
                <a:solidFill>
                  <a:srgbClr val="000000"/>
                </a:solidFill>
                <a:highlight>
                  <a:srgbClr val="D9D2E9"/>
                </a:highlight>
              </a:rPr>
              <a:t>shorter action</a:t>
            </a:r>
            <a:r>
              <a:rPr b="1" lang="en">
                <a:solidFill>
                  <a:srgbClr val="000000"/>
                </a:solidFill>
                <a:highlight>
                  <a:srgbClr val="D9D2E9"/>
                </a:highlight>
              </a:rPr>
              <a:t> should be in the </a:t>
            </a:r>
            <a:r>
              <a:rPr b="1" i="1" lang="en">
                <a:solidFill>
                  <a:srgbClr val="000000"/>
                </a:solidFill>
                <a:highlight>
                  <a:srgbClr val="D9D2E9"/>
                </a:highlight>
              </a:rPr>
              <a:t>past simple</a:t>
            </a:r>
            <a:r>
              <a:rPr b="1" lang="en">
                <a:solidFill>
                  <a:srgbClr val="000000"/>
                </a:solidFill>
                <a:highlight>
                  <a:srgbClr val="D9D2E9"/>
                </a:highlight>
              </a:rPr>
              <a:t> form.(if they are both long actions, both should be progressive)</a:t>
            </a:r>
            <a:endParaRPr b="1">
              <a:solidFill>
                <a:srgbClr val="000000"/>
              </a:solidFill>
              <a:highlight>
                <a:srgbClr val="D9D2E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Examples: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While</a:t>
            </a:r>
            <a:r>
              <a:rPr lang="en">
                <a:solidFill>
                  <a:srgbClr val="000000"/>
                </a:solidFill>
              </a:rPr>
              <a:t> I was washing the car, my mother was cooking.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My sister was eating </a:t>
            </a:r>
            <a:r>
              <a:rPr b="1" lang="en">
                <a:solidFill>
                  <a:srgbClr val="000000"/>
                </a:solidFill>
              </a:rPr>
              <a:t>while</a:t>
            </a:r>
            <a:r>
              <a:rPr lang="en">
                <a:solidFill>
                  <a:srgbClr val="000000"/>
                </a:solidFill>
              </a:rPr>
              <a:t> I was washing the dishes.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Tip: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 u="sng">
                <a:solidFill>
                  <a:srgbClr val="000000"/>
                </a:solidFill>
              </a:rPr>
              <a:t>the word “while” is a key word for actions happening at the same time.</a:t>
            </a:r>
            <a:endParaRPr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17707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380"/>
              <a:t>Let’s practice! </a:t>
            </a:r>
            <a:endParaRPr sz="638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/>
          </a:blip>
          <a:srcRect b="3017" l="6829" r="0" t="3855"/>
          <a:stretch/>
        </p:blipFill>
        <p:spPr>
          <a:xfrm>
            <a:off x="2748350" y="-60950"/>
            <a:ext cx="36472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 rotWithShape="1">
          <a:blip r:embed="rId3">
            <a:alphaModFix/>
          </a:blip>
          <a:srcRect b="48825" l="0" r="0" t="0"/>
          <a:stretch/>
        </p:blipFill>
        <p:spPr>
          <a:xfrm>
            <a:off x="1061550" y="343425"/>
            <a:ext cx="7200500" cy="445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 b="0" l="0" r="0" t="50000"/>
          <a:stretch/>
        </p:blipFill>
        <p:spPr>
          <a:xfrm>
            <a:off x="679325" y="12"/>
            <a:ext cx="7502426" cy="453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1"/>
          <p:cNvPicPr preferRelativeResize="0"/>
          <p:nvPr/>
        </p:nvPicPr>
        <p:blipFill rotWithShape="1">
          <a:blip r:embed="rId3">
            <a:alphaModFix/>
          </a:blip>
          <a:srcRect b="46193" l="0" r="0" t="0"/>
          <a:stretch/>
        </p:blipFill>
        <p:spPr>
          <a:xfrm>
            <a:off x="613000" y="126375"/>
            <a:ext cx="7430124" cy="46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25" y="2362700"/>
            <a:ext cx="9144000" cy="278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49088" l="0" r="0" t="0"/>
          <a:stretch/>
        </p:blipFill>
        <p:spPr>
          <a:xfrm>
            <a:off x="1831725" y="0"/>
            <a:ext cx="6233050" cy="502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2"/>
          <p:cNvPicPr preferRelativeResize="0"/>
          <p:nvPr/>
        </p:nvPicPr>
        <p:blipFill rotWithShape="1">
          <a:blip r:embed="rId3">
            <a:alphaModFix/>
          </a:blip>
          <a:srcRect b="0" l="0" r="0" t="52825"/>
          <a:stretch/>
        </p:blipFill>
        <p:spPr>
          <a:xfrm>
            <a:off x="290675" y="298375"/>
            <a:ext cx="8553575" cy="465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3"/>
          <p:cNvPicPr preferRelativeResize="0"/>
          <p:nvPr/>
        </p:nvPicPr>
        <p:blipFill rotWithShape="1">
          <a:blip r:embed="rId3">
            <a:alphaModFix/>
          </a:blip>
          <a:srcRect b="1950" l="6410" r="0" t="-5717"/>
          <a:stretch/>
        </p:blipFill>
        <p:spPr>
          <a:xfrm>
            <a:off x="2025450" y="0"/>
            <a:ext cx="50930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311700" y="1550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 in the blanks with past simple or past progressive.</a:t>
            </a:r>
            <a:endParaRPr/>
          </a:p>
        </p:txBody>
      </p:sp>
      <p:sp>
        <p:nvSpPr>
          <p:cNvPr id="177" name="Google Shape;177;p34"/>
          <p:cNvSpPr txBox="1"/>
          <p:nvPr>
            <p:ph idx="1" type="body"/>
          </p:nvPr>
        </p:nvSpPr>
        <p:spPr>
          <a:xfrm>
            <a:off x="200125" y="782500"/>
            <a:ext cx="8520600" cy="42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Did you __________ (call) Debbie?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__________ (finish) work, __________ (walk) to the beach and __________ (find) a nice place to swim.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__________ (not stay) at the party the entire time.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the audience __________ (applaud), he __________ (fall) off the stage.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Alan __________ (cut) the grass the other day when the snake __________ (appear).</a:t>
            </a:r>
            <a:endParaRPr sz="1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idx="1" type="body"/>
          </p:nvPr>
        </p:nvSpPr>
        <p:spPr>
          <a:xfrm>
            <a:off x="311700" y="272675"/>
            <a:ext cx="8520600" cy="46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6.While she __________ (sleep), someone __________ (clean) the hall.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__________ you __________ (do/call) me?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__________ she __________ (do/ski) today?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When we __________ (get) to the house yesterday morning, the baby __________ (drink) a bottle.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Mark __________ (make) pizza while Anthony __________ (watch) him.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92850"/>
            <a:ext cx="4260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simple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228675"/>
            <a:ext cx="426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highlight>
                  <a:srgbClr val="A2C4C9"/>
                </a:highlight>
              </a:rPr>
              <a:t>A complete action that took place in the past.</a:t>
            </a:r>
            <a:endParaRPr>
              <a:solidFill>
                <a:srgbClr val="000000"/>
              </a:solidFill>
              <a:highlight>
                <a:srgbClr val="A2C4C9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highlight>
                  <a:srgbClr val="CFE2F3"/>
                </a:highlight>
              </a:rPr>
              <a:t>A habit or a repeated action in the past.</a:t>
            </a:r>
            <a:endParaRPr>
              <a:solidFill>
                <a:srgbClr val="000000"/>
              </a:solidFill>
              <a:highlight>
                <a:srgbClr val="CFE2F3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</a:rPr>
              <a:t>Completed actions that took place one after the other in the past.</a:t>
            </a:r>
            <a:endParaRPr>
              <a:solidFill>
                <a:srgbClr val="000000"/>
              </a:solidFill>
              <a:highlight>
                <a:srgbClr val="D9D2E9"/>
              </a:highlight>
            </a:endParaRPr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4883700" y="292850"/>
            <a:ext cx="4260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progressive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883700" y="1228675"/>
            <a:ext cx="426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highlight>
                  <a:srgbClr val="C9DAF8"/>
                </a:highlight>
              </a:rPr>
              <a:t>An action that was </a:t>
            </a:r>
            <a:r>
              <a:rPr b="1" lang="en">
                <a:solidFill>
                  <a:srgbClr val="000000"/>
                </a:solidFill>
                <a:highlight>
                  <a:srgbClr val="C9DAF8"/>
                </a:highlight>
              </a:rPr>
              <a:t>in progress</a:t>
            </a:r>
            <a:r>
              <a:rPr lang="en">
                <a:solidFill>
                  <a:srgbClr val="000000"/>
                </a:solidFill>
                <a:highlight>
                  <a:srgbClr val="C9DAF8"/>
                </a:highlight>
              </a:rPr>
              <a:t> in the past.</a:t>
            </a:r>
            <a:endParaRPr>
              <a:solidFill>
                <a:srgbClr val="000000"/>
              </a:solidFill>
              <a:highlight>
                <a:srgbClr val="C9DAF8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highlight>
                  <a:srgbClr val="D9D2E9"/>
                </a:highlight>
              </a:rPr>
              <a:t>An action that was happening in the past when another one interrupted it.</a:t>
            </a:r>
            <a:endParaRPr>
              <a:solidFill>
                <a:srgbClr val="000000"/>
              </a:solidFill>
              <a:highlight>
                <a:srgbClr val="D9D2E9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highlight>
                  <a:srgbClr val="A4C2F4"/>
                </a:highlight>
              </a:rPr>
              <a:t>2 or more actions happening at the same time in the past</a:t>
            </a:r>
            <a:endParaRPr>
              <a:solidFill>
                <a:srgbClr val="000000"/>
              </a:solidFill>
              <a:highlight>
                <a:srgbClr val="A4C2F4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simple </a:t>
            </a:r>
            <a:r>
              <a:rPr lang="en"/>
              <a:t>(Affirmative)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">
                <a:solidFill>
                  <a:srgbClr val="000000"/>
                </a:solidFill>
                <a:highlight>
                  <a:srgbClr val="A2C4C9"/>
                </a:highlight>
              </a:rPr>
              <a:t>A complete action that took place in the past.</a:t>
            </a:r>
            <a:endParaRPr b="1">
              <a:solidFill>
                <a:srgbClr val="000000"/>
              </a:solidFill>
              <a:highlight>
                <a:srgbClr val="A2C4C9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 bought this suit </a:t>
            </a:r>
            <a:r>
              <a:rPr lang="en" u="sng">
                <a:solidFill>
                  <a:srgbClr val="000000"/>
                </a:solidFill>
              </a:rPr>
              <a:t>last week</a:t>
            </a:r>
            <a:r>
              <a:rPr lang="en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 left early </a:t>
            </a:r>
            <a:r>
              <a:rPr lang="en" u="sng">
                <a:solidFill>
                  <a:srgbClr val="000000"/>
                </a:solidFill>
              </a:rPr>
              <a:t>yesterday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 informed my mom about my situation.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simple (Negative)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">
                <a:solidFill>
                  <a:srgbClr val="000000"/>
                </a:solidFill>
                <a:highlight>
                  <a:srgbClr val="A2C4C9"/>
                </a:highlight>
              </a:rPr>
              <a:t>A complete action that took place in the past.</a:t>
            </a:r>
            <a:endParaRPr b="1">
              <a:solidFill>
                <a:srgbClr val="000000"/>
              </a:solidFill>
              <a:highlight>
                <a:srgbClr val="A2C4C9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 did not buy this suit </a:t>
            </a:r>
            <a:r>
              <a:rPr lang="en" u="sng">
                <a:solidFill>
                  <a:srgbClr val="000000"/>
                </a:solidFill>
              </a:rPr>
              <a:t>last week</a:t>
            </a:r>
            <a:r>
              <a:rPr lang="en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 did not leave early </a:t>
            </a:r>
            <a:r>
              <a:rPr lang="en" u="sng">
                <a:solidFill>
                  <a:srgbClr val="000000"/>
                </a:solidFill>
              </a:rPr>
              <a:t>yesterday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 did not inform my mom about my situation.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After adding “did not”, change the verb to its infinitive form. (bought=buy/left=leave/informed=inform)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simple (questions)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b="1" lang="en">
                <a:solidFill>
                  <a:srgbClr val="000000"/>
                </a:solidFill>
                <a:highlight>
                  <a:srgbClr val="A2C4C9"/>
                </a:highlight>
              </a:rPr>
              <a:t>A complete action that took place in the past.</a:t>
            </a:r>
            <a:endParaRPr b="1">
              <a:solidFill>
                <a:srgbClr val="000000"/>
              </a:solidFill>
              <a:highlight>
                <a:srgbClr val="A2C4C9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Did you buy this suit </a:t>
            </a:r>
            <a:r>
              <a:rPr lang="en" u="sng">
                <a:solidFill>
                  <a:srgbClr val="000000"/>
                </a:solidFill>
              </a:rPr>
              <a:t>last week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Did you leave early </a:t>
            </a:r>
            <a:r>
              <a:rPr lang="en" u="sng">
                <a:solidFill>
                  <a:srgbClr val="000000"/>
                </a:solidFill>
              </a:rPr>
              <a:t>yesterday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Did you inform your mom about your situation?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990000"/>
                </a:solidFill>
              </a:rPr>
              <a:t>Did+ subject+ verb (infinitive)</a:t>
            </a:r>
            <a:endParaRPr b="1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simple 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2) </a:t>
            </a:r>
            <a:r>
              <a:rPr b="1" lang="en">
                <a:solidFill>
                  <a:srgbClr val="000000"/>
                </a:solidFill>
                <a:highlight>
                  <a:srgbClr val="CFE2F3"/>
                </a:highlight>
              </a:rPr>
              <a:t>A habit or a repeated action in the past.</a:t>
            </a:r>
            <a:endParaRPr b="1">
              <a:solidFill>
                <a:srgbClr val="000000"/>
              </a:solidFill>
              <a:highlight>
                <a:srgbClr val="CFE2F3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Examples: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She </a:t>
            </a:r>
            <a:r>
              <a:rPr b="1" lang="en">
                <a:solidFill>
                  <a:srgbClr val="000000"/>
                </a:solidFill>
                <a:highlight>
                  <a:srgbClr val="FFF2CC"/>
                </a:highlight>
              </a:rPr>
              <a:t>always</a:t>
            </a:r>
            <a:r>
              <a:rPr lang="en">
                <a:solidFill>
                  <a:srgbClr val="000000"/>
                </a:solidFill>
              </a:rPr>
              <a:t> came late to the office.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She </a:t>
            </a:r>
            <a:r>
              <a:rPr b="1" lang="en">
                <a:solidFill>
                  <a:srgbClr val="000000"/>
                </a:solidFill>
                <a:highlight>
                  <a:srgbClr val="FFF2CC"/>
                </a:highlight>
              </a:rPr>
              <a:t>never</a:t>
            </a:r>
            <a:r>
              <a:rPr lang="en">
                <a:solidFill>
                  <a:srgbClr val="000000"/>
                </a:solidFill>
              </a:rPr>
              <a:t> apologized to me.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They </a:t>
            </a:r>
            <a:r>
              <a:rPr b="1" lang="en">
                <a:solidFill>
                  <a:srgbClr val="000000"/>
                </a:solidFill>
                <a:highlight>
                  <a:srgbClr val="FFF2CC"/>
                </a:highlight>
              </a:rPr>
              <a:t>usually</a:t>
            </a:r>
            <a:r>
              <a:rPr lang="en">
                <a:solidFill>
                  <a:srgbClr val="000000"/>
                </a:solidFill>
              </a:rPr>
              <a:t> prepared lunch at 2 p.m.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Tip</a:t>
            </a:r>
            <a:r>
              <a:rPr lang="en" u="sng">
                <a:solidFill>
                  <a:srgbClr val="000000"/>
                </a:solidFill>
              </a:rPr>
              <a:t>: The highlighted keywords are used to indicate the use of past simple (A HABIT OR A REPEATED ACTION IN THE PAST).</a:t>
            </a:r>
            <a:endParaRPr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simple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</a:t>
            </a:r>
            <a:r>
              <a:rPr b="1" lang="en">
                <a:solidFill>
                  <a:srgbClr val="000000"/>
                </a:solidFill>
                <a:highlight>
                  <a:srgbClr val="D9D2E9"/>
                </a:highlight>
              </a:rPr>
              <a:t>Completed actions that took place one after the other in the past.</a:t>
            </a:r>
            <a:endParaRPr b="1">
              <a:solidFill>
                <a:srgbClr val="000000"/>
              </a:solidFill>
              <a:highlight>
                <a:srgbClr val="D9D2E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Examples: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 arrived home, had a glass of milk and went straight to bed.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She added the ingredients in a bowl, whisked them together and placed them in the oven.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They left the soccer game, took showers and had dinner.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simple key words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Yesterday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Last night/week/month/year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Usually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Never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Sometimes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 Mondays/Tuesdays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month/day/week/year ago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etc.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