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  <p:embeddedFont>
      <p:font typeface="Alfa Slab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2842AD-CE6E-4519-A365-00A45262A694}">
  <a:tblStyle styleId="{CD2842AD-CE6E-4519-A365-00A45262A69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27" Type="http://schemas.openxmlformats.org/officeDocument/2006/relationships/font" Target="fonts/AlfaSlabOn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7c7d60d91_2_4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287c7d60d91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7c7d60d91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87c7d60d91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7c7d60d91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287c7d60d91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7c7d60d91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87c7d60d91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7c7d60d91_2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87c7d60d91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7c7d60d91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87c7d60d91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7c7d60d91_2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87c7d60d91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7c7d60d91_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287c7d60d91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7c7d60d91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87c7d60d91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7c7d60d91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87c7d60d91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7c7d60d91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87c7d60d91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0" y="151150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Formal and Informal</a:t>
            </a:r>
            <a:br>
              <a:rPr lang="en"/>
            </a:br>
            <a:r>
              <a:rPr lang="en"/>
              <a:t>Language</a:t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3325" y="2108950"/>
            <a:ext cx="3997350" cy="30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title"/>
          </p:nvPr>
        </p:nvSpPr>
        <p:spPr>
          <a:xfrm>
            <a:off x="311700" y="87575"/>
            <a:ext cx="85206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Make sure you are using formal transitions in your writing</a:t>
            </a:r>
            <a:endParaRPr sz="2000"/>
          </a:p>
        </p:txBody>
      </p:sp>
      <p:graphicFrame>
        <p:nvGraphicFramePr>
          <p:cNvPr id="160" name="Google Shape;160;p34"/>
          <p:cNvGraphicFramePr/>
          <p:nvPr/>
        </p:nvGraphicFramePr>
        <p:xfrm>
          <a:off x="1876425" y="68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{CD2842AD-CE6E-4519-A365-00A45262A694}</a:tableStyleId>
              </a:tblPr>
              <a:tblGrid>
                <a:gridCol w="2686050"/>
                <a:gridCol w="27051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Informal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Formal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Anyways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Nevertheless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Plus/Also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Moreover/ Furthermore/</a:t>
                      </a:r>
                      <a:r>
                        <a:rPr b="1"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 addition/ Additionally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But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However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Therefore/Thus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Okay, OK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acceptable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 think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 my opinion,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Finally,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To conclude,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To sum up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 conclusion,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 a nutshell/Basically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To summarize,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All right</a:t>
                      </a:r>
                      <a:endParaRPr sz="12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Acceptable</a:t>
                      </a:r>
                      <a:endParaRPr b="1" sz="12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1" name="Google Shape;161;p34"/>
          <p:cNvSpPr txBox="1"/>
          <p:nvPr/>
        </p:nvSpPr>
        <p:spPr>
          <a:xfrm>
            <a:off x="7463125" y="1952875"/>
            <a:ext cx="1485300" cy="1477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 not use the words “Well,” or “Now,” to introduce ideas in formal writing.</a:t>
            </a:r>
            <a:endParaRPr b="1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type="title"/>
          </p:nvPr>
        </p:nvSpPr>
        <p:spPr>
          <a:xfrm>
            <a:off x="311700" y="315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Quick Recap</a:t>
            </a:r>
            <a:endParaRPr/>
          </a:p>
        </p:txBody>
      </p:sp>
      <p:pic>
        <p:nvPicPr>
          <p:cNvPr id="167" name="Google Shape;16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025" y="1065350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Formal Language</a:t>
            </a:r>
            <a:endParaRPr/>
          </a:p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000000"/>
                </a:solidFill>
              </a:rPr>
              <a:t>Formal language</a:t>
            </a:r>
            <a:r>
              <a:rPr lang="en">
                <a:solidFill>
                  <a:srgbClr val="000000"/>
                </a:solidFill>
              </a:rPr>
              <a:t> is a type of language that you use in </a:t>
            </a:r>
            <a:r>
              <a:rPr b="1" lang="en">
                <a:solidFill>
                  <a:srgbClr val="000000"/>
                </a:solidFill>
              </a:rPr>
              <a:t>more formal or serious situations.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rgbClr val="000000"/>
                </a:solidFill>
              </a:rPr>
              <a:t>Some places you may use formal language in: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-</a:t>
            </a:r>
            <a:r>
              <a:rPr lang="en">
                <a:solidFill>
                  <a:srgbClr val="000000"/>
                </a:solidFill>
              </a:rPr>
              <a:t> Business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 </a:t>
            </a:r>
            <a:r>
              <a:rPr lang="en">
                <a:solidFill>
                  <a:srgbClr val="000000"/>
                </a:solidFill>
              </a:rPr>
              <a:t>Essays and academic papers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- When speaking with someone important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311700" y="92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Characteristics of Formal Language </a:t>
            </a:r>
            <a:endParaRPr/>
          </a:p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95125" y="665550"/>
            <a:ext cx="8520600" cy="4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b="1" lang="en" sz="1695" u="sng">
                <a:solidFill>
                  <a:srgbClr val="000000"/>
                </a:solidFill>
              </a:rPr>
              <a:t>When writing a formal piece of writing, it usually consists of the following: </a:t>
            </a:r>
            <a:endParaRPr b="1" sz="1695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8"/>
              <a:buNone/>
            </a:pPr>
            <a:r>
              <a:rPr lang="en" sz="1695">
                <a:solidFill>
                  <a:srgbClr val="000000"/>
                </a:solidFill>
              </a:rPr>
              <a:t>1- Full sentences</a:t>
            </a:r>
            <a:endParaRPr sz="16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695">
                <a:solidFill>
                  <a:srgbClr val="000000"/>
                </a:solidFill>
              </a:rPr>
              <a:t>2- Correct grammar and advanced vocabulary</a:t>
            </a:r>
            <a:endParaRPr sz="16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695">
                <a:solidFill>
                  <a:srgbClr val="000000"/>
                </a:solidFill>
              </a:rPr>
              <a:t>3- No contractions ( example: </a:t>
            </a:r>
            <a:r>
              <a:rPr i="1" lang="en" sz="1695">
                <a:solidFill>
                  <a:srgbClr val="000000"/>
                </a:solidFill>
              </a:rPr>
              <a:t>I would NOT I’d</a:t>
            </a:r>
            <a:r>
              <a:rPr lang="en" sz="1695">
                <a:solidFill>
                  <a:srgbClr val="000000"/>
                </a:solidFill>
              </a:rPr>
              <a:t> ) </a:t>
            </a:r>
            <a:endParaRPr sz="16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695">
                <a:solidFill>
                  <a:srgbClr val="000000"/>
                </a:solidFill>
              </a:rPr>
              <a:t>4- No figurative language</a:t>
            </a:r>
            <a:endParaRPr sz="16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695">
                <a:solidFill>
                  <a:srgbClr val="000000"/>
                </a:solidFill>
              </a:rPr>
              <a:t>5- Passive voice (example: the application form was completed)</a:t>
            </a:r>
            <a:endParaRPr sz="16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695">
                <a:solidFill>
                  <a:srgbClr val="000000"/>
                </a:solidFill>
              </a:rPr>
              <a:t>6- No abbreviations (example: As soon as possible).</a:t>
            </a:r>
            <a:endParaRPr sz="16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695">
                <a:solidFill>
                  <a:srgbClr val="000000"/>
                </a:solidFill>
              </a:rPr>
              <a:t>7- No exclamation marks</a:t>
            </a:r>
            <a:endParaRPr sz="16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695">
                <a:solidFill>
                  <a:srgbClr val="000000"/>
                </a:solidFill>
              </a:rPr>
              <a:t>8- No imperatives - do not give orders (example: Complete the form.) </a:t>
            </a:r>
            <a:endParaRPr sz="1695">
              <a:solidFill>
                <a:srgbClr val="000000"/>
              </a:solidFill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2690866"/>
            <a:ext cx="1447800" cy="16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Informal Language </a:t>
            </a:r>
            <a:endParaRPr/>
          </a:p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Informal language is a type of language you use in more</a:t>
            </a:r>
            <a:r>
              <a:rPr b="1" lang="en"/>
              <a:t> laid back and casual situations.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Some places you may find informal language are: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-At home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-With friends/family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-Any place that is casual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22" name="Google Shape;12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225" y="1936925"/>
            <a:ext cx="1967000" cy="241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 txBox="1"/>
          <p:nvPr/>
        </p:nvSpPr>
        <p:spPr>
          <a:xfrm>
            <a:off x="6592975" y="2296200"/>
            <a:ext cx="265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It’s everyday language.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28"/>
          <p:cNvSpPr txBox="1"/>
          <p:nvPr/>
        </p:nvSpPr>
        <p:spPr>
          <a:xfrm>
            <a:off x="6704175" y="2755150"/>
            <a:ext cx="2239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800" u="none" cap="none" strike="noStrik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It’s NOT chat/text message language!</a:t>
            </a:r>
            <a:endParaRPr b="0" i="1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type="title"/>
          </p:nvPr>
        </p:nvSpPr>
        <p:spPr>
          <a:xfrm>
            <a:off x="311700" y="167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Characteristics of Informal Language</a:t>
            </a:r>
            <a:endParaRPr/>
          </a:p>
        </p:txBody>
      </p:sp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358050" y="863550"/>
            <a:ext cx="85206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b="1" lang="en" sz="1795" u="sng"/>
              <a:t>When writing an informal piece of writing, it usually consists of the following: </a:t>
            </a:r>
            <a:endParaRPr b="1" sz="1795" u="sng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508"/>
              <a:buNone/>
            </a:pPr>
            <a:r>
              <a:rPr lang="en" sz="1795"/>
              <a:t>1- Short sentences</a:t>
            </a:r>
            <a:endParaRPr sz="1795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795"/>
              <a:t>2- Lack of formal grammar and vocabulary</a:t>
            </a:r>
            <a:endParaRPr sz="1795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795"/>
              <a:t>3- Contractions (example: I’d)</a:t>
            </a:r>
            <a:endParaRPr sz="1795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795"/>
              <a:t>4- You may use figurative language. </a:t>
            </a:r>
            <a:endParaRPr sz="1795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795"/>
              <a:t>5- Active voice (example: I completed the application form)</a:t>
            </a:r>
            <a:endParaRPr sz="1795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795"/>
              <a:t>6- Abbreviations (example: ASAP)</a:t>
            </a:r>
            <a:endParaRPr sz="1795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795"/>
              <a:t>7- Exclamation marks</a:t>
            </a:r>
            <a:endParaRPr sz="1795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8"/>
              <a:buNone/>
            </a:pPr>
            <a:r>
              <a:rPr lang="en" sz="1795"/>
              <a:t>8- Imperatives could be used</a:t>
            </a:r>
            <a:endParaRPr sz="1795"/>
          </a:p>
        </p:txBody>
      </p:sp>
      <p:pic>
        <p:nvPicPr>
          <p:cNvPr id="131" name="Google Shape;1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7813" y="1843700"/>
            <a:ext cx="1514487" cy="22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311700" y="1797750"/>
            <a:ext cx="8520600" cy="1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Time to look at how we can replace informal words with more formal ones.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311700" y="87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/>
              <a:t>Replace “slang” language with more formal terms</a:t>
            </a:r>
            <a:endParaRPr sz="2300"/>
          </a:p>
        </p:txBody>
      </p:sp>
      <p:graphicFrame>
        <p:nvGraphicFramePr>
          <p:cNvPr id="142" name="Google Shape;142;p31"/>
          <p:cNvGraphicFramePr/>
          <p:nvPr/>
        </p:nvGraphicFramePr>
        <p:xfrm>
          <a:off x="1518588" y="66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{CD2842AD-CE6E-4519-A365-00A45262A694}</a:tableStyleId>
              </a:tblPr>
              <a:tblGrid>
                <a:gridCol w="3037200"/>
                <a:gridCol w="3069625"/>
              </a:tblGrid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Informal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Formal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kids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children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bad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negative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good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positive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really big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</a:t>
                      </a: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onsiderable / large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right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correct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wrong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incorrect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smart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intelligent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cheap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inexpensive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loaded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rich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stuff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objects/ items / things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311700" y="87575"/>
            <a:ext cx="85206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Replace“abbreviations” with the corresponding lengthened words</a:t>
            </a:r>
            <a:endParaRPr sz="2400"/>
          </a:p>
        </p:txBody>
      </p:sp>
      <p:graphicFrame>
        <p:nvGraphicFramePr>
          <p:cNvPr id="148" name="Google Shape;148;p32"/>
          <p:cNvGraphicFramePr/>
          <p:nvPr/>
        </p:nvGraphicFramePr>
        <p:xfrm>
          <a:off x="1876425" y="160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{CD2842AD-CE6E-4519-A365-00A45262A694}</a:tableStyleId>
              </a:tblPr>
              <a:tblGrid>
                <a:gridCol w="2686050"/>
                <a:gridCol w="27051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Informal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Formal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ASAP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as soon as possible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T.V.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television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photo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photograph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phone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cell phone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net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Internet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/>
          <p:nvPr>
            <p:ph type="title"/>
          </p:nvPr>
        </p:nvSpPr>
        <p:spPr>
          <a:xfrm>
            <a:off x="311700" y="87575"/>
            <a:ext cx="85206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Not all emphasis words are formal...</a:t>
            </a:r>
            <a:endParaRPr sz="2400"/>
          </a:p>
        </p:txBody>
      </p:sp>
      <p:graphicFrame>
        <p:nvGraphicFramePr>
          <p:cNvPr id="154" name="Google Shape;154;p33"/>
          <p:cNvGraphicFramePr/>
          <p:nvPr/>
        </p:nvGraphicFramePr>
        <p:xfrm>
          <a:off x="1876425" y="15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{CD2842AD-CE6E-4519-A365-00A45262A694}</a:tableStyleId>
              </a:tblPr>
              <a:tblGrid>
                <a:gridCol w="2686050"/>
                <a:gridCol w="27051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Informal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Formal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lots of/ a lot of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much, many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tons of, heaps of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large quantities of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totally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completely, strongly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really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definitely</a:t>
                      </a:r>
                      <a:endParaRPr b="1"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