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Poppins"/>
      <p:regular r:id="rId22"/>
      <p:bold r:id="rId23"/>
      <p:italic r:id="rId24"/>
      <p:boldItalic r:id="rId25"/>
    </p:embeddedFont>
    <p:embeddedFont>
      <p:font typeface="Inter"/>
      <p:regular r:id="rId26"/>
      <p:bold r:id="rId27"/>
      <p:italic r:id="rId28"/>
      <p:boldItalic r:id="rId29"/>
    </p:embeddedFont>
    <p:embeddedFont>
      <p:font typeface="Anaheim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j8u480KoXO8mAHru5lupWZaajD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Poppins-regular.fntdata"/><Relationship Id="rId21" Type="http://schemas.openxmlformats.org/officeDocument/2006/relationships/slide" Target="slides/slide17.xml"/><Relationship Id="rId24" Type="http://schemas.openxmlformats.org/officeDocument/2006/relationships/font" Target="fonts/Poppins-italic.fntdata"/><Relationship Id="rId23" Type="http://schemas.openxmlformats.org/officeDocument/2006/relationships/font" Target="fonts/Poppins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Inter-regular.fntdata"/><Relationship Id="rId25" Type="http://schemas.openxmlformats.org/officeDocument/2006/relationships/font" Target="fonts/Poppins-boldItalic.fntdata"/><Relationship Id="rId28" Type="http://schemas.openxmlformats.org/officeDocument/2006/relationships/font" Target="fonts/Inter-italic.fntdata"/><Relationship Id="rId27" Type="http://schemas.openxmlformats.org/officeDocument/2006/relationships/font" Target="fonts/Inter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Inter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naheim-bold.fntdata"/><Relationship Id="rId30" Type="http://schemas.openxmlformats.org/officeDocument/2006/relationships/font" Target="fonts/Anaheim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a7d0da9e1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3a7d0da9e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87900" y="2740750"/>
            <a:ext cx="3242550" cy="286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772020">
            <a:off x="239180" y="-461611"/>
            <a:ext cx="2427491" cy="286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66" y="2926050"/>
            <a:ext cx="1758718" cy="208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429693">
            <a:off x="6649190" y="240144"/>
            <a:ext cx="1807370" cy="14657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0"/>
          <p:cNvSpPr/>
          <p:nvPr/>
        </p:nvSpPr>
        <p:spPr>
          <a:xfrm>
            <a:off x="1338200" y="752725"/>
            <a:ext cx="6467700" cy="3638100"/>
          </a:xfrm>
          <a:prstGeom prst="roundRect">
            <a:avLst>
              <a:gd fmla="val 5953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4762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4" name="Google Shape;14;p20"/>
          <p:cNvSpPr txBox="1"/>
          <p:nvPr>
            <p:ph type="ctrTitle"/>
          </p:nvPr>
        </p:nvSpPr>
        <p:spPr>
          <a:xfrm>
            <a:off x="1677750" y="1481550"/>
            <a:ext cx="5788500" cy="21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9"/>
          <p:cNvSpPr txBox="1"/>
          <p:nvPr>
            <p:ph type="title"/>
          </p:nvPr>
        </p:nvSpPr>
        <p:spPr>
          <a:xfrm>
            <a:off x="740550" y="3910025"/>
            <a:ext cx="7662900" cy="69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32186" y="3878875"/>
            <a:ext cx="2535630" cy="208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5124" y="-420749"/>
            <a:ext cx="1471275" cy="17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3074751">
            <a:off x="-1078006" y="-351147"/>
            <a:ext cx="3216737" cy="380854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0"/>
          <p:cNvSpPr/>
          <p:nvPr/>
        </p:nvSpPr>
        <p:spPr>
          <a:xfrm>
            <a:off x="395925" y="327175"/>
            <a:ext cx="8352300" cy="4489200"/>
          </a:xfrm>
          <a:prstGeom prst="roundRect">
            <a:avLst>
              <a:gd fmla="val 5953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4762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4" name="Google Shape;84;p30"/>
          <p:cNvSpPr txBox="1"/>
          <p:nvPr>
            <p:ph hasCustomPrompt="1" type="title"/>
          </p:nvPr>
        </p:nvSpPr>
        <p:spPr>
          <a:xfrm>
            <a:off x="1284000" y="1952850"/>
            <a:ext cx="65760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" name="Google Shape;85;p30"/>
          <p:cNvSpPr txBox="1"/>
          <p:nvPr>
            <p:ph idx="1" type="subTitle"/>
          </p:nvPr>
        </p:nvSpPr>
        <p:spPr>
          <a:xfrm>
            <a:off x="1284000" y="2816250"/>
            <a:ext cx="65760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8100000">
            <a:off x="-417184" y="-332869"/>
            <a:ext cx="2531548" cy="299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8273996">
            <a:off x="6803285" y="393330"/>
            <a:ext cx="3005512" cy="3570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200000">
            <a:off x="3000283" y="3559324"/>
            <a:ext cx="1764660" cy="20893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2"/>
          <p:cNvSpPr/>
          <p:nvPr/>
        </p:nvSpPr>
        <p:spPr>
          <a:xfrm>
            <a:off x="395925" y="327175"/>
            <a:ext cx="8352300" cy="4489200"/>
          </a:xfrm>
          <a:prstGeom prst="roundRect">
            <a:avLst>
              <a:gd fmla="val 5953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4762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8273996">
            <a:off x="7848894" y="-68071"/>
            <a:ext cx="1368981" cy="162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104757">
            <a:off x="749320" y="3559326"/>
            <a:ext cx="1880611" cy="20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8100000">
            <a:off x="6940903" y="2276381"/>
            <a:ext cx="2531548" cy="299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4424714">
            <a:off x="-921137" y="-299576"/>
            <a:ext cx="2576275" cy="20893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3"/>
          <p:cNvSpPr/>
          <p:nvPr/>
        </p:nvSpPr>
        <p:spPr>
          <a:xfrm>
            <a:off x="395925" y="327175"/>
            <a:ext cx="8352300" cy="4489200"/>
          </a:xfrm>
          <a:prstGeom prst="roundRect">
            <a:avLst>
              <a:gd fmla="val 5953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4762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_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1373723">
            <a:off x="-395012" y="915751"/>
            <a:ext cx="1763168" cy="208934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1"/>
          <p:cNvSpPr/>
          <p:nvPr/>
        </p:nvSpPr>
        <p:spPr>
          <a:xfrm>
            <a:off x="395925" y="327175"/>
            <a:ext cx="8352300" cy="4489200"/>
          </a:xfrm>
          <a:prstGeom prst="roundRect">
            <a:avLst>
              <a:gd fmla="val 5953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4762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18" name="Google Shape;1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1320" y="-467843"/>
            <a:ext cx="1415205" cy="125103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2" type="title"/>
          </p:nvPr>
        </p:nvSpPr>
        <p:spPr>
          <a:xfrm>
            <a:off x="1179887" y="1501274"/>
            <a:ext cx="7335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1" name="Google Shape;21;p21"/>
          <p:cNvSpPr txBox="1"/>
          <p:nvPr>
            <p:ph idx="1" type="subTitle"/>
          </p:nvPr>
        </p:nvSpPr>
        <p:spPr>
          <a:xfrm>
            <a:off x="2089225" y="1501276"/>
            <a:ext cx="4179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2" name="Google Shape;22;p21"/>
          <p:cNvSpPr txBox="1"/>
          <p:nvPr>
            <p:ph idx="3" type="title"/>
          </p:nvPr>
        </p:nvSpPr>
        <p:spPr>
          <a:xfrm>
            <a:off x="1179887" y="2475724"/>
            <a:ext cx="7335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3" name="Google Shape;23;p21"/>
          <p:cNvSpPr txBox="1"/>
          <p:nvPr>
            <p:ph idx="4" type="subTitle"/>
          </p:nvPr>
        </p:nvSpPr>
        <p:spPr>
          <a:xfrm>
            <a:off x="2089225" y="2475726"/>
            <a:ext cx="4179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4" name="Google Shape;24;p21"/>
          <p:cNvSpPr txBox="1"/>
          <p:nvPr>
            <p:ph idx="5" type="title"/>
          </p:nvPr>
        </p:nvSpPr>
        <p:spPr>
          <a:xfrm>
            <a:off x="1179887" y="3450174"/>
            <a:ext cx="7335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5" name="Google Shape;25;p21"/>
          <p:cNvSpPr txBox="1"/>
          <p:nvPr>
            <p:ph idx="6" type="subTitle"/>
          </p:nvPr>
        </p:nvSpPr>
        <p:spPr>
          <a:xfrm>
            <a:off x="2089225" y="3450176"/>
            <a:ext cx="4179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2564540">
            <a:off x="5967976" y="-152361"/>
            <a:ext cx="1757600" cy="207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831346">
            <a:off x="170511" y="2984434"/>
            <a:ext cx="3325630" cy="239743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2"/>
          <p:cNvSpPr/>
          <p:nvPr/>
        </p:nvSpPr>
        <p:spPr>
          <a:xfrm>
            <a:off x="1338200" y="752725"/>
            <a:ext cx="6467700" cy="3638100"/>
          </a:xfrm>
          <a:prstGeom prst="roundRect">
            <a:avLst>
              <a:gd fmla="val 5953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4762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0" name="Google Shape;30;p22"/>
          <p:cNvSpPr txBox="1"/>
          <p:nvPr>
            <p:ph type="title"/>
          </p:nvPr>
        </p:nvSpPr>
        <p:spPr>
          <a:xfrm>
            <a:off x="1820925" y="2384100"/>
            <a:ext cx="5502300" cy="12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" name="Google Shape;31;p22"/>
          <p:cNvSpPr txBox="1"/>
          <p:nvPr>
            <p:ph idx="2" type="title"/>
          </p:nvPr>
        </p:nvSpPr>
        <p:spPr>
          <a:xfrm>
            <a:off x="3925875" y="1489800"/>
            <a:ext cx="1268400" cy="89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3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8273996">
            <a:off x="7010694" y="3725279"/>
            <a:ext cx="1368981" cy="162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104757">
            <a:off x="749320" y="3559326"/>
            <a:ext cx="1880611" cy="20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8100000">
            <a:off x="-793397" y="-485869"/>
            <a:ext cx="2531548" cy="299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861168">
            <a:off x="7556113" y="-623425"/>
            <a:ext cx="2576275" cy="208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3"/>
          <p:cNvSpPr/>
          <p:nvPr/>
        </p:nvSpPr>
        <p:spPr>
          <a:xfrm>
            <a:off x="395925" y="327175"/>
            <a:ext cx="8352300" cy="4489200"/>
          </a:xfrm>
          <a:prstGeom prst="roundRect">
            <a:avLst>
              <a:gd fmla="val 5953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4762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8" name="Google Shape;38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22325" y="3170800"/>
            <a:ext cx="3242550" cy="286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094254">
            <a:off x="-769164" y="133199"/>
            <a:ext cx="2964754" cy="352215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4"/>
          <p:cNvSpPr/>
          <p:nvPr/>
        </p:nvSpPr>
        <p:spPr>
          <a:xfrm>
            <a:off x="395925" y="327175"/>
            <a:ext cx="8352300" cy="4489200"/>
          </a:xfrm>
          <a:prstGeom prst="roundRect">
            <a:avLst>
              <a:gd fmla="val 5953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4762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3" name="Google Shape;43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" type="body"/>
          </p:nvPr>
        </p:nvSpPr>
        <p:spPr>
          <a:xfrm>
            <a:off x="720000" y="1152475"/>
            <a:ext cx="7704000" cy="14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 sz="12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pic>
        <p:nvPicPr>
          <p:cNvPr id="45" name="Google Shape;4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242801">
            <a:off x="7252584" y="1915976"/>
            <a:ext cx="2623083" cy="2127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32186" y="3878875"/>
            <a:ext cx="2535630" cy="208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5124" y="-420749"/>
            <a:ext cx="1471275" cy="17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3074751">
            <a:off x="-1078006" y="-351147"/>
            <a:ext cx="3216737" cy="380854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5"/>
          <p:cNvSpPr/>
          <p:nvPr/>
        </p:nvSpPr>
        <p:spPr>
          <a:xfrm>
            <a:off x="395925" y="327175"/>
            <a:ext cx="8352300" cy="4489200"/>
          </a:xfrm>
          <a:prstGeom prst="roundRect">
            <a:avLst>
              <a:gd fmla="val 5953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4762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1" name="Google Shape;51;p25"/>
          <p:cNvSpPr txBox="1"/>
          <p:nvPr>
            <p:ph idx="1" type="subTitle"/>
          </p:nvPr>
        </p:nvSpPr>
        <p:spPr>
          <a:xfrm>
            <a:off x="1290750" y="2672122"/>
            <a:ext cx="29076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25"/>
          <p:cNvSpPr txBox="1"/>
          <p:nvPr>
            <p:ph idx="2" type="subTitle"/>
          </p:nvPr>
        </p:nvSpPr>
        <p:spPr>
          <a:xfrm>
            <a:off x="4945625" y="2672122"/>
            <a:ext cx="29076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3" name="Google Shape;53;p25"/>
          <p:cNvSpPr txBox="1"/>
          <p:nvPr>
            <p:ph idx="3" type="subTitle"/>
          </p:nvPr>
        </p:nvSpPr>
        <p:spPr>
          <a:xfrm>
            <a:off x="1290750" y="3037934"/>
            <a:ext cx="29076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4" type="subTitle"/>
          </p:nvPr>
        </p:nvSpPr>
        <p:spPr>
          <a:xfrm>
            <a:off x="4945625" y="3037934"/>
            <a:ext cx="29076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38725" y="2316475"/>
            <a:ext cx="2303900" cy="273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857955">
            <a:off x="3358330" y="-1280761"/>
            <a:ext cx="2427491" cy="286927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6"/>
          <p:cNvSpPr/>
          <p:nvPr/>
        </p:nvSpPr>
        <p:spPr>
          <a:xfrm>
            <a:off x="395925" y="327175"/>
            <a:ext cx="8352300" cy="4489200"/>
          </a:xfrm>
          <a:prstGeom prst="roundRect">
            <a:avLst>
              <a:gd fmla="val 5953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4762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60" name="Google Shape;60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1" type="body"/>
          </p:nvPr>
        </p:nvSpPr>
        <p:spPr>
          <a:xfrm>
            <a:off x="726450" y="1754975"/>
            <a:ext cx="40152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26"/>
          <p:cNvSpPr/>
          <p:nvPr>
            <p:ph idx="2" type="pic"/>
          </p:nvPr>
        </p:nvSpPr>
        <p:spPr>
          <a:xfrm>
            <a:off x="4976975" y="1374425"/>
            <a:ext cx="3232800" cy="2913000"/>
          </a:xfrm>
          <a:prstGeom prst="rect">
            <a:avLst/>
          </a:prstGeom>
          <a:noFill/>
          <a:ln>
            <a:noFill/>
          </a:ln>
        </p:spPr>
      </p:sp>
      <p:pic>
        <p:nvPicPr>
          <p:cNvPr id="63" name="Google Shape;6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81000" y="3718075"/>
            <a:ext cx="2004350" cy="17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2564540">
            <a:off x="6914801" y="3314739"/>
            <a:ext cx="1757600" cy="207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831347">
            <a:off x="-513596" y="-512479"/>
            <a:ext cx="3741343" cy="269710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7"/>
          <p:cNvSpPr/>
          <p:nvPr/>
        </p:nvSpPr>
        <p:spPr>
          <a:xfrm>
            <a:off x="1338200" y="752725"/>
            <a:ext cx="6467700" cy="3638100"/>
          </a:xfrm>
          <a:prstGeom prst="roundRect">
            <a:avLst>
              <a:gd fmla="val 5953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4762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68" name="Google Shape;68;p27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4635493">
            <a:off x="2274795" y="2906403"/>
            <a:ext cx="3216735" cy="3808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30164" y="-382850"/>
            <a:ext cx="2535630" cy="20893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8"/>
          <p:cNvSpPr/>
          <p:nvPr/>
        </p:nvSpPr>
        <p:spPr>
          <a:xfrm>
            <a:off x="395925" y="327175"/>
            <a:ext cx="8352300" cy="4489200"/>
          </a:xfrm>
          <a:prstGeom prst="roundRect">
            <a:avLst>
              <a:gd fmla="val 5953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4762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73" name="Google Shape;7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1087" y="0"/>
            <a:ext cx="759352" cy="8975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8"/>
          <p:cNvSpPr txBox="1"/>
          <p:nvPr>
            <p:ph idx="1" type="subTitle"/>
          </p:nvPr>
        </p:nvSpPr>
        <p:spPr>
          <a:xfrm>
            <a:off x="720064" y="1732525"/>
            <a:ext cx="3597000" cy="23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2" type="subTitle"/>
          </p:nvPr>
        </p:nvSpPr>
        <p:spPr>
          <a:xfrm>
            <a:off x="4826936" y="1732525"/>
            <a:ext cx="3597000" cy="23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b="1" i="0" sz="3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b="1" i="0" sz="3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b="1" i="0" sz="3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b="1" i="0" sz="3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b="1" i="0" sz="3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b="1" i="0" sz="3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b="1" i="0" sz="3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b="1" i="0" sz="3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b="1" i="0" sz="3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40">
          <p15:clr>
            <a:srgbClr val="EA4335"/>
          </p15:clr>
        </p15:guide>
        <p15:guide id="2" orient="horz" pos="290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google.com/search?q=Guernica&amp;oq=Guernica&amp;gs_lcrp=EgZjaHJvbWUyBggAEEUYOTIHCAEQABiPAjIHCAIQABiPAjIHCAMQABiPAtIBBzI4NmowajeoAgiwAgE&amp;sourceid=chrome&amp;ie=UTF-8&amp;safe=active&amp;ssui=on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ordwall.net/resource/6793980/english/linking-words" TargetMode="External"/><Relationship Id="rId4" Type="http://schemas.openxmlformats.org/officeDocument/2006/relationships/hyperlink" Target="https://wordwall.net/resource/26487952/linking-word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/>
          <p:nvPr>
            <p:ph type="ctrTitle"/>
          </p:nvPr>
        </p:nvSpPr>
        <p:spPr>
          <a:xfrm>
            <a:off x="1677750" y="1481550"/>
            <a:ext cx="5788500" cy="21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/>
              <a:t>Linking Words</a:t>
            </a:r>
            <a:endParaRPr/>
          </a:p>
        </p:txBody>
      </p:sp>
      <p:sp>
        <p:nvSpPr>
          <p:cNvPr id="103" name="Google Shape;103;p1"/>
          <p:cNvSpPr/>
          <p:nvPr/>
        </p:nvSpPr>
        <p:spPr>
          <a:xfrm>
            <a:off x="3123075" y="3407975"/>
            <a:ext cx="2685900" cy="609000"/>
          </a:xfrm>
          <a:prstGeom prst="roundRect">
            <a:avLst>
              <a:gd fmla="val 16667" name="adj"/>
            </a:avLst>
          </a:prstGeom>
          <a:solidFill>
            <a:srgbClr val="D3E3F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Inter"/>
                <a:ea typeface="Inter"/>
                <a:cs typeface="Inter"/>
                <a:sym typeface="Inter"/>
              </a:rPr>
              <a:t>Grammar Book</a:t>
            </a:r>
            <a:endParaRPr b="1" sz="16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Inter"/>
                <a:ea typeface="Inter"/>
                <a:cs typeface="Inter"/>
                <a:sym typeface="Inter"/>
              </a:rPr>
              <a:t>Page: 127</a:t>
            </a:r>
            <a:endParaRPr b="1" sz="16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/>
          <p:nvPr/>
        </p:nvSpPr>
        <p:spPr>
          <a:xfrm>
            <a:off x="857875" y="635051"/>
            <a:ext cx="7284600" cy="1447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2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</a:rPr>
              <a:t>Example: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company is facing financial difficulties; </a:t>
            </a:r>
            <a:r>
              <a:rPr b="1" i="0" lang="en-US" sz="1400" u="none" cap="none" strike="noStrike">
                <a:solidFill>
                  <a:schemeClr val="dk1"/>
                </a:solidFill>
              </a:rPr>
              <a:t>in other words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they cannot pay off their debts.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I’m interested in art, </a:t>
            </a:r>
            <a:r>
              <a:rPr b="1" lang="en-US"/>
              <a:t>specifically</a:t>
            </a:r>
            <a:r>
              <a:rPr lang="en-US"/>
              <a:t> modern painting.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movie was good, </a:t>
            </a:r>
            <a:r>
              <a:rPr b="1" lang="en-US"/>
              <a:t>to be (more) specific</a:t>
            </a:r>
            <a:r>
              <a:rPr lang="en-US"/>
              <a:t>, the acting and soundtrack were excellent.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She’s very talented, </a:t>
            </a:r>
            <a:r>
              <a:rPr b="1" lang="en-US"/>
              <a:t>I mean</a:t>
            </a:r>
            <a:r>
              <a:rPr lang="en-US"/>
              <a:t>, she can play five instruments.</a:t>
            </a:r>
            <a:endParaRPr sz="1700"/>
          </a:p>
        </p:txBody>
      </p:sp>
      <p:sp>
        <p:nvSpPr>
          <p:cNvPr id="170" name="Google Shape;170;p11"/>
          <p:cNvSpPr txBox="1"/>
          <p:nvPr/>
        </p:nvSpPr>
        <p:spPr>
          <a:xfrm>
            <a:off x="-781747" y="2291201"/>
            <a:ext cx="975883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Use: to clarify the meaning of a sentence</a:t>
            </a:r>
            <a:endParaRPr/>
          </a:p>
        </p:txBody>
      </p:sp>
      <p:sp>
        <p:nvSpPr>
          <p:cNvPr id="171" name="Google Shape;171;p11"/>
          <p:cNvSpPr txBox="1"/>
          <p:nvPr/>
        </p:nvSpPr>
        <p:spPr>
          <a:xfrm>
            <a:off x="857876" y="3072300"/>
            <a:ext cx="6093000" cy="705300"/>
          </a:xfrm>
          <a:prstGeom prst="rect">
            <a:avLst/>
          </a:prstGeom>
          <a:noFill/>
          <a:ln cap="flat" cmpd="sng" w="38100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</a:rPr>
              <a:t>Linking words:</a:t>
            </a:r>
            <a:endParaRPr b="1"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other words, specifically, to be (more) specific, that is to say, I mean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/>
          <p:nvPr/>
        </p:nvSpPr>
        <p:spPr>
          <a:xfrm>
            <a:off x="857875" y="667676"/>
            <a:ext cx="7284600" cy="1415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2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</a:rPr>
              <a:t>Example: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Alex didn't sleep at all last night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i="0" lang="en-US" sz="1400" u="none" cap="none" strike="noStrike">
                <a:solidFill>
                  <a:schemeClr val="dk1"/>
                </a:solidFill>
              </a:rPr>
              <a:t>consequently</a:t>
            </a:r>
            <a:r>
              <a:rPr b="1" i="0" lang="en-US" sz="1400" u="none" cap="none" strike="noStrike">
                <a:solidFill>
                  <a:srgbClr val="FDC165"/>
                </a:solidFill>
              </a:rPr>
              <a:t>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feels very tired today.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 was tired, </a:t>
            </a:r>
            <a:r>
              <a:rPr b="1" lang="en-US"/>
              <a:t>so</a:t>
            </a:r>
            <a:r>
              <a:rPr lang="en-US"/>
              <a:t> she went to bed early.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roads were icy; </a:t>
            </a:r>
            <a:r>
              <a:rPr b="1" lang="en-US"/>
              <a:t>therefore</a:t>
            </a:r>
            <a:r>
              <a:rPr lang="en-US"/>
              <a:t>, driving was dangerous.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Follow the instructions carefully, </a:t>
            </a:r>
            <a:r>
              <a:rPr b="1" lang="en-US"/>
              <a:t>otherwise</a:t>
            </a:r>
            <a:r>
              <a:rPr lang="en-US"/>
              <a:t> you might make a mistake.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 forgot to set the alarm, </a:t>
            </a:r>
            <a:r>
              <a:rPr b="1" lang="en-US"/>
              <a:t>thus</a:t>
            </a:r>
            <a:r>
              <a:rPr lang="en-US"/>
              <a:t> he was late for work.</a:t>
            </a:r>
            <a:br>
              <a:rPr lang="en-US" sz="1100"/>
            </a:b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2"/>
          <p:cNvSpPr txBox="1"/>
          <p:nvPr/>
        </p:nvSpPr>
        <p:spPr>
          <a:xfrm>
            <a:off x="-319315" y="2169885"/>
            <a:ext cx="7356321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Use: to express the results or the consequences of a situation</a:t>
            </a:r>
            <a:endParaRPr/>
          </a:p>
        </p:txBody>
      </p:sp>
      <p:sp>
        <p:nvSpPr>
          <p:cNvPr id="178" name="Google Shape;178;p12"/>
          <p:cNvSpPr txBox="1"/>
          <p:nvPr/>
        </p:nvSpPr>
        <p:spPr>
          <a:xfrm>
            <a:off x="857875" y="3072299"/>
            <a:ext cx="7258500" cy="835800"/>
          </a:xfrm>
          <a:prstGeom prst="rect">
            <a:avLst/>
          </a:prstGeom>
          <a:noFill/>
          <a:ln cap="flat" cmpd="sng" w="38100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</a:rPr>
              <a:t>Linking words:</a:t>
            </a:r>
            <a:endParaRPr b="1"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so, therefore, otherwise, thus, in this case, for this reason, under those circumstances, consequently, as a consequence, as a result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/>
          <p:nvPr/>
        </p:nvSpPr>
        <p:spPr>
          <a:xfrm>
            <a:off x="857875" y="1182976"/>
            <a:ext cx="7284600" cy="1108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2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</a:rPr>
              <a:t>Example: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</a:rPr>
              <a:t>Apart from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 mother-in-law, everyone liked Sarah's wedding dress.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Everyone was invited </a:t>
            </a:r>
            <a:r>
              <a:rPr b="1" lang="en-US"/>
              <a:t>except for</a:t>
            </a:r>
            <a:r>
              <a:rPr lang="en-US"/>
              <a:t> John.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But for</a:t>
            </a:r>
            <a:r>
              <a:rPr lang="en-US"/>
              <a:t> the rain, we would have gone to the beach.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3"/>
          <p:cNvSpPr txBox="1"/>
          <p:nvPr/>
        </p:nvSpPr>
        <p:spPr>
          <a:xfrm>
            <a:off x="-947292" y="2405017"/>
            <a:ext cx="735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Use: exception</a:t>
            </a:r>
            <a:endParaRPr b="1" i="0" sz="2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" name="Google Shape;185;p13"/>
          <p:cNvSpPr txBox="1"/>
          <p:nvPr/>
        </p:nvSpPr>
        <p:spPr>
          <a:xfrm>
            <a:off x="857884" y="3072304"/>
            <a:ext cx="72585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Linking words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(for), except (for), apart from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0000"/>
                </a:solidFill>
              </a:rPr>
              <a:t>**</a:t>
            </a:r>
            <a:r>
              <a:rPr b="1" lang="en-US" sz="1100">
                <a:solidFill>
                  <a:srgbClr val="990000"/>
                </a:solidFill>
              </a:rPr>
              <a:t>but (for)</a:t>
            </a:r>
            <a:r>
              <a:rPr lang="en-US" sz="1100">
                <a:solidFill>
                  <a:srgbClr val="990000"/>
                </a:solidFill>
              </a:rPr>
              <a:t> – means “if it were not for” or “without.”</a:t>
            </a:r>
            <a:endParaRPr>
              <a:solidFill>
                <a:srgbClr val="99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/>
          <p:nvPr/>
        </p:nvSpPr>
        <p:spPr>
          <a:xfrm>
            <a:off x="857884" y="1088628"/>
            <a:ext cx="7284629" cy="111754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2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</a:rPr>
              <a:t>Example: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</a:rPr>
              <a:t>First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you boil some salted water. </a:t>
            </a:r>
            <a:r>
              <a:rPr b="1" i="0" lang="en-US" sz="1400" u="none" cap="none" strike="noStrike">
                <a:solidFill>
                  <a:schemeClr val="dk1"/>
                </a:solidFill>
              </a:rPr>
              <a:t>Then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you add the pasta and cook for ten minutes. </a:t>
            </a:r>
            <a:r>
              <a:rPr b="1" i="0" lang="en-US" sz="1400" u="none" cap="none" strike="noStrike">
                <a:solidFill>
                  <a:schemeClr val="dk1"/>
                </a:solidFill>
              </a:rPr>
              <a:t>Finally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drain the pasta, add some butter and serve immediately with your favourite sauce and grated cheese.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4"/>
          <p:cNvSpPr txBox="1"/>
          <p:nvPr/>
        </p:nvSpPr>
        <p:spPr>
          <a:xfrm>
            <a:off x="-145144" y="2312972"/>
            <a:ext cx="7356321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Use: to organize the text</a:t>
            </a:r>
            <a:endParaRPr b="1" i="0" sz="2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2" name="Google Shape;192;p14"/>
          <p:cNvSpPr txBox="1"/>
          <p:nvPr/>
        </p:nvSpPr>
        <p:spPr>
          <a:xfrm>
            <a:off x="843940" y="3083175"/>
            <a:ext cx="7573500" cy="11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</a:rPr>
              <a:t>Linking words:</a:t>
            </a:r>
            <a:endParaRPr b="1"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beginning: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initially, first, first of all, at first, to begin/start with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continuing: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second, secondly, after this/that, afterwards, then, next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concluding: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finally, lastly, last but not least, in the end, eventually, to conclude, in conclusion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 txBox="1"/>
          <p:nvPr/>
        </p:nvSpPr>
        <p:spPr>
          <a:xfrm>
            <a:off x="857875" y="1088623"/>
            <a:ext cx="7284600" cy="1732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2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</a:rPr>
              <a:t>Example: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government must take serious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 </a:t>
            </a:r>
            <a:r>
              <a:rPr b="1" i="0" lang="en-US" sz="1400" u="none" cap="none" strike="noStrike">
                <a:solidFill>
                  <a:schemeClr val="dk1"/>
                </a:solidFill>
              </a:rPr>
              <a:t>with regard to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problem of pollution.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had a meeting </a:t>
            </a:r>
            <a:r>
              <a:rPr b="1" lang="en-US"/>
              <a:t>regarding</a:t>
            </a:r>
            <a:r>
              <a:rPr lang="en-US"/>
              <a:t> the new project.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received an email </a:t>
            </a:r>
            <a:r>
              <a:rPr b="1" lang="en-US"/>
              <a:t>concerning</a:t>
            </a:r>
            <a:r>
              <a:rPr lang="en-US"/>
              <a:t> the meeting tomorrow.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With respect to</a:t>
            </a:r>
            <a:r>
              <a:rPr lang="en-US"/>
              <a:t> your last email, I have some questions.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As for</a:t>
            </a:r>
            <a:r>
              <a:rPr lang="en-US"/>
              <a:t> the budget, we need to discuss it next week.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 are some doubts </a:t>
            </a:r>
            <a:r>
              <a:rPr b="1" lang="en-US"/>
              <a:t>as to</a:t>
            </a:r>
            <a:r>
              <a:rPr lang="en-US"/>
              <a:t> the accuracy of the report.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5"/>
          <p:cNvSpPr txBox="1"/>
          <p:nvPr/>
        </p:nvSpPr>
        <p:spPr>
          <a:xfrm>
            <a:off x="-820058" y="2776981"/>
            <a:ext cx="735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Use: for reference</a:t>
            </a:r>
            <a:endParaRPr/>
          </a:p>
        </p:txBody>
      </p:sp>
      <p:sp>
        <p:nvSpPr>
          <p:cNvPr id="199" name="Google Shape;199;p15"/>
          <p:cNvSpPr txBox="1"/>
          <p:nvPr/>
        </p:nvSpPr>
        <p:spPr>
          <a:xfrm>
            <a:off x="857875" y="3387652"/>
            <a:ext cx="7258500" cy="727200"/>
          </a:xfrm>
          <a:prstGeom prst="rect">
            <a:avLst/>
          </a:prstGeom>
          <a:noFill/>
          <a:ln cap="flat" cmpd="sng" w="38100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Linking words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regarding, considering, concerning, with respect/regard to, as for, as to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"/>
          <p:cNvSpPr txBox="1"/>
          <p:nvPr/>
        </p:nvSpPr>
        <p:spPr>
          <a:xfrm>
            <a:off x="857875" y="841675"/>
            <a:ext cx="7284600" cy="1511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2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</a:rPr>
              <a:t>Example: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</a:rPr>
              <a:t>To summarize,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novel gives us a clear picture of life in the nineteenth century.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To sum up</a:t>
            </a:r>
            <a:r>
              <a:rPr lang="en-US"/>
              <a:t>, exercise and a healthy diet are essential for good health.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In short</a:t>
            </a:r>
            <a:r>
              <a:rPr lang="en-US"/>
              <a:t>, we need to work harder to meet the deadline.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On the whole</a:t>
            </a:r>
            <a:r>
              <a:rPr lang="en-US"/>
              <a:t>, the weather this summer has been pleasant.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Altogether</a:t>
            </a:r>
            <a:r>
              <a:rPr lang="en-US"/>
              <a:t>, it was a challenging but rewarding experience.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6"/>
          <p:cNvSpPr txBox="1"/>
          <p:nvPr/>
        </p:nvSpPr>
        <p:spPr>
          <a:xfrm>
            <a:off x="-820058" y="2352887"/>
            <a:ext cx="7356321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Use: to summari</a:t>
            </a:r>
            <a:r>
              <a:rPr b="1" lang="en-US"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b="1" i="0" lang="en-US" sz="3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endParaRPr b="1" i="0" sz="3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6" name="Google Shape;206;p16"/>
          <p:cNvSpPr txBox="1"/>
          <p:nvPr/>
        </p:nvSpPr>
        <p:spPr>
          <a:xfrm>
            <a:off x="857875" y="3072301"/>
            <a:ext cx="7258500" cy="803400"/>
          </a:xfrm>
          <a:prstGeom prst="rect">
            <a:avLst/>
          </a:prstGeom>
          <a:noFill/>
          <a:ln cap="flat" cmpd="sng" w="38100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</a:rPr>
              <a:t>Linking words:</a:t>
            </a:r>
            <a:endParaRPr b="1"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summarize, to sum up, in summary, in short, on the whole, (all) in all, altogether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"/>
          <p:cNvSpPr txBox="1"/>
          <p:nvPr/>
        </p:nvSpPr>
        <p:spPr>
          <a:xfrm>
            <a:off x="857884" y="1088628"/>
            <a:ext cx="7284629" cy="111754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2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</a:rPr>
              <a:t>According to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art critics,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Guernica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a masterpiece of modern art.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In my opinion</a:t>
            </a:r>
            <a:r>
              <a:rPr lang="en-US"/>
              <a:t>, learning a second language is very important.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Personally</a:t>
            </a:r>
            <a:r>
              <a:rPr lang="en-US"/>
              <a:t>, I don’t agree with that decision.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7"/>
          <p:cNvSpPr txBox="1"/>
          <p:nvPr/>
        </p:nvSpPr>
        <p:spPr>
          <a:xfrm>
            <a:off x="-515258" y="2352887"/>
            <a:ext cx="7356321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Use: to give opinions</a:t>
            </a:r>
            <a:endParaRPr/>
          </a:p>
        </p:txBody>
      </p:sp>
      <p:sp>
        <p:nvSpPr>
          <p:cNvPr id="213" name="Google Shape;213;p17"/>
          <p:cNvSpPr txBox="1"/>
          <p:nvPr/>
        </p:nvSpPr>
        <p:spPr>
          <a:xfrm>
            <a:off x="857875" y="3072302"/>
            <a:ext cx="7258500" cy="694500"/>
          </a:xfrm>
          <a:prstGeom prst="rect">
            <a:avLst/>
          </a:prstGeom>
          <a:noFill/>
          <a:ln cap="flat" cmpd="sng" w="38100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Linking words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my opinion/view, according to, personally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a7d0da9e12_0_0"/>
          <p:cNvSpPr txBox="1"/>
          <p:nvPr/>
        </p:nvSpPr>
        <p:spPr>
          <a:xfrm>
            <a:off x="977475" y="2896900"/>
            <a:ext cx="7284600" cy="674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2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https://wordwall.net/resource/6793980/english/linking-words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https://wordwall.net/resource/26487952/linking-words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3a7d0da9e12_0_0"/>
          <p:cNvSpPr/>
          <p:nvPr/>
        </p:nvSpPr>
        <p:spPr>
          <a:xfrm>
            <a:off x="1035225" y="2353175"/>
            <a:ext cx="1740000" cy="3372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Group Sort 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>
            <p:ph idx="1" type="subTitle"/>
          </p:nvPr>
        </p:nvSpPr>
        <p:spPr>
          <a:xfrm>
            <a:off x="827494" y="1230959"/>
            <a:ext cx="6402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-US" sz="1400"/>
              <a:t>Students will be able to identify linking words and their uses.</a:t>
            </a:r>
            <a:endParaRPr b="0" sz="1400"/>
          </a:p>
        </p:txBody>
      </p:sp>
      <p:sp>
        <p:nvSpPr>
          <p:cNvPr id="109" name="Google Shape;109;p2"/>
          <p:cNvSpPr txBox="1"/>
          <p:nvPr>
            <p:ph type="title"/>
          </p:nvPr>
        </p:nvSpPr>
        <p:spPr>
          <a:xfrm>
            <a:off x="720000" y="4333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Learning Objectives </a:t>
            </a:r>
            <a:endParaRPr/>
          </a:p>
        </p:txBody>
      </p:sp>
      <p:sp>
        <p:nvSpPr>
          <p:cNvPr id="110" name="Google Shape;110;p2"/>
          <p:cNvSpPr txBox="1"/>
          <p:nvPr>
            <p:ph idx="4" type="subTitle"/>
          </p:nvPr>
        </p:nvSpPr>
        <p:spPr>
          <a:xfrm>
            <a:off x="827500" y="1972362"/>
            <a:ext cx="6594000" cy="16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-US" sz="1400"/>
              <a:t>Students will be able to use linking words appropriately in written and spoken English to improve </a:t>
            </a:r>
            <a:r>
              <a:rPr b="0" lang="en-US" sz="1400">
                <a:highlight>
                  <a:srgbClr val="D3E3FD"/>
                </a:highlight>
              </a:rPr>
              <a:t>coherence and cohesion. </a:t>
            </a:r>
            <a:endParaRPr b="0" sz="1400">
              <a:highlight>
                <a:srgbClr val="D3E3FD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highlight>
                <a:srgbClr val="D3E3FD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highlight>
                  <a:srgbClr val="D3E3FD"/>
                </a:highlight>
              </a:rPr>
              <a:t>*</a:t>
            </a:r>
            <a:r>
              <a:rPr lang="en-US" sz="1200" u="sng">
                <a:solidFill>
                  <a:srgbClr val="040C28"/>
                </a:solidFill>
                <a:highlight>
                  <a:srgbClr val="D3E3FD"/>
                </a:highlight>
              </a:rPr>
              <a:t>Cohesion</a:t>
            </a:r>
            <a:r>
              <a:rPr b="0" lang="en-US" sz="1200" u="sng">
                <a:solidFill>
                  <a:srgbClr val="040C28"/>
                </a:solidFill>
                <a:highlight>
                  <a:srgbClr val="D3E3FD"/>
                </a:highlight>
              </a:rPr>
              <a:t> is achieved when sentences are connected at the sentence level, whereas as </a:t>
            </a:r>
            <a:r>
              <a:rPr lang="en-US" sz="1200" u="sng">
                <a:solidFill>
                  <a:srgbClr val="040C28"/>
                </a:solidFill>
                <a:highlight>
                  <a:srgbClr val="D3E3FD"/>
                </a:highlight>
              </a:rPr>
              <a:t>coherence</a:t>
            </a:r>
            <a:r>
              <a:rPr b="0" lang="en-US" sz="1200" u="sng">
                <a:solidFill>
                  <a:srgbClr val="040C28"/>
                </a:solidFill>
                <a:highlight>
                  <a:srgbClr val="D3E3FD"/>
                </a:highlight>
              </a:rPr>
              <a:t> is achieved when ideas are connected and easy to understand.</a:t>
            </a:r>
            <a:endParaRPr b="0" sz="1200" u="sng">
              <a:highlight>
                <a:srgbClr val="D3E3FD"/>
              </a:highlight>
            </a:endParaRPr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844603">
            <a:off x="6939333" y="2450498"/>
            <a:ext cx="2817836" cy="2321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type="title"/>
          </p:nvPr>
        </p:nvSpPr>
        <p:spPr>
          <a:xfrm>
            <a:off x="1820925" y="2384100"/>
            <a:ext cx="5502300" cy="12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-US" sz="1600"/>
              <a:t>Think about  any </a:t>
            </a:r>
            <a:r>
              <a:rPr lang="en-US" sz="1600"/>
              <a:t>words or phrases</a:t>
            </a:r>
            <a:r>
              <a:rPr b="0" lang="en-US" sz="1600"/>
              <a:t> that can help connect ideas in sentences and paragraphs.</a:t>
            </a:r>
            <a:endParaRPr sz="1600"/>
          </a:p>
        </p:txBody>
      </p:sp>
      <p:sp>
        <p:nvSpPr>
          <p:cNvPr id="117" name="Google Shape;117;p3"/>
          <p:cNvSpPr txBox="1"/>
          <p:nvPr>
            <p:ph idx="2" type="title"/>
          </p:nvPr>
        </p:nvSpPr>
        <p:spPr>
          <a:xfrm>
            <a:off x="1134140" y="1277149"/>
            <a:ext cx="6549655" cy="89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000"/>
              <a:t>Warm up activity  </a:t>
            </a:r>
            <a:endParaRPr sz="4000"/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436913">
            <a:off x="726927" y="-8169"/>
            <a:ext cx="1610348" cy="178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986121">
            <a:off x="6969425" y="2790581"/>
            <a:ext cx="2373602" cy="2207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What are linking words?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713225" y="1339050"/>
            <a:ext cx="72585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linking words listed below join either main clauses or parts of the same sentence (not a main with a subordinate clause).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959225" y="2044350"/>
            <a:ext cx="6622200" cy="1232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2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is both lazy </a:t>
            </a:r>
            <a:r>
              <a:rPr b="1" i="0" lang="en-US" sz="1400" u="none" cap="none" strike="noStrike">
                <a:solidFill>
                  <a:schemeClr val="dk1"/>
                </a:solidFill>
              </a:rPr>
              <a:t>and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irresponsible.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</a:rPr>
              <a:t>Neither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parents </a:t>
            </a:r>
            <a:r>
              <a:rPr b="1" i="0" lang="en-US" sz="1400" u="none" cap="none" strike="noStrike">
                <a:solidFill>
                  <a:schemeClr val="dk1"/>
                </a:solidFill>
              </a:rPr>
              <a:t>nor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teachers would approve of such bad behaviour.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Both</a:t>
            </a:r>
            <a:r>
              <a:rPr lang="en-US"/>
              <a:t> my brother </a:t>
            </a:r>
            <a:r>
              <a:rPr b="1" lang="en-US"/>
              <a:t>and</a:t>
            </a:r>
            <a:r>
              <a:rPr lang="en-US"/>
              <a:t> my sister are doctors.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Either</a:t>
            </a:r>
            <a:r>
              <a:rPr lang="en-US"/>
              <a:t> we leave now </a:t>
            </a:r>
            <a:r>
              <a:rPr b="1" lang="en-US"/>
              <a:t>or</a:t>
            </a:r>
            <a:r>
              <a:rPr lang="en-US"/>
              <a:t> we miss the train.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Should we go to the park </a:t>
            </a:r>
            <a:r>
              <a:rPr b="1" lang="en-US"/>
              <a:t>or</a:t>
            </a:r>
            <a:r>
              <a:rPr lang="en-US"/>
              <a:t> the beach?</a:t>
            </a:r>
            <a:endParaRPr sz="1700"/>
          </a:p>
        </p:txBody>
      </p:sp>
      <p:sp>
        <p:nvSpPr>
          <p:cNvPr id="127" name="Google Shape;127;p4"/>
          <p:cNvSpPr txBox="1"/>
          <p:nvPr/>
        </p:nvSpPr>
        <p:spPr>
          <a:xfrm>
            <a:off x="713225" y="3188293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Use: co-ordination</a:t>
            </a:r>
            <a:endParaRPr b="1" i="0" sz="3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i="0" sz="3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2510225" y="3898450"/>
            <a:ext cx="3664500" cy="705300"/>
          </a:xfrm>
          <a:prstGeom prst="rect">
            <a:avLst/>
          </a:prstGeom>
          <a:noFill/>
          <a:ln cap="flat" cmpd="sng" w="38100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</a:rPr>
              <a:t>Examples: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and, both...and, or, either...or, neither...nor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857900" y="1019874"/>
            <a:ext cx="7255500" cy="1768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2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</a:rPr>
              <a:t>Example: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u="none" cap="none" strike="noStrike">
                <a:solidFill>
                  <a:schemeClr val="dk1"/>
                </a:solidFill>
              </a:rPr>
              <a:t>As well as</a:t>
            </a: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losing his job, he lost most of his friends.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 is </a:t>
            </a:r>
            <a:r>
              <a:rPr b="1" lang="en-US"/>
              <a:t>not only</a:t>
            </a:r>
            <a:r>
              <a:rPr lang="en-US"/>
              <a:t> smart </a:t>
            </a:r>
            <a:r>
              <a:rPr b="1" lang="en-US"/>
              <a:t>but also</a:t>
            </a:r>
            <a:r>
              <a:rPr lang="en-US"/>
              <a:t> hardworking.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 is </a:t>
            </a:r>
            <a:r>
              <a:rPr b="1" lang="en-US"/>
              <a:t>not only</a:t>
            </a:r>
            <a:r>
              <a:rPr lang="en-US"/>
              <a:t> a teacher </a:t>
            </a:r>
            <a:r>
              <a:rPr b="1" lang="en-US"/>
              <a:t>but</a:t>
            </a:r>
            <a:r>
              <a:rPr lang="en-US"/>
              <a:t> a writer </a:t>
            </a:r>
            <a:r>
              <a:rPr b="1" lang="en-US"/>
              <a:t>as well</a:t>
            </a:r>
            <a:r>
              <a:rPr lang="en-US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 is a great singer. </a:t>
            </a:r>
            <a:r>
              <a:rPr b="1" lang="en-US"/>
              <a:t>What is more</a:t>
            </a:r>
            <a:r>
              <a:rPr lang="en-US"/>
              <a:t>, he writes his own songs.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 is very talented. </a:t>
            </a:r>
            <a:r>
              <a:rPr b="1" lang="en-US"/>
              <a:t>In addition to this</a:t>
            </a:r>
            <a:r>
              <a:rPr lang="en-US"/>
              <a:t>, he is very kind.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Besides</a:t>
            </a:r>
            <a:r>
              <a:rPr lang="en-US"/>
              <a:t> helping at the shelter, she volunteers at the library too.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"/>
          <p:cNvSpPr txBox="1"/>
          <p:nvPr/>
        </p:nvSpPr>
        <p:spPr>
          <a:xfrm>
            <a:off x="-281395" y="3016819"/>
            <a:ext cx="9816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Use: to give additional information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i="0" sz="3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1096050" y="3753024"/>
            <a:ext cx="6832500" cy="850800"/>
          </a:xfrm>
          <a:prstGeom prst="rect">
            <a:avLst/>
          </a:pr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</a:rPr>
              <a:t>Examples: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too, not only...but also, not only... but...as well, as well as, besides, in addition to this, furthermore, what is more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/>
        </p:nvSpPr>
        <p:spPr>
          <a:xfrm>
            <a:off x="857875" y="809050"/>
            <a:ext cx="7113300" cy="214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2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</a:rPr>
              <a:t>Example: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 cooks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well </a:t>
            </a:r>
            <a:r>
              <a:rPr b="1" i="0" lang="en-US" sz="1400" u="none" cap="none" strike="noStrike">
                <a:solidFill>
                  <a:schemeClr val="dk1"/>
                </a:solidFill>
              </a:rPr>
              <a:t>but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 hates washing up afterwards.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 was not prepared for the test; </a:t>
            </a:r>
            <a:r>
              <a:rPr b="1" i="0" lang="en-US" sz="1400" u="none" cap="none" strike="noStrike">
                <a:solidFill>
                  <a:schemeClr val="dk1"/>
                </a:solidFill>
              </a:rPr>
              <a:t>however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 managed to pass it.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 was tired; </a:t>
            </a:r>
            <a:r>
              <a:rPr b="1" lang="en-US"/>
              <a:t>nevertheless</a:t>
            </a:r>
            <a:r>
              <a:rPr lang="en-US"/>
              <a:t>, she finished her homework.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love living in the city. </a:t>
            </a:r>
            <a:r>
              <a:rPr b="1" lang="en-US"/>
              <a:t>On the other hand</a:t>
            </a:r>
            <a:r>
              <a:rPr lang="en-US"/>
              <a:t>, the traffic is terrible.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Regardless of</a:t>
            </a:r>
            <a:r>
              <a:rPr lang="en-US"/>
              <a:t> the weather, we will go hiking tomorrow.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Contrary to</a:t>
            </a:r>
            <a:r>
              <a:rPr lang="en-US"/>
              <a:t> popular belief, bats are not blind.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In comparison to</a:t>
            </a:r>
            <a:r>
              <a:rPr lang="en-US"/>
              <a:t> last year, this year’s harvest is much better.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 is very young, </a:t>
            </a:r>
            <a:r>
              <a:rPr b="1" lang="en-US"/>
              <a:t>yet</a:t>
            </a:r>
            <a:r>
              <a:rPr lang="en-US"/>
              <a:t> he is extremely talented.</a:t>
            </a:r>
            <a:endParaRPr sz="1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-1238990" y="3097687"/>
            <a:ext cx="9816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Use: to express contrast</a:t>
            </a:r>
            <a:endParaRPr/>
          </a:p>
        </p:txBody>
      </p:sp>
      <p:sp>
        <p:nvSpPr>
          <p:cNvPr id="142" name="Google Shape;142;p7"/>
          <p:cNvSpPr txBox="1"/>
          <p:nvPr/>
        </p:nvSpPr>
        <p:spPr>
          <a:xfrm>
            <a:off x="712800" y="3724749"/>
            <a:ext cx="7258500" cy="879000"/>
          </a:xfrm>
          <a:prstGeom prst="rect">
            <a:avLst/>
          </a:prstGeom>
          <a:noFill/>
          <a:ln cap="flat" cmpd="sng" w="38100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</a:rPr>
              <a:t>Linking words:</a:t>
            </a:r>
            <a:endParaRPr b="1"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but, however, nevertheless, on the other hand, regardless of, yet, contrary to, in contrast to, in comparison to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/>
          <p:nvPr/>
        </p:nvSpPr>
        <p:spPr>
          <a:xfrm>
            <a:off x="844825" y="835000"/>
            <a:ext cx="7284600" cy="1301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2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</a:rPr>
              <a:t>Example: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</a:rPr>
              <a:t>To tell you the truth,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didn't know that he was leaving.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had a very good time, </a:t>
            </a:r>
            <a:r>
              <a:rPr b="1" i="0" lang="en-US" sz="1400" u="none" cap="none" strike="noStrike">
                <a:solidFill>
                  <a:schemeClr val="dk1"/>
                </a:solidFill>
              </a:rPr>
              <a:t>indeed.</a:t>
            </a:r>
            <a:endParaRPr b="1" i="0" sz="14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Strangely enough</a:t>
            </a:r>
            <a:r>
              <a:rPr lang="en-US"/>
              <a:t>, he didn’t feel nervous before the performance.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thought the test was easy, but it was </a:t>
            </a:r>
            <a:r>
              <a:rPr b="1" lang="en-US"/>
              <a:t>actually</a:t>
            </a:r>
            <a:r>
              <a:rPr lang="en-US"/>
              <a:t> very difficult.</a:t>
            </a:r>
            <a:endParaRPr sz="1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8"/>
          <p:cNvSpPr txBox="1"/>
          <p:nvPr/>
        </p:nvSpPr>
        <p:spPr>
          <a:xfrm>
            <a:off x="-1061179" y="2418733"/>
            <a:ext cx="7973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Use: for emphasis</a:t>
            </a:r>
            <a:endParaRPr/>
          </a:p>
        </p:txBody>
      </p:sp>
      <p:sp>
        <p:nvSpPr>
          <p:cNvPr id="149" name="Google Shape;149;p8"/>
          <p:cNvSpPr txBox="1"/>
          <p:nvPr/>
        </p:nvSpPr>
        <p:spPr>
          <a:xfrm>
            <a:off x="857876" y="3072300"/>
            <a:ext cx="6789000" cy="705300"/>
          </a:xfrm>
          <a:prstGeom prst="rect">
            <a:avLst/>
          </a:prstGeom>
          <a:noFill/>
          <a:ln cap="flat" cmpd="sng" w="38100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</a:rPr>
              <a:t>Linking words:</a:t>
            </a:r>
            <a:endParaRPr b="1"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fact, as a matter of fact, actually, indeed, to tell you the truth, strangely enough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/>
        </p:nvSpPr>
        <p:spPr>
          <a:xfrm>
            <a:off x="831750" y="613300"/>
            <a:ext cx="7284600" cy="1609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2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</a:rPr>
              <a:t>Example:</a:t>
            </a:r>
            <a:endParaRPr b="1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Exercising </a:t>
            </a:r>
            <a:r>
              <a:rPr b="0" i="0" lang="en-US" sz="1400" u="sng" cap="none" strike="noStrik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strengthens our body</a:t>
            </a:r>
            <a:r>
              <a:rPr b="0" i="0" lang="en-US" sz="1400" u="none" cap="none" strike="noStrik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b="1" i="0" lang="en-US" sz="1400" u="none" cap="none" strike="noStrike">
                <a:solidFill>
                  <a:srgbClr val="990000"/>
                </a:solidFill>
              </a:rPr>
              <a:t>likewise</a:t>
            </a:r>
            <a:r>
              <a:rPr b="0" i="0" lang="en-US" sz="1400" u="none" cap="none" strike="noStrik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, eating more vegetables improves our health.</a:t>
            </a:r>
            <a:endParaRPr>
              <a:solidFill>
                <a:srgbClr val="99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He behaves </a:t>
            </a:r>
            <a:r>
              <a:rPr b="1" i="0" lang="en-US" sz="1400" u="none" cap="none" strike="noStrike">
                <a:solidFill>
                  <a:srgbClr val="38761D"/>
                </a:solidFill>
              </a:rPr>
              <a:t>like</a:t>
            </a:r>
            <a:r>
              <a:rPr b="0" i="0" lang="en-US" sz="14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a real gentleman.</a:t>
            </a:r>
            <a:endParaRPr>
              <a:solidFill>
                <a:srgbClr val="38761D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left everything </a:t>
            </a:r>
            <a:r>
              <a:rPr b="1" i="0" lang="en-US" sz="1400" u="none" cap="none" strike="noStrike">
                <a:solidFill>
                  <a:schemeClr val="dk1"/>
                </a:solidFill>
              </a:rPr>
              <a:t>as we found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it. → 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shows manner (how things were left)</a:t>
            </a:r>
            <a:endParaRPr sz="12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She works </a:t>
            </a:r>
            <a:r>
              <a:rPr b="1" i="0" lang="en-US" sz="1400" u="none" cap="none" strike="noStrike">
                <a:solidFill>
                  <a:srgbClr val="0000FF"/>
                </a:solidFill>
              </a:rPr>
              <a:t>as a shop assistant</a:t>
            </a:r>
            <a:r>
              <a:rPr b="0" i="0" lang="en-US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used a folded blanket </a:t>
            </a:r>
            <a:r>
              <a:rPr b="1" i="0" lang="en-US" sz="1400" u="none" cap="none" strike="noStrike">
                <a:solidFill>
                  <a:schemeClr val="dk1"/>
                </a:solidFill>
              </a:rPr>
              <a:t>as a pillow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→ 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shows function of an object.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9"/>
          <p:cNvSpPr txBox="1"/>
          <p:nvPr/>
        </p:nvSpPr>
        <p:spPr>
          <a:xfrm>
            <a:off x="0" y="2306068"/>
            <a:ext cx="7973576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Use: manner or comparison</a:t>
            </a:r>
            <a:endParaRPr/>
          </a:p>
        </p:txBody>
      </p:sp>
      <p:sp>
        <p:nvSpPr>
          <p:cNvPr id="156" name="Google Shape;156;p9"/>
          <p:cNvSpPr txBox="1"/>
          <p:nvPr/>
        </p:nvSpPr>
        <p:spPr>
          <a:xfrm>
            <a:off x="606783" y="2961742"/>
            <a:ext cx="9524187" cy="14198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Linking words</a:t>
            </a:r>
            <a:r>
              <a:rPr lang="en-US"/>
              <a:t> that show </a:t>
            </a:r>
            <a:r>
              <a:rPr b="1" lang="en-US"/>
              <a:t>manner</a:t>
            </a:r>
            <a:r>
              <a:rPr lang="en-US"/>
              <a:t> (how something happens) or </a:t>
            </a:r>
            <a:r>
              <a:rPr b="1" lang="en-US"/>
              <a:t>comparison</a:t>
            </a:r>
            <a:r>
              <a:rPr lang="en-US"/>
              <a:t> (how things are similar).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C4587"/>
                </a:solidFill>
              </a:rPr>
              <a:t>Examples given: </a:t>
            </a:r>
            <a:r>
              <a:rPr b="1" lang="en-US" sz="1200">
                <a:solidFill>
                  <a:srgbClr val="1C4587"/>
                </a:solidFill>
              </a:rPr>
              <a:t>like, as, likewise, similarly, in the same way</a:t>
            </a:r>
            <a:endParaRPr b="1" sz="12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C4587"/>
                </a:solidFill>
              </a:rPr>
              <a:t>These words help connect ideas in a sentence and show </a:t>
            </a:r>
            <a:r>
              <a:rPr b="1" lang="en-US" sz="1200">
                <a:solidFill>
                  <a:srgbClr val="1C4587"/>
                </a:solidFill>
              </a:rPr>
              <a:t>similarity or method</a:t>
            </a:r>
            <a:r>
              <a:rPr lang="en-US" sz="1200">
                <a:solidFill>
                  <a:srgbClr val="1C4587"/>
                </a:solidFill>
              </a:rPr>
              <a:t>.</a:t>
            </a:r>
            <a:endParaRPr sz="1200">
              <a:solidFill>
                <a:srgbClr val="1C4587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en-US" sz="14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like + noun/pronoun/-ing form </a:t>
            </a:r>
            <a:r>
              <a:rPr lang="en-US" sz="1100">
                <a:solidFill>
                  <a:srgbClr val="38761D"/>
                </a:solidFill>
              </a:rPr>
              <a:t>→ compares one thing to another.</a:t>
            </a:r>
            <a:endParaRPr>
              <a:solidFill>
                <a:srgbClr val="38761D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as + subject + verb</a:t>
            </a:r>
            <a:r>
              <a:rPr lang="en-US">
                <a:solidFill>
                  <a:srgbClr val="990000"/>
                </a:solidFill>
              </a:rPr>
              <a:t> </a:t>
            </a:r>
            <a:r>
              <a:rPr lang="en-US" sz="1100">
                <a:solidFill>
                  <a:srgbClr val="990000"/>
                </a:solidFill>
              </a:rPr>
              <a:t>→ shows similarity in </a:t>
            </a:r>
            <a:r>
              <a:rPr lang="en-US" sz="1100" u="sng">
                <a:solidFill>
                  <a:srgbClr val="990000"/>
                </a:solidFill>
              </a:rPr>
              <a:t>action</a:t>
            </a:r>
            <a:r>
              <a:rPr lang="en-US" sz="1100">
                <a:solidFill>
                  <a:srgbClr val="990000"/>
                </a:solidFill>
              </a:rPr>
              <a:t>.</a:t>
            </a:r>
            <a:endParaRPr>
              <a:solidFill>
                <a:srgbClr val="99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• as + article + noun </a:t>
            </a:r>
            <a:r>
              <a:rPr lang="en-US" sz="1100">
                <a:solidFill>
                  <a:srgbClr val="0000FF"/>
                </a:solidFill>
              </a:rPr>
              <a:t> → describes someone’s </a:t>
            </a:r>
            <a:r>
              <a:rPr b="1" lang="en-US" sz="1100">
                <a:solidFill>
                  <a:srgbClr val="0000FF"/>
                </a:solidFill>
              </a:rPr>
              <a:t>job or function</a:t>
            </a:r>
            <a:r>
              <a:rPr lang="en-US" sz="1100">
                <a:solidFill>
                  <a:srgbClr val="0000FF"/>
                </a:solidFill>
              </a:rPr>
              <a:t>.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7" name="Google Shape;157;p9"/>
          <p:cNvSpPr txBox="1"/>
          <p:nvPr/>
        </p:nvSpPr>
        <p:spPr>
          <a:xfrm>
            <a:off x="6871784" y="3642945"/>
            <a:ext cx="1647372" cy="73866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Manner: a way in which a thing is done or happens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/>
          <p:nvPr/>
        </p:nvSpPr>
        <p:spPr>
          <a:xfrm>
            <a:off x="857875" y="776425"/>
            <a:ext cx="7284600" cy="1511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2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</a:rPr>
              <a:t>Example: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Electronic devices </a:t>
            </a:r>
            <a:r>
              <a:rPr b="1" i="0" lang="en-US" sz="1400" u="none" cap="none" strike="noStrike">
                <a:solidFill>
                  <a:schemeClr val="dk1"/>
                </a:solidFill>
              </a:rPr>
              <a:t>such as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mobile phones and personal stereos should not be used during the flight.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Among all the books I’ve read, this one stands out </a:t>
            </a:r>
            <a:r>
              <a:rPr b="1" lang="en-US"/>
              <a:t>in particular</a:t>
            </a:r>
            <a:r>
              <a:rPr lang="en-US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 is </a:t>
            </a:r>
            <a:r>
              <a:rPr b="1" lang="en-US"/>
              <a:t>particularly</a:t>
            </a:r>
            <a:r>
              <a:rPr lang="en-US"/>
              <a:t> good at solving math problems.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animals can be dangerous, </a:t>
            </a:r>
            <a:r>
              <a:rPr b="1" lang="en-US"/>
              <a:t>for example</a:t>
            </a:r>
            <a:r>
              <a:rPr lang="en-US"/>
              <a:t>, lions and snakes.</a:t>
            </a:r>
            <a:endParaRPr sz="1700"/>
          </a:p>
        </p:txBody>
      </p:sp>
      <p:sp>
        <p:nvSpPr>
          <p:cNvPr id="163" name="Google Shape;163;p10"/>
          <p:cNvSpPr txBox="1"/>
          <p:nvPr/>
        </p:nvSpPr>
        <p:spPr>
          <a:xfrm>
            <a:off x="-447918" y="2230351"/>
            <a:ext cx="7973576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Use: to give an example</a:t>
            </a:r>
            <a:endParaRPr/>
          </a:p>
        </p:txBody>
      </p:sp>
      <p:sp>
        <p:nvSpPr>
          <p:cNvPr id="164" name="Google Shape;164;p10"/>
          <p:cNvSpPr txBox="1"/>
          <p:nvPr/>
        </p:nvSpPr>
        <p:spPr>
          <a:xfrm>
            <a:off x="857876" y="3072300"/>
            <a:ext cx="6125700" cy="705300"/>
          </a:xfrm>
          <a:prstGeom prst="rect">
            <a:avLst/>
          </a:prstGeom>
          <a:noFill/>
          <a:ln cap="flat" cmpd="sng" w="38100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</a:rPr>
              <a:t>Linking words:</a:t>
            </a:r>
            <a:endParaRPr b="1"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like, such as, for example, for instance, especially, particularly, in particular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mposite Functions by Slidesgo">
  <a:themeElements>
    <a:clrScheme name="Simple Light">
      <a:dk1>
        <a:srgbClr val="18134B"/>
      </a:dk1>
      <a:lt1>
        <a:srgbClr val="E6F2FF"/>
      </a:lt1>
      <a:dk2>
        <a:srgbClr val="FFFFFF"/>
      </a:dk2>
      <a:lt2>
        <a:srgbClr val="FB9803"/>
      </a:lt2>
      <a:accent1>
        <a:srgbClr val="FFE096"/>
      </a:accent1>
      <a:accent2>
        <a:srgbClr val="5B92F0"/>
      </a:accent2>
      <a:accent3>
        <a:srgbClr val="4402B9"/>
      </a:accent3>
      <a:accent4>
        <a:srgbClr val="7B2DD3"/>
      </a:accent4>
      <a:accent5>
        <a:srgbClr val="A5579D"/>
      </a:accent5>
      <a:accent6>
        <a:srgbClr val="FFFFFF"/>
      </a:accent6>
      <a:hlink>
        <a:srgbClr val="1813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