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10287000" cx="18288000"/>
  <p:notesSz cx="6858000" cy="9144000"/>
  <p:embeddedFontLst>
    <p:embeddedFont>
      <p:font typeface="Playfair Display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6" roundtripDataSignature="AMtx7mhVbY5WsCog+jyupZBl3AxD5GaA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F3136F-6B58-4D64-8C55-BD9769792F2A}">
  <a:tblStyle styleId="{87F3136F-6B58-4D64-8C55-BD9769792F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5D6F796-3792-4BE1-90A6-A2126AE17FE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layfairDisplayBlack-boldItalic.fntdata"/><Relationship Id="rId12" Type="http://schemas.openxmlformats.org/officeDocument/2006/relationships/slide" Target="slides/slide6.xml"/><Relationship Id="rId34" Type="http://schemas.openxmlformats.org/officeDocument/2006/relationships/font" Target="fonts/PlayfairDisplayBlack-bold.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c480357c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30c480357ce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c480357c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0c480357ce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c480357c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0c480357ce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c480357c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0c480357ce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c480357c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0c480357ce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c480357c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0c480357ce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0d91f820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0d91f8209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d91f8209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0d91f8209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d19173bc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0d19173bca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c48035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0c480357c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c480357c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30c480357ce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c480357c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0c480357ce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c480357c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0c480357ce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c480357c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0c480357ce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slide" Target="/ppt/slid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slide" Target="/ppt/slid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slide" Target="/ppt/slid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slide" Target="/ppt/slid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slide" Target="/ppt/slid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slide" Target="/ppt/slides/slide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slide" Target="/ppt/slides/slide21.xml"/><Relationship Id="rId4" Type="http://schemas.openxmlformats.org/officeDocument/2006/relationships/slide" Target="/ppt/slides/slide22.xml"/><Relationship Id="rId5" Type="http://schemas.openxmlformats.org/officeDocument/2006/relationships/slide" Target="/ppt/slides/slide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slide" Target="/ppt/slides/slide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slide" Target="/ppt/slid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slide" Target="/ppt/slid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slide" Target="/ppt/slides/slide16.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slide" Target="/ppt/slid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slide" Target="/ppt/slid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slide" Target="/ppt/slides/slide18.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slide" Target="/ppt/slid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create.kahoot.it/details/a03644b7-955a-449c-bf20-cb831194230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9.xml"/><Relationship Id="rId11" Type="http://schemas.openxmlformats.org/officeDocument/2006/relationships/slide" Target="/ppt/slides/slide14.xml"/><Relationship Id="rId10" Type="http://schemas.openxmlformats.org/officeDocument/2006/relationships/slide" Target="/ppt/slides/slide11.xml"/><Relationship Id="rId9" Type="http://schemas.openxmlformats.org/officeDocument/2006/relationships/slide" Target="/ppt/slides/slide8.xml"/><Relationship Id="rId5" Type="http://schemas.openxmlformats.org/officeDocument/2006/relationships/slide" Target="/ppt/slides/slide12.xml"/><Relationship Id="rId6" Type="http://schemas.openxmlformats.org/officeDocument/2006/relationships/slide" Target="/ppt/slides/slide7.xml"/><Relationship Id="rId7" Type="http://schemas.openxmlformats.org/officeDocument/2006/relationships/slide" Target="/ppt/slides/slide10.xml"/><Relationship Id="rId8" Type="http://schemas.openxmlformats.org/officeDocument/2006/relationships/slide" Target="/ppt/slid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83" name="Shape 83"/>
        <p:cNvGrpSpPr/>
        <p:nvPr/>
      </p:nvGrpSpPr>
      <p:grpSpPr>
        <a:xfrm>
          <a:off x="0" y="0"/>
          <a:ext cx="0" cy="0"/>
          <a:chOff x="0" y="0"/>
          <a:chExt cx="0" cy="0"/>
        </a:xfrm>
      </p:grpSpPr>
      <p:sp>
        <p:nvSpPr>
          <p:cNvPr id="84" name="Google Shape;84;p1"/>
          <p:cNvSpPr/>
          <p:nvPr/>
        </p:nvSpPr>
        <p:spPr>
          <a:xfrm>
            <a:off x="0" y="0"/>
            <a:ext cx="4933842" cy="102870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1028700" y="1028700"/>
            <a:ext cx="7810284" cy="8229600"/>
          </a:xfrm>
          <a:custGeom>
            <a:rect b="b" l="l" r="r" t="t"/>
            <a:pathLst>
              <a:path extrusionOk="0" h="8229600" w="7810284">
                <a:moveTo>
                  <a:pt x="0" y="0"/>
                </a:moveTo>
                <a:lnTo>
                  <a:pt x="7810284" y="0"/>
                </a:lnTo>
                <a:lnTo>
                  <a:pt x="7810284" y="8229600"/>
                </a:lnTo>
                <a:lnTo>
                  <a:pt x="0" y="8229600"/>
                </a:lnTo>
                <a:lnTo>
                  <a:pt x="0" y="0"/>
                </a:lnTo>
                <a:close/>
              </a:path>
            </a:pathLst>
          </a:custGeom>
          <a:blipFill rotWithShape="1">
            <a:blip r:embed="rId3">
              <a:alphaModFix/>
            </a:blip>
            <a:stretch>
              <a:fillRect b="-22168" l="-1449" r="-6530" t="-22168"/>
            </a:stretch>
          </a:blipFill>
          <a:ln>
            <a:noFill/>
          </a:ln>
        </p:spPr>
      </p:sp>
      <p:sp>
        <p:nvSpPr>
          <p:cNvPr id="86" name="Google Shape;86;p1"/>
          <p:cNvSpPr txBox="1"/>
          <p:nvPr/>
        </p:nvSpPr>
        <p:spPr>
          <a:xfrm>
            <a:off x="9222420" y="1152525"/>
            <a:ext cx="9157800" cy="82734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12500" u="none" cap="none" strike="noStrike">
                <a:solidFill>
                  <a:srgbClr val="D4C0AB"/>
                </a:solidFill>
                <a:latin typeface="Playfair Display Black"/>
                <a:ea typeface="Playfair Display Black"/>
                <a:cs typeface="Playfair Display Black"/>
                <a:sym typeface="Playfair Display Black"/>
              </a:rPr>
              <a:t>In the company of cheerful ladies </a:t>
            </a:r>
            <a:endParaRPr b="0" i="0" sz="12500" u="none" cap="none" strike="noStrike">
              <a:solidFill>
                <a:srgbClr val="D4C0AB"/>
              </a:solidFill>
              <a:latin typeface="Playfair Display Black"/>
              <a:ea typeface="Playfair Display Black"/>
              <a:cs typeface="Playfair Display Black"/>
              <a:sym typeface="Playfair Display Black"/>
            </a:endParaRPr>
          </a:p>
        </p:txBody>
      </p:sp>
      <p:sp>
        <p:nvSpPr>
          <p:cNvPr id="87" name="Google Shape;87;p1"/>
          <p:cNvSpPr/>
          <p:nvPr/>
        </p:nvSpPr>
        <p:spPr>
          <a:xfrm>
            <a:off x="9146220" y="7387078"/>
            <a:ext cx="2103600" cy="45900"/>
          </a:xfrm>
          <a:prstGeom prst="rect">
            <a:avLst/>
          </a:prstGeom>
          <a:solidFill>
            <a:srgbClr val="F2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67" name="Shape 167"/>
        <p:cNvGrpSpPr/>
        <p:nvPr/>
      </p:nvGrpSpPr>
      <p:grpSpPr>
        <a:xfrm>
          <a:off x="0" y="0"/>
          <a:ext cx="0" cy="0"/>
          <a:chOff x="0" y="0"/>
          <a:chExt cx="0" cy="0"/>
        </a:xfrm>
      </p:grpSpPr>
      <p:sp>
        <p:nvSpPr>
          <p:cNvPr id="168" name="Google Shape;168;g30c480357ce_0_75"/>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300">
                <a:solidFill>
                  <a:schemeClr val="dk1"/>
                </a:solidFill>
                <a:latin typeface="Times New Roman"/>
                <a:ea typeface="Times New Roman"/>
                <a:cs typeface="Times New Roman"/>
                <a:sym typeface="Times New Roman"/>
              </a:rPr>
              <a:t>Sensory Imagery</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300">
                <a:solidFill>
                  <a:schemeClr val="dk1"/>
                </a:solidFill>
                <a:latin typeface="Times New Roman"/>
                <a:ea typeface="Times New Roman"/>
                <a:cs typeface="Times New Roman"/>
                <a:sym typeface="Times New Roman"/>
              </a:rPr>
              <a:t>What sensory details (e.g., sounds, sights) does the author use to describe the café and eucalyptus trees, and how do they contribute to the mood of the scene?</a:t>
            </a:r>
            <a:endParaRPr b="1" sz="4300">
              <a:solidFill>
                <a:schemeClr val="dk1"/>
              </a:solidFill>
              <a:latin typeface="Times New Roman"/>
              <a:ea typeface="Times New Roman"/>
              <a:cs typeface="Times New Roman"/>
              <a:sym typeface="Times New Roman"/>
            </a:endParaRPr>
          </a:p>
        </p:txBody>
      </p:sp>
      <p:sp>
        <p:nvSpPr>
          <p:cNvPr id="169" name="Google Shape;169;g30c480357ce_0_75"/>
          <p:cNvSpPr txBox="1"/>
          <p:nvPr/>
        </p:nvSpPr>
        <p:spPr>
          <a:xfrm>
            <a:off x="882825" y="3429000"/>
            <a:ext cx="16170600" cy="4779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The author uses sensory details like the sound of the eucalyptus leaves rustling, which Mma Ramotswe imagines to sound like the sea, creating a serene and tranquil mood. The visual imagery of dark green foliage/leaves and the open verandah evokes a sense of openness and connection to nature, enhancing the café's comforting atmosphere.</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70" name="Google Shape;170;g30c480357ce_0_75"/>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74" name="Shape 174"/>
        <p:cNvGrpSpPr/>
        <p:nvPr/>
      </p:nvGrpSpPr>
      <p:grpSpPr>
        <a:xfrm>
          <a:off x="0" y="0"/>
          <a:ext cx="0" cy="0"/>
          <a:chOff x="0" y="0"/>
          <a:chExt cx="0" cy="0"/>
        </a:xfrm>
      </p:grpSpPr>
      <p:sp>
        <p:nvSpPr>
          <p:cNvPr id="175" name="Google Shape;175;g30c480357ce_0_82"/>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400">
                <a:solidFill>
                  <a:schemeClr val="dk1"/>
                </a:solidFill>
                <a:latin typeface="Times New Roman"/>
                <a:ea typeface="Times New Roman"/>
                <a:cs typeface="Times New Roman"/>
                <a:sym typeface="Times New Roman"/>
              </a:rPr>
              <a:t>Reflection Writing</a:t>
            </a:r>
            <a:endParaRPr b="1" sz="3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400">
                <a:solidFill>
                  <a:schemeClr val="dk1"/>
                </a:solidFill>
                <a:latin typeface="Times New Roman"/>
                <a:ea typeface="Times New Roman"/>
                <a:cs typeface="Times New Roman"/>
                <a:sym typeface="Times New Roman"/>
              </a:rPr>
              <a:t>What personal connections can you make between Mma Ramotswe's reflections on change and any similar experiences in your life?</a:t>
            </a:r>
            <a:endParaRPr b="1" sz="4100">
              <a:solidFill>
                <a:schemeClr val="dk1"/>
              </a:solidFill>
              <a:latin typeface="Times New Roman"/>
              <a:ea typeface="Times New Roman"/>
              <a:cs typeface="Times New Roman"/>
              <a:sym typeface="Times New Roman"/>
            </a:endParaRPr>
          </a:p>
        </p:txBody>
      </p:sp>
      <p:sp>
        <p:nvSpPr>
          <p:cNvPr id="176" name="Google Shape;176;g30c480357ce_0_82"/>
          <p:cNvSpPr txBox="1"/>
          <p:nvPr/>
        </p:nvSpPr>
        <p:spPr>
          <a:xfrm>
            <a:off x="882825" y="3429000"/>
            <a:ext cx="16170600" cy="4779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I can relate to Mma Ramotswe’s feelings of nostalgia, as I often think about how my hometown has changed over the years. Like her, I feel a longing for the sense of community that seems to have diminished/decreased, and I find myself reminiscing about simpler times when people were more connected and considerate of one another.</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77" name="Google Shape;177;g30c480357ce_0_82"/>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81" name="Shape 181"/>
        <p:cNvGrpSpPr/>
        <p:nvPr/>
      </p:nvGrpSpPr>
      <p:grpSpPr>
        <a:xfrm>
          <a:off x="0" y="0"/>
          <a:ext cx="0" cy="0"/>
          <a:chOff x="0" y="0"/>
          <a:chExt cx="0" cy="0"/>
        </a:xfrm>
      </p:grpSpPr>
      <p:sp>
        <p:nvSpPr>
          <p:cNvPr id="182" name="Google Shape;182;g30c480357ce_0_89"/>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700">
                <a:solidFill>
                  <a:schemeClr val="dk1"/>
                </a:solidFill>
                <a:latin typeface="Times New Roman"/>
                <a:ea typeface="Times New Roman"/>
                <a:cs typeface="Times New Roman"/>
                <a:sym typeface="Times New Roman"/>
              </a:rPr>
              <a:t>Creative Writing</a:t>
            </a:r>
            <a:endParaRPr b="1" sz="3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700">
                <a:solidFill>
                  <a:schemeClr val="dk1"/>
                </a:solidFill>
                <a:latin typeface="Times New Roman"/>
                <a:ea typeface="Times New Roman"/>
                <a:cs typeface="Times New Roman"/>
                <a:sym typeface="Times New Roman"/>
              </a:rPr>
              <a:t>Imagine you're sitting in a café similar to the one described in the passage. What do you see, hear, and feel? Write a descriptive paragraph using sensory details.</a:t>
            </a:r>
            <a:endParaRPr b="1" sz="4500">
              <a:solidFill>
                <a:schemeClr val="dk1"/>
              </a:solidFill>
              <a:latin typeface="Times New Roman"/>
              <a:ea typeface="Times New Roman"/>
              <a:cs typeface="Times New Roman"/>
              <a:sym typeface="Times New Roman"/>
            </a:endParaRPr>
          </a:p>
        </p:txBody>
      </p:sp>
      <p:sp>
        <p:nvSpPr>
          <p:cNvPr id="183" name="Google Shape;183;g30c480357ce_0_89"/>
          <p:cNvSpPr txBox="1"/>
          <p:nvPr/>
        </p:nvSpPr>
        <p:spPr>
          <a:xfrm>
            <a:off x="882825" y="3429000"/>
            <a:ext cx="16170600" cy="5633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Sitting in the café, I see the sunlight filtering through the green leaves of the eucalyptus trees, casting dancing shadows on the wooden tables. The air is filled with the soothing sound of leaves rustling, reminiscent of ocean waves, creating a calming atmosphere. I feel a gentle breeze against my skin and smell the rich aroma of freshly brewed coffee wafting through the air. Laughter and soft conversations from nearby tables add to the vibrant yet relaxed ambiance.</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84" name="Google Shape;184;g30c480357ce_0_89"/>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88" name="Shape 188"/>
        <p:cNvGrpSpPr/>
        <p:nvPr/>
      </p:nvGrpSpPr>
      <p:grpSpPr>
        <a:xfrm>
          <a:off x="0" y="0"/>
          <a:ext cx="0" cy="0"/>
          <a:chOff x="0" y="0"/>
          <a:chExt cx="0" cy="0"/>
        </a:xfrm>
      </p:grpSpPr>
      <p:sp>
        <p:nvSpPr>
          <p:cNvPr id="189" name="Google Shape;189;g30c480357ce_0_96"/>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700">
                <a:latin typeface="Times New Roman"/>
                <a:ea typeface="Times New Roman"/>
                <a:cs typeface="Times New Roman"/>
                <a:sym typeface="Times New Roman"/>
              </a:rPr>
              <a:t>Group Discussion</a:t>
            </a:r>
            <a:endParaRPr b="1" sz="3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700">
                <a:solidFill>
                  <a:schemeClr val="dk1"/>
                </a:solidFill>
                <a:latin typeface="Times New Roman"/>
                <a:ea typeface="Times New Roman"/>
                <a:cs typeface="Times New Roman"/>
                <a:sym typeface="Times New Roman"/>
              </a:rPr>
              <a:t>In your group, discuss how Mma Ramotswe's observations of selfish behavior reflect her thoughts on societal changes in Botswana.</a:t>
            </a:r>
            <a:endParaRPr b="1" sz="4800">
              <a:solidFill>
                <a:schemeClr val="dk1"/>
              </a:solidFill>
              <a:latin typeface="Times New Roman"/>
              <a:ea typeface="Times New Roman"/>
              <a:cs typeface="Times New Roman"/>
              <a:sym typeface="Times New Roman"/>
            </a:endParaRPr>
          </a:p>
        </p:txBody>
      </p:sp>
      <p:sp>
        <p:nvSpPr>
          <p:cNvPr id="190" name="Google Shape;190;g30c480357ce_0_96"/>
          <p:cNvSpPr txBox="1"/>
          <p:nvPr/>
        </p:nvSpPr>
        <p:spPr>
          <a:xfrm>
            <a:off x="882825" y="3429000"/>
            <a:ext cx="16170600" cy="4779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In our discussion, we noted that Mma Ramotswe’s observations highlight her disappointment with the increasing selfishness she perceives in contemporary society. Her reaction to the hit-and-run incident indicates her belief that people are becoming less considerate and ethical. This reflects a broader theme of societal decline in moral values, contrasting with her idealized memories of the past.</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91" name="Google Shape;191;g30c480357ce_0_96"/>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95" name="Shape 195"/>
        <p:cNvGrpSpPr/>
        <p:nvPr/>
      </p:nvGrpSpPr>
      <p:grpSpPr>
        <a:xfrm>
          <a:off x="0" y="0"/>
          <a:ext cx="0" cy="0"/>
          <a:chOff x="0" y="0"/>
          <a:chExt cx="0" cy="0"/>
        </a:xfrm>
      </p:grpSpPr>
      <p:sp>
        <p:nvSpPr>
          <p:cNvPr id="196" name="Google Shape;196;g30c480357ce_0_102"/>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800">
                <a:latin typeface="Times New Roman"/>
                <a:ea typeface="Times New Roman"/>
                <a:cs typeface="Times New Roman"/>
                <a:sym typeface="Times New Roman"/>
              </a:rPr>
              <a:t>Compare and Contrast</a:t>
            </a:r>
            <a:endParaRPr b="1" sz="3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800">
                <a:solidFill>
                  <a:schemeClr val="dk1"/>
                </a:solidFill>
                <a:latin typeface="Times New Roman"/>
                <a:ea typeface="Times New Roman"/>
                <a:cs typeface="Times New Roman"/>
                <a:sym typeface="Times New Roman"/>
              </a:rPr>
              <a:t>How does Mma Ramotswe’s idealized vision of the past compare with the modern behaviors she witnesses in the café? What does this reveal about changes in society?</a:t>
            </a:r>
            <a:endParaRPr b="1" sz="4900">
              <a:solidFill>
                <a:schemeClr val="dk1"/>
              </a:solidFill>
              <a:latin typeface="Times New Roman"/>
              <a:ea typeface="Times New Roman"/>
              <a:cs typeface="Times New Roman"/>
              <a:sym typeface="Times New Roman"/>
            </a:endParaRPr>
          </a:p>
        </p:txBody>
      </p:sp>
      <p:sp>
        <p:nvSpPr>
          <p:cNvPr id="197" name="Google Shape;197;g30c480357ce_0_102"/>
          <p:cNvSpPr txBox="1"/>
          <p:nvPr/>
        </p:nvSpPr>
        <p:spPr>
          <a:xfrm>
            <a:off x="882825" y="3429000"/>
            <a:ext cx="16170600" cy="5633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Mma Ramotswe’s idealized vision of the past is characterized by a sense of community, kindness, and responsibility. In contrast, the modern behaviors she observes, such as the hit-and-run incident, reflect a growing self-centeredness and lack of accountability. This contrast highlights a societal shift from traditional values to a more individualistic approach, suggesting a decline in moral standards and community cohesion/unity.</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98" name="Google Shape;198;g30c480357ce_0_102"/>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202" name="Shape 202"/>
        <p:cNvGrpSpPr/>
        <p:nvPr/>
      </p:nvGrpSpPr>
      <p:grpSpPr>
        <a:xfrm>
          <a:off x="0" y="0"/>
          <a:ext cx="0" cy="0"/>
          <a:chOff x="0" y="0"/>
          <a:chExt cx="0" cy="0"/>
        </a:xfrm>
      </p:grpSpPr>
      <p:sp>
        <p:nvSpPr>
          <p:cNvPr id="203" name="Google Shape;203;p4"/>
          <p:cNvSpPr/>
          <p:nvPr/>
        </p:nvSpPr>
        <p:spPr>
          <a:xfrm>
            <a:off x="8763000" y="-28656"/>
            <a:ext cx="9525000" cy="10315656"/>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txBox="1"/>
          <p:nvPr/>
        </p:nvSpPr>
        <p:spPr>
          <a:xfrm>
            <a:off x="685800" y="1409700"/>
            <a:ext cx="7515600" cy="7881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i="0" lang="en-US" sz="3200" u="none" cap="none" strike="noStrike">
                <a:solidFill>
                  <a:srgbClr val="342D29"/>
                </a:solidFill>
                <a:latin typeface="Times New Roman"/>
                <a:ea typeface="Times New Roman"/>
                <a:cs typeface="Times New Roman"/>
                <a:sym typeface="Times New Roman"/>
              </a:rPr>
              <a:t>Mma Ramotswe was sitting alone in her favourite café, on the edge of the shopping centre at the Gaborone 4 end of Tlokweng Road. It was a Saturday, the day she preferred HI above all others, a day on which one might do as much or as little as SUBTITLE one liked, a day to have lunch with a friend at the President Hotel, or, FAV as on that day, to sit by oneself and think about the </a:t>
            </a:r>
            <a:r>
              <a:rPr i="0" lang="en-US" sz="3200" u="sng" cap="none" strike="noStrike">
                <a:solidFill>
                  <a:schemeClr val="hlink"/>
                </a:solidFill>
                <a:latin typeface="Times New Roman"/>
                <a:ea typeface="Times New Roman"/>
                <a:cs typeface="Times New Roman"/>
                <a:sym typeface="Times New Roman"/>
                <a:hlinkClick action="ppaction://hlinksldjump" r:id="rId3"/>
              </a:rPr>
              <a:t>bents </a:t>
            </a:r>
            <a:r>
              <a:rPr i="0" lang="en-US" sz="3200" u="none" cap="none" strike="noStrike">
                <a:solidFill>
                  <a:srgbClr val="342D29"/>
                </a:solidFill>
                <a:latin typeface="Times New Roman"/>
                <a:ea typeface="Times New Roman"/>
                <a:cs typeface="Times New Roman"/>
                <a:sym typeface="Times New Roman"/>
              </a:rPr>
              <a:t>of the week, and the state of the world. This café was a good place to be, for several reasons. </a:t>
            </a:r>
            <a:endParaRPr sz="1600">
              <a:latin typeface="Times New Roman"/>
              <a:ea typeface="Times New Roman"/>
              <a:cs typeface="Times New Roman"/>
              <a:sym typeface="Times New Roman"/>
            </a:endParaRPr>
          </a:p>
        </p:txBody>
      </p:sp>
      <p:sp>
        <p:nvSpPr>
          <p:cNvPr id="205" name="Google Shape;205;p4"/>
          <p:cNvSpPr txBox="1"/>
          <p:nvPr/>
        </p:nvSpPr>
        <p:spPr>
          <a:xfrm>
            <a:off x="685800" y="266700"/>
            <a:ext cx="15293100" cy="554100"/>
          </a:xfrm>
          <a:prstGeom prst="rect">
            <a:avLst/>
          </a:prstGeom>
          <a:noFill/>
          <a:ln>
            <a:noFill/>
          </a:ln>
        </p:spPr>
        <p:txBody>
          <a:bodyPr anchorCtr="0" anchor="t" bIns="0" lIns="0" spcFirstLastPara="1" rIns="0" wrap="square" tIns="0">
            <a:spAutoFit/>
          </a:bodyPr>
          <a:lstStyle/>
          <a:p>
            <a:pPr indent="0" lvl="0" marL="0" marR="0" rtl="0" algn="l">
              <a:lnSpc>
                <a:spcPct val="281250"/>
              </a:lnSpc>
              <a:spcBef>
                <a:spcPts val="0"/>
              </a:spcBef>
              <a:spcAft>
                <a:spcPts val="0"/>
              </a:spcAft>
              <a:buNone/>
            </a:pPr>
            <a:r>
              <a:rPr b="1" i="0" lang="en-US" sz="3600" u="none" cap="none" strike="noStrike">
                <a:solidFill>
                  <a:srgbClr val="342D29"/>
                </a:solidFill>
                <a:latin typeface="Times New Roman"/>
                <a:ea typeface="Times New Roman"/>
                <a:cs typeface="Times New Roman"/>
                <a:sym typeface="Times New Roman"/>
              </a:rPr>
              <a:t>In the company of cheerful ladies </a:t>
            </a:r>
            <a:endParaRPr sz="1800">
              <a:latin typeface="Times New Roman"/>
              <a:ea typeface="Times New Roman"/>
              <a:cs typeface="Times New Roman"/>
              <a:sym typeface="Times New Roman"/>
            </a:endParaRPr>
          </a:p>
        </p:txBody>
      </p:sp>
      <p:sp>
        <p:nvSpPr>
          <p:cNvPr id="206" name="Google Shape;206;p4"/>
          <p:cNvSpPr txBox="1"/>
          <p:nvPr/>
        </p:nvSpPr>
        <p:spPr>
          <a:xfrm>
            <a:off x="9174475" y="571500"/>
            <a:ext cx="8574300" cy="923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300" u="none" cap="none" strike="noStrike">
                <a:solidFill>
                  <a:srgbClr val="342D29"/>
                </a:solidFill>
                <a:latin typeface="Times New Roman"/>
                <a:ea typeface="Times New Roman"/>
                <a:cs typeface="Times New Roman"/>
                <a:sym typeface="Times New Roman"/>
              </a:rPr>
              <a:t>What does Mma Ramotswe's choice to sit alone and think about the week tell us about her?</a:t>
            </a:r>
            <a:endParaRPr sz="2300">
              <a:latin typeface="Times New Roman"/>
              <a:ea typeface="Times New Roman"/>
              <a:cs typeface="Times New Roman"/>
              <a:sym typeface="Times New Roman"/>
            </a:endParaRPr>
          </a:p>
          <a:p>
            <a:pPr indent="0" lvl="0" marL="0" marR="0" rtl="0" algn="l">
              <a:spcBef>
                <a:spcPts val="0"/>
              </a:spcBef>
              <a:spcAft>
                <a:spcPts val="0"/>
              </a:spcAft>
              <a:buNone/>
            </a:pPr>
            <a:r>
              <a:rPr lang="en-US" sz="3300">
                <a:solidFill>
                  <a:srgbClr val="342D29"/>
                </a:solidFill>
                <a:latin typeface="Times New Roman"/>
                <a:ea typeface="Times New Roman"/>
                <a:cs typeface="Times New Roman"/>
                <a:sym typeface="Times New Roman"/>
              </a:rPr>
              <a:t>It shows that</a:t>
            </a:r>
            <a:r>
              <a:rPr b="1" lang="en-US" sz="3300">
                <a:solidFill>
                  <a:srgbClr val="342D29"/>
                </a:solidFill>
                <a:latin typeface="Times New Roman"/>
                <a:ea typeface="Times New Roman"/>
                <a:cs typeface="Times New Roman"/>
                <a:sym typeface="Times New Roman"/>
              </a:rPr>
              <a:t> she values quiet time</a:t>
            </a:r>
            <a:r>
              <a:rPr lang="en-US" sz="3300">
                <a:solidFill>
                  <a:srgbClr val="342D29"/>
                </a:solidFill>
                <a:latin typeface="Times New Roman"/>
                <a:ea typeface="Times New Roman"/>
                <a:cs typeface="Times New Roman"/>
                <a:sym typeface="Times New Roman"/>
              </a:rPr>
              <a:t> to think and reflect. She cares about the events of the week and the world around her, indicating that </a:t>
            </a:r>
            <a:r>
              <a:rPr b="1" lang="en-US" sz="3300">
                <a:solidFill>
                  <a:srgbClr val="342D29"/>
                </a:solidFill>
                <a:latin typeface="Times New Roman"/>
                <a:ea typeface="Times New Roman"/>
                <a:cs typeface="Times New Roman"/>
                <a:sym typeface="Times New Roman"/>
              </a:rPr>
              <a:t>she is thoughtful and introspective </a:t>
            </a:r>
            <a:r>
              <a:rPr lang="en-US" sz="3300">
                <a:solidFill>
                  <a:srgbClr val="342D29"/>
                </a:solidFill>
                <a:latin typeface="Times New Roman"/>
                <a:ea typeface="Times New Roman"/>
                <a:cs typeface="Times New Roman"/>
                <a:sym typeface="Times New Roman"/>
              </a:rPr>
              <a:t>(</a:t>
            </a:r>
            <a:r>
              <a:rPr lang="en-US" sz="3300">
                <a:solidFill>
                  <a:srgbClr val="040C28"/>
                </a:solidFill>
                <a:latin typeface="Times New Roman"/>
                <a:ea typeface="Times New Roman"/>
                <a:cs typeface="Times New Roman"/>
                <a:sym typeface="Times New Roman"/>
              </a:rPr>
              <a:t>spends considerable time examining his own thoughts and feelings)</a:t>
            </a:r>
            <a:r>
              <a:rPr lang="en-US" sz="3300">
                <a:solidFill>
                  <a:srgbClr val="342D29"/>
                </a:solidFill>
                <a:latin typeface="Times New Roman"/>
                <a:ea typeface="Times New Roman"/>
                <a:cs typeface="Times New Roman"/>
                <a:sym typeface="Times New Roman"/>
              </a:rPr>
              <a:t>.</a:t>
            </a:r>
            <a:endParaRPr sz="3300">
              <a:latin typeface="Times New Roman"/>
              <a:ea typeface="Times New Roman"/>
              <a:cs typeface="Times New Roman"/>
              <a:sym typeface="Times New Roman"/>
            </a:endParaRPr>
          </a:p>
          <a:p>
            <a:pPr indent="0" lvl="0" marL="0" marR="0" rtl="0" algn="l">
              <a:spcBef>
                <a:spcPts val="0"/>
              </a:spcBef>
              <a:spcAft>
                <a:spcPts val="0"/>
              </a:spcAft>
              <a:buNone/>
            </a:pPr>
            <a:r>
              <a:t/>
            </a:r>
            <a:endParaRPr sz="33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3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300">
                <a:solidFill>
                  <a:srgbClr val="342D29"/>
                </a:solidFill>
                <a:latin typeface="Times New Roman"/>
                <a:ea typeface="Times New Roman"/>
                <a:cs typeface="Times New Roman"/>
                <a:sym typeface="Times New Roman"/>
              </a:rPr>
              <a:t>What is the setting in the story? </a:t>
            </a:r>
            <a:endParaRPr sz="2300">
              <a:latin typeface="Times New Roman"/>
              <a:ea typeface="Times New Roman"/>
              <a:cs typeface="Times New Roman"/>
              <a:sym typeface="Times New Roman"/>
            </a:endParaRPr>
          </a:p>
          <a:p>
            <a:pPr indent="0" lvl="0" marL="0" marR="0" rtl="0" algn="l">
              <a:spcBef>
                <a:spcPts val="0"/>
              </a:spcBef>
              <a:spcAft>
                <a:spcPts val="0"/>
              </a:spcAft>
              <a:buNone/>
            </a:pPr>
            <a:r>
              <a:t/>
            </a:r>
            <a:endParaRPr b="1" sz="3300">
              <a:solidFill>
                <a:srgbClr val="342D29"/>
              </a:solidFill>
              <a:latin typeface="Times New Roman"/>
              <a:ea typeface="Times New Roman"/>
              <a:cs typeface="Times New Roman"/>
              <a:sym typeface="Times New Roman"/>
            </a:endParaRPr>
          </a:p>
          <a:p>
            <a:pPr indent="-438150" lvl="0" marL="457200" marR="0" rtl="0" algn="l">
              <a:spcBef>
                <a:spcPts val="0"/>
              </a:spcBef>
              <a:spcAft>
                <a:spcPts val="0"/>
              </a:spcAft>
              <a:buClr>
                <a:srgbClr val="342D29"/>
              </a:buClr>
              <a:buSzPts val="3300"/>
              <a:buFont typeface="Times New Roman"/>
              <a:buChar char="●"/>
            </a:pPr>
            <a:r>
              <a:rPr lang="en-US" sz="3300">
                <a:solidFill>
                  <a:srgbClr val="342D29"/>
                </a:solidFill>
                <a:latin typeface="Times New Roman"/>
                <a:ea typeface="Times New Roman"/>
                <a:cs typeface="Times New Roman"/>
                <a:sym typeface="Times New Roman"/>
              </a:rPr>
              <a:t>The setting of the story is a café located at the edge of a shopping center at the Gaborone 4 end of Tlokweng Road in Gaborone, Botswana. </a:t>
            </a:r>
            <a:endParaRPr sz="3300">
              <a:solidFill>
                <a:srgbClr val="342D29"/>
              </a:solidFill>
              <a:latin typeface="Times New Roman"/>
              <a:ea typeface="Times New Roman"/>
              <a:cs typeface="Times New Roman"/>
              <a:sym typeface="Times New Roman"/>
            </a:endParaRPr>
          </a:p>
          <a:p>
            <a:pPr indent="-438150" lvl="0" marL="457200" marR="0" rtl="0" algn="l">
              <a:spcBef>
                <a:spcPts val="0"/>
              </a:spcBef>
              <a:spcAft>
                <a:spcPts val="0"/>
              </a:spcAft>
              <a:buClr>
                <a:srgbClr val="342D29"/>
              </a:buClr>
              <a:buSzPts val="3300"/>
              <a:buFont typeface="Times New Roman"/>
              <a:buChar char="●"/>
            </a:pPr>
            <a:r>
              <a:rPr lang="en-US" sz="3300">
                <a:solidFill>
                  <a:srgbClr val="342D29"/>
                </a:solidFill>
                <a:latin typeface="Times New Roman"/>
                <a:ea typeface="Times New Roman"/>
                <a:cs typeface="Times New Roman"/>
                <a:sym typeface="Times New Roman"/>
              </a:rPr>
              <a:t>Saturday.</a:t>
            </a:r>
            <a:endParaRPr sz="23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100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 calcmode="lin" valueType="num">
                                      <p:cBhvr additive="base">
                                        <p:cTn dur="1000"/>
                                        <p:tgtEl>
                                          <p:spTgt spid="2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 calcmode="lin" valueType="num">
                                      <p:cBhvr additive="base">
                                        <p:cTn dur="1000"/>
                                        <p:tgtEl>
                                          <p:spTgt spid="2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 calcmode="lin" valueType="num">
                                      <p:cBhvr additive="base">
                                        <p:cTn dur="1000"/>
                                        <p:tgtEl>
                                          <p:spTgt spid="2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 calcmode="lin" valueType="num">
                                      <p:cBhvr additive="base">
                                        <p:cTn dur="1000"/>
                                        <p:tgtEl>
                                          <p:spTgt spid="2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 calcmode="lin" valueType="num">
                                      <p:cBhvr additive="base">
                                        <p:cTn dur="1000"/>
                                        <p:tgtEl>
                                          <p:spTgt spid="20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 calcmode="lin" valueType="num">
                                      <p:cBhvr additive="base">
                                        <p:cTn dur="1000"/>
                                        <p:tgtEl>
                                          <p:spTgt spid="20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anim calcmode="lin" valueType="num">
                                      <p:cBhvr additive="base">
                                        <p:cTn dur="1000"/>
                                        <p:tgtEl>
                                          <p:spTgt spid="20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100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 calcmode="lin" valueType="num">
                                      <p:cBhvr additive="base">
                                        <p:cTn dur="1000"/>
                                        <p:tgtEl>
                                          <p:spTgt spid="2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 calcmode="lin" valueType="num">
                                      <p:cBhvr additive="base">
                                        <p:cTn dur="1000"/>
                                        <p:tgtEl>
                                          <p:spTgt spid="2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 calcmode="lin" valueType="num">
                                      <p:cBhvr additive="base">
                                        <p:cTn dur="1000"/>
                                        <p:tgtEl>
                                          <p:spTgt spid="2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 calcmode="lin" valueType="num">
                                      <p:cBhvr additive="base">
                                        <p:cTn dur="1000"/>
                                        <p:tgtEl>
                                          <p:spTgt spid="2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 calcmode="lin" valueType="num">
                                      <p:cBhvr additive="base">
                                        <p:cTn dur="1000"/>
                                        <p:tgtEl>
                                          <p:spTgt spid="20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 calcmode="lin" valueType="num">
                                      <p:cBhvr additive="base">
                                        <p:cTn dur="1000"/>
                                        <p:tgtEl>
                                          <p:spTgt spid="20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anim calcmode="lin" valueType="num">
                                      <p:cBhvr additive="base">
                                        <p:cTn dur="1000"/>
                                        <p:tgtEl>
                                          <p:spTgt spid="20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210" name="Shape 210"/>
        <p:cNvGrpSpPr/>
        <p:nvPr/>
      </p:nvGrpSpPr>
      <p:grpSpPr>
        <a:xfrm>
          <a:off x="0" y="0"/>
          <a:ext cx="0" cy="0"/>
          <a:chOff x="0" y="0"/>
          <a:chExt cx="0" cy="0"/>
        </a:xfrm>
      </p:grpSpPr>
      <p:sp>
        <p:nvSpPr>
          <p:cNvPr id="211" name="Google Shape;211;p5"/>
          <p:cNvSpPr/>
          <p:nvPr/>
        </p:nvSpPr>
        <p:spPr>
          <a:xfrm>
            <a:off x="8610600" y="-28656"/>
            <a:ext cx="9677400" cy="10315656"/>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txBox="1"/>
          <p:nvPr/>
        </p:nvSpPr>
        <p:spPr>
          <a:xfrm>
            <a:off x="568375" y="1028700"/>
            <a:ext cx="7539000" cy="7881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200">
                <a:solidFill>
                  <a:srgbClr val="342D29"/>
                </a:solidFill>
                <a:latin typeface="Times New Roman"/>
                <a:ea typeface="Times New Roman"/>
                <a:cs typeface="Times New Roman"/>
                <a:sym typeface="Times New Roman"/>
              </a:rPr>
              <a:t>Firstly, there was the view, VOL- that of a stand of </a:t>
            </a:r>
            <a:r>
              <a:rPr lang="en-US" sz="3200" u="sng">
                <a:solidFill>
                  <a:schemeClr val="hlink"/>
                </a:solidFill>
                <a:latin typeface="Times New Roman"/>
                <a:ea typeface="Times New Roman"/>
                <a:cs typeface="Times New Roman"/>
                <a:sym typeface="Times New Roman"/>
                <a:hlinkClick action="ppaction://hlinksldjump" r:id="rId3"/>
              </a:rPr>
              <a:t>eucalyptus</a:t>
            </a:r>
            <a:r>
              <a:rPr lang="en-US" sz="3200">
                <a:solidFill>
                  <a:srgbClr val="342D29"/>
                </a:solidFill>
                <a:latin typeface="Times New Roman"/>
                <a:ea typeface="Times New Roman"/>
                <a:cs typeface="Times New Roman"/>
                <a:sym typeface="Times New Roman"/>
              </a:rPr>
              <a:t> trees with </a:t>
            </a:r>
            <a:r>
              <a:rPr lang="en-US" sz="3200" u="sng">
                <a:solidFill>
                  <a:schemeClr val="hlink"/>
                </a:solidFill>
                <a:latin typeface="Times New Roman"/>
                <a:ea typeface="Times New Roman"/>
                <a:cs typeface="Times New Roman"/>
                <a:sym typeface="Times New Roman"/>
                <a:hlinkClick action="ppaction://hlinksldjump" r:id="rId4"/>
              </a:rPr>
              <a:t>foliage</a:t>
            </a:r>
            <a:r>
              <a:rPr lang="en-US" sz="3200">
                <a:solidFill>
                  <a:srgbClr val="342D29"/>
                </a:solidFill>
                <a:latin typeface="Times New Roman"/>
                <a:ea typeface="Times New Roman"/>
                <a:cs typeface="Times New Roman"/>
                <a:sym typeface="Times New Roman"/>
              </a:rPr>
              <a:t> of comforting dark green which made a sound like the MENU sea when the wind blew through the leaves. Or that, at least, was the sound which Mma Ramotswe imagined the sea to make. She had never seen the ocean, which was far away from </a:t>
            </a:r>
            <a:r>
              <a:rPr lang="en-US" sz="3200" u="sng">
                <a:solidFill>
                  <a:schemeClr val="hlink"/>
                </a:solidFill>
                <a:latin typeface="Times New Roman"/>
                <a:ea typeface="Times New Roman"/>
                <a:cs typeface="Times New Roman"/>
                <a:sym typeface="Times New Roman"/>
                <a:hlinkClick action="ppaction://hlinksldjump" r:id="rId5"/>
              </a:rPr>
              <a:t>landlocked </a:t>
            </a:r>
            <a:r>
              <a:rPr lang="en-US" sz="3200">
                <a:solidFill>
                  <a:srgbClr val="342D29"/>
                </a:solidFill>
                <a:latin typeface="Times New Roman"/>
                <a:ea typeface="Times New Roman"/>
                <a:cs typeface="Times New Roman"/>
                <a:sym typeface="Times New Roman"/>
              </a:rPr>
              <a:t>Botswana far away across the deserts of Namibia, across the red sands and dry mountains. </a:t>
            </a:r>
            <a:endParaRPr sz="1600">
              <a:latin typeface="Times New Roman"/>
              <a:ea typeface="Times New Roman"/>
              <a:cs typeface="Times New Roman"/>
              <a:sym typeface="Times New Roman"/>
            </a:endParaRPr>
          </a:p>
        </p:txBody>
      </p:sp>
      <p:sp>
        <p:nvSpPr>
          <p:cNvPr id="213" name="Google Shape;213;p5"/>
          <p:cNvSpPr txBox="1"/>
          <p:nvPr/>
        </p:nvSpPr>
        <p:spPr>
          <a:xfrm>
            <a:off x="9220200" y="342900"/>
            <a:ext cx="8686800" cy="915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100">
                <a:solidFill>
                  <a:schemeClr val="dk1"/>
                </a:solidFill>
                <a:latin typeface="Times New Roman"/>
                <a:ea typeface="Times New Roman"/>
                <a:cs typeface="Times New Roman"/>
                <a:sym typeface="Times New Roman"/>
              </a:rPr>
              <a:t>What makes the café Mma Ramotswe's favorite place to be on Saturdays?</a:t>
            </a:r>
            <a:endParaRPr sz="3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3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100">
                <a:solidFill>
                  <a:schemeClr val="dk1"/>
                </a:solidFill>
                <a:latin typeface="Times New Roman"/>
                <a:ea typeface="Times New Roman"/>
                <a:cs typeface="Times New Roman"/>
                <a:sym typeface="Times New Roman"/>
              </a:rPr>
              <a:t>Mma Ramotswe enjoys the café because it has a </a:t>
            </a:r>
            <a:r>
              <a:rPr lang="en-US" sz="3100" u="sng">
                <a:solidFill>
                  <a:schemeClr val="dk1"/>
                </a:solidFill>
                <a:latin typeface="Times New Roman"/>
                <a:ea typeface="Times New Roman"/>
                <a:cs typeface="Times New Roman"/>
                <a:sym typeface="Times New Roman"/>
              </a:rPr>
              <a:t>comforting view of eucalyptus trees </a:t>
            </a:r>
            <a:r>
              <a:rPr lang="en-US" sz="3100">
                <a:solidFill>
                  <a:schemeClr val="dk1"/>
                </a:solidFill>
                <a:latin typeface="Times New Roman"/>
                <a:ea typeface="Times New Roman"/>
                <a:cs typeface="Times New Roman"/>
                <a:sym typeface="Times New Roman"/>
              </a:rPr>
              <a:t>and </a:t>
            </a:r>
            <a:r>
              <a:rPr lang="en-US" sz="3100" u="sng">
                <a:solidFill>
                  <a:schemeClr val="dk1"/>
                </a:solidFill>
                <a:latin typeface="Times New Roman"/>
                <a:ea typeface="Times New Roman"/>
                <a:cs typeface="Times New Roman"/>
                <a:sym typeface="Times New Roman"/>
              </a:rPr>
              <a:t>a relaxing atmosphere.</a:t>
            </a:r>
            <a:r>
              <a:rPr lang="en-US" sz="3100">
                <a:solidFill>
                  <a:schemeClr val="dk1"/>
                </a:solidFill>
                <a:latin typeface="Times New Roman"/>
                <a:ea typeface="Times New Roman"/>
                <a:cs typeface="Times New Roman"/>
                <a:sym typeface="Times New Roman"/>
              </a:rPr>
              <a:t> </a:t>
            </a:r>
            <a:r>
              <a:rPr lang="en-US" sz="3100" u="sng">
                <a:solidFill>
                  <a:schemeClr val="dk1"/>
                </a:solidFill>
                <a:latin typeface="Times New Roman"/>
                <a:ea typeface="Times New Roman"/>
                <a:cs typeface="Times New Roman"/>
                <a:sym typeface="Times New Roman"/>
              </a:rPr>
              <a:t>The open verandah lets her enjoy the fresh air</a:t>
            </a:r>
            <a:r>
              <a:rPr lang="en-US" sz="3100">
                <a:solidFill>
                  <a:schemeClr val="dk1"/>
                </a:solidFill>
                <a:latin typeface="Times New Roman"/>
                <a:ea typeface="Times New Roman"/>
                <a:cs typeface="Times New Roman"/>
                <a:sym typeface="Times New Roman"/>
              </a:rPr>
              <a:t> and observe the world around her, making it a perfect place for her to relax and reflect on the week.</a:t>
            </a:r>
            <a:endParaRPr sz="3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1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100">
                <a:solidFill>
                  <a:schemeClr val="dk1"/>
                </a:solidFill>
                <a:latin typeface="Times New Roman"/>
                <a:ea typeface="Times New Roman"/>
                <a:cs typeface="Times New Roman"/>
                <a:sym typeface="Times New Roman"/>
              </a:rPr>
              <a:t>Why does Mma Ramotswe imagine the sound of the wind through the eucalyptus leaves as resembling the sea?</a:t>
            </a:r>
            <a:endParaRPr b="1" sz="3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3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100">
                <a:solidFill>
                  <a:schemeClr val="dk1"/>
                </a:solidFill>
                <a:latin typeface="Times New Roman"/>
                <a:ea typeface="Times New Roman"/>
                <a:cs typeface="Times New Roman"/>
                <a:sym typeface="Times New Roman"/>
              </a:rPr>
              <a:t>because she has never actually heard the sound of the sea herself. Being landlocked in Botswana, far from any ocean, she draws on her imagination to associate the rustling of the eucalyptus leaves with what she believes the sea might sound like. </a:t>
            </a:r>
            <a:endParaRPr sz="2900">
              <a:solidFill>
                <a:srgbClr val="342D29"/>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 calcmode="lin" valueType="num">
                                      <p:cBhvr additive="base">
                                        <p:cTn dur="1000"/>
                                        <p:tgtEl>
                                          <p:spTgt spid="21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 calcmode="lin" valueType="num">
                                      <p:cBhvr additive="base">
                                        <p:cTn dur="1000"/>
                                        <p:tgtEl>
                                          <p:spTgt spid="21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 calcmode="lin" valueType="num">
                                      <p:cBhvr additive="base">
                                        <p:cTn dur="1000"/>
                                        <p:tgtEl>
                                          <p:spTgt spid="21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anim calcmode="lin" valueType="num">
                                      <p:cBhvr additive="base">
                                        <p:cTn dur="1000"/>
                                        <p:tgtEl>
                                          <p:spTgt spid="21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anim calcmode="lin" valueType="num">
                                      <p:cBhvr additive="base">
                                        <p:cTn dur="1000"/>
                                        <p:tgtEl>
                                          <p:spTgt spid="21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anim calcmode="lin" valueType="num">
                                      <p:cBhvr additive="base">
                                        <p:cTn dur="1000"/>
                                        <p:tgtEl>
                                          <p:spTgt spid="21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xEl>
                                              <p:pRg end="6" st="6"/>
                                            </p:txEl>
                                          </p:spTgt>
                                        </p:tgtEl>
                                        <p:attrNameLst>
                                          <p:attrName>style.visibility</p:attrName>
                                        </p:attrNameLst>
                                      </p:cBhvr>
                                      <p:to>
                                        <p:strVal val="visible"/>
                                      </p:to>
                                    </p:set>
                                    <p:anim calcmode="lin" valueType="num">
                                      <p:cBhvr additive="base">
                                        <p:cTn dur="1000"/>
                                        <p:tgtEl>
                                          <p:spTgt spid="213">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 calcmode="lin" valueType="num">
                                      <p:cBhvr additive="base">
                                        <p:cTn dur="1000"/>
                                        <p:tgtEl>
                                          <p:spTgt spid="2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 calcmode="lin" valueType="num">
                                      <p:cBhvr additive="base">
                                        <p:cTn dur="1000"/>
                                        <p:tgtEl>
                                          <p:spTgt spid="2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 calcmode="lin" valueType="num">
                                      <p:cBhvr additive="base">
                                        <p:cTn dur="1000"/>
                                        <p:tgtEl>
                                          <p:spTgt spid="2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anim calcmode="lin" valueType="num">
                                      <p:cBhvr additive="base">
                                        <p:cTn dur="1000"/>
                                        <p:tgtEl>
                                          <p:spTgt spid="21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anim calcmode="lin" valueType="num">
                                      <p:cBhvr additive="base">
                                        <p:cTn dur="1000"/>
                                        <p:tgtEl>
                                          <p:spTgt spid="21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anim calcmode="lin" valueType="num">
                                      <p:cBhvr additive="base">
                                        <p:cTn dur="1000"/>
                                        <p:tgtEl>
                                          <p:spTgt spid="21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6" st="6"/>
                                            </p:txEl>
                                          </p:spTgt>
                                        </p:tgtEl>
                                        <p:attrNameLst>
                                          <p:attrName>style.visibility</p:attrName>
                                        </p:attrNameLst>
                                      </p:cBhvr>
                                      <p:to>
                                        <p:strVal val="visible"/>
                                      </p:to>
                                    </p:set>
                                    <p:anim calcmode="lin" valueType="num">
                                      <p:cBhvr additive="base">
                                        <p:cTn dur="1000"/>
                                        <p:tgtEl>
                                          <p:spTgt spid="21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217" name="Shape 217"/>
        <p:cNvGrpSpPr/>
        <p:nvPr/>
      </p:nvGrpSpPr>
      <p:grpSpPr>
        <a:xfrm>
          <a:off x="0" y="0"/>
          <a:ext cx="0" cy="0"/>
          <a:chOff x="0" y="0"/>
          <a:chExt cx="0" cy="0"/>
        </a:xfrm>
      </p:grpSpPr>
      <p:sp>
        <p:nvSpPr>
          <p:cNvPr id="218" name="Google Shape;218;p6"/>
          <p:cNvSpPr/>
          <p:nvPr/>
        </p:nvSpPr>
        <p:spPr>
          <a:xfrm>
            <a:off x="8610600" y="-28656"/>
            <a:ext cx="9677400" cy="10315656"/>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txBox="1"/>
          <p:nvPr/>
        </p:nvSpPr>
        <p:spPr>
          <a:xfrm>
            <a:off x="685800" y="1638300"/>
            <a:ext cx="7492200" cy="660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00">
                <a:solidFill>
                  <a:srgbClr val="342D29"/>
                </a:solidFill>
                <a:latin typeface="Times New Roman"/>
                <a:ea typeface="Times New Roman"/>
                <a:cs typeface="Times New Roman"/>
                <a:sym typeface="Times New Roman"/>
              </a:rPr>
              <a:t>But she could imagine it when she listened to the eucalyptus trees in the wind and closed her eyes. Perhaps one day she would see it, and would stand on the shore and let the waves wash over her feet. Perhaps. The other advantage that this cafe had was the fact that the tables were out on an open verandah, and there was always something to watch.</a:t>
            </a:r>
            <a:endParaRPr sz="1700">
              <a:latin typeface="Times New Roman"/>
              <a:ea typeface="Times New Roman"/>
              <a:cs typeface="Times New Roman"/>
              <a:sym typeface="Times New Roman"/>
            </a:endParaRPr>
          </a:p>
        </p:txBody>
      </p:sp>
      <p:sp>
        <p:nvSpPr>
          <p:cNvPr id="220" name="Google Shape;220;p6"/>
          <p:cNvSpPr txBox="1"/>
          <p:nvPr/>
        </p:nvSpPr>
        <p:spPr>
          <a:xfrm>
            <a:off x="9258300" y="1028700"/>
            <a:ext cx="7693200" cy="729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42D29"/>
                </a:solidFill>
                <a:latin typeface="Times New Roman"/>
                <a:ea typeface="Times New Roman"/>
                <a:cs typeface="Times New Roman"/>
                <a:sym typeface="Times New Roman"/>
              </a:rPr>
              <a:t>What thoughts crossed her mind upon hearing the sound of the eucalyptus trees, and</a:t>
            </a:r>
            <a:r>
              <a:rPr b="1" lang="en-US" sz="3600">
                <a:solidFill>
                  <a:srgbClr val="741B47"/>
                </a:solidFill>
                <a:latin typeface="Times New Roman"/>
                <a:ea typeface="Times New Roman"/>
                <a:cs typeface="Times New Roman"/>
                <a:sym typeface="Times New Roman"/>
              </a:rPr>
              <a:t> what was the reason behind these thoughts?</a:t>
            </a:r>
            <a:endParaRPr sz="2000">
              <a:solidFill>
                <a:srgbClr val="741B47"/>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6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rPr lang="en-US" sz="3600">
                <a:solidFill>
                  <a:srgbClr val="342D29"/>
                </a:solidFill>
                <a:latin typeface="Times New Roman"/>
                <a:ea typeface="Times New Roman"/>
                <a:cs typeface="Times New Roman"/>
                <a:sym typeface="Times New Roman"/>
              </a:rPr>
              <a:t>She imagined standing on the shore and feeling the waves wash over her feet when she heard the sound of the eucalyptus trees. </a:t>
            </a:r>
            <a:r>
              <a:rPr lang="en-US" sz="3600">
                <a:solidFill>
                  <a:srgbClr val="741B47"/>
                </a:solidFill>
                <a:latin typeface="Times New Roman"/>
                <a:ea typeface="Times New Roman"/>
                <a:cs typeface="Times New Roman"/>
                <a:sym typeface="Times New Roman"/>
              </a:rPr>
              <a:t>This daydream likely arose from the calming and atmospheric experience of the trees in the wind, evoking a sense of tranquility and longing for a serene seaside moment.</a:t>
            </a:r>
            <a:endParaRPr sz="2000">
              <a:solidFill>
                <a:srgbClr val="741B47"/>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 calcmode="lin" valueType="num">
                                      <p:cBhvr additive="base">
                                        <p:cTn dur="1000"/>
                                        <p:tgtEl>
                                          <p:spTgt spid="2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 calcmode="lin" valueType="num">
                                      <p:cBhvr additive="base">
                                        <p:cTn dur="1000"/>
                                        <p:tgtEl>
                                          <p:spTgt spid="22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 calcmode="lin" valueType="num">
                                      <p:cBhvr additive="base">
                                        <p:cTn dur="1000"/>
                                        <p:tgtEl>
                                          <p:spTgt spid="22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224" name="Shape 224"/>
        <p:cNvGrpSpPr/>
        <p:nvPr/>
      </p:nvGrpSpPr>
      <p:grpSpPr>
        <a:xfrm>
          <a:off x="0" y="0"/>
          <a:ext cx="0" cy="0"/>
          <a:chOff x="0" y="0"/>
          <a:chExt cx="0" cy="0"/>
        </a:xfrm>
      </p:grpSpPr>
      <p:sp>
        <p:nvSpPr>
          <p:cNvPr id="225" name="Google Shape;225;p7"/>
          <p:cNvSpPr/>
          <p:nvPr/>
        </p:nvSpPr>
        <p:spPr>
          <a:xfrm>
            <a:off x="8610600" y="-28656"/>
            <a:ext cx="9677400" cy="10315656"/>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txBox="1"/>
          <p:nvPr/>
        </p:nvSpPr>
        <p:spPr>
          <a:xfrm>
            <a:off x="311587" y="833583"/>
            <a:ext cx="8070300" cy="8619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200">
                <a:solidFill>
                  <a:srgbClr val="342D29"/>
                </a:solidFill>
                <a:latin typeface="Times New Roman"/>
                <a:ea typeface="Times New Roman"/>
                <a:cs typeface="Times New Roman"/>
                <a:sym typeface="Times New Roman"/>
              </a:rPr>
              <a:t>The other advantage that this cafe had was the fact that the tables were out on an open verandah, and there was always something to watch.</a:t>
            </a:r>
            <a:endParaRPr sz="16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200">
                <a:solidFill>
                  <a:srgbClr val="342D29"/>
                </a:solidFill>
                <a:latin typeface="Times New Roman"/>
                <a:ea typeface="Times New Roman"/>
                <a:cs typeface="Times New Roman"/>
                <a:sym typeface="Times New Roman"/>
              </a:rPr>
              <a:t>That morning, for instance, she had seen a minor dispute between a teenage girl and her boyfriend- an exchange of words that she did not catch but which was clear enough in its meaning - and she had witnessed a woman scrape the side of a neighbouring car while she tried to park. The woman had stopped, quickly inspected the damage, and had then driven off.</a:t>
            </a:r>
            <a:endParaRPr sz="16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3200">
              <a:solidFill>
                <a:srgbClr val="342D29"/>
              </a:solidFill>
              <a:latin typeface="Times New Roman"/>
              <a:ea typeface="Times New Roman"/>
              <a:cs typeface="Times New Roman"/>
              <a:sym typeface="Times New Roman"/>
            </a:endParaRPr>
          </a:p>
        </p:txBody>
      </p:sp>
      <p:sp>
        <p:nvSpPr>
          <p:cNvPr id="227" name="Google Shape;227;p7"/>
          <p:cNvSpPr txBox="1"/>
          <p:nvPr/>
        </p:nvSpPr>
        <p:spPr>
          <a:xfrm>
            <a:off x="8915400" y="1409700"/>
            <a:ext cx="9126900" cy="778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342D29"/>
                </a:solidFill>
                <a:latin typeface="Times New Roman"/>
                <a:ea typeface="Times New Roman"/>
                <a:cs typeface="Times New Roman"/>
                <a:sym typeface="Times New Roman"/>
              </a:rPr>
              <a:t>What is the significance of the café open verandah in the story? </a:t>
            </a:r>
            <a:endParaRPr sz="2200">
              <a:latin typeface="Times New Roman"/>
              <a:ea typeface="Times New Roman"/>
              <a:cs typeface="Times New Roman"/>
              <a:sym typeface="Times New Roman"/>
            </a:endParaRPr>
          </a:p>
          <a:p>
            <a:pPr indent="0" lvl="0" marL="0" marR="0" rtl="0" algn="l">
              <a:spcBef>
                <a:spcPts val="0"/>
              </a:spcBef>
              <a:spcAft>
                <a:spcPts val="0"/>
              </a:spcAft>
              <a:buNone/>
            </a:pPr>
            <a:r>
              <a:rPr b="1" lang="en-US" sz="3100">
                <a:solidFill>
                  <a:srgbClr val="342D29"/>
                </a:solidFill>
                <a:latin typeface="Times New Roman"/>
                <a:ea typeface="Times New Roman"/>
                <a:cs typeface="Times New Roman"/>
                <a:sym typeface="Times New Roman"/>
              </a:rPr>
              <a:t> </a:t>
            </a:r>
            <a:endParaRPr sz="31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rPr lang="en-US" sz="3100">
                <a:solidFill>
                  <a:srgbClr val="953734"/>
                </a:solidFill>
                <a:latin typeface="Times New Roman"/>
                <a:ea typeface="Times New Roman"/>
                <a:cs typeface="Times New Roman"/>
                <a:sym typeface="Times New Roman"/>
              </a:rPr>
              <a:t>It allows Mma Ramotswe </a:t>
            </a:r>
            <a:r>
              <a:rPr b="1" lang="en-US" sz="3100">
                <a:solidFill>
                  <a:srgbClr val="953734"/>
                </a:solidFill>
                <a:latin typeface="Times New Roman"/>
                <a:ea typeface="Times New Roman"/>
                <a:cs typeface="Times New Roman"/>
                <a:sym typeface="Times New Roman"/>
              </a:rPr>
              <a:t>to observe</a:t>
            </a:r>
            <a:r>
              <a:rPr lang="en-US" sz="3100">
                <a:solidFill>
                  <a:srgbClr val="953734"/>
                </a:solidFill>
                <a:latin typeface="Times New Roman"/>
                <a:ea typeface="Times New Roman"/>
                <a:cs typeface="Times New Roman"/>
                <a:sym typeface="Times New Roman"/>
              </a:rPr>
              <a:t> various incidents and interactions happening around her, providing her with entertainment and a glimpse into everyday life.</a:t>
            </a:r>
            <a:endParaRPr sz="2100">
              <a:latin typeface="Times New Roman"/>
              <a:ea typeface="Times New Roman"/>
              <a:cs typeface="Times New Roman"/>
              <a:sym typeface="Times New Roman"/>
            </a:endParaRPr>
          </a:p>
          <a:p>
            <a:pPr indent="0" lvl="0" marL="0" marR="0" rtl="0" algn="l">
              <a:spcBef>
                <a:spcPts val="0"/>
              </a:spcBef>
              <a:spcAft>
                <a:spcPts val="0"/>
              </a:spcAft>
              <a:buNone/>
            </a:pPr>
            <a:r>
              <a:rPr lang="en-US" sz="3100">
                <a:solidFill>
                  <a:srgbClr val="953734"/>
                </a:solidFill>
                <a:latin typeface="Times New Roman"/>
                <a:ea typeface="Times New Roman"/>
                <a:cs typeface="Times New Roman"/>
                <a:sym typeface="Times New Roman"/>
              </a:rPr>
              <a:t>It </a:t>
            </a:r>
            <a:r>
              <a:rPr b="1" lang="en-US" sz="3100">
                <a:solidFill>
                  <a:srgbClr val="953734"/>
                </a:solidFill>
                <a:latin typeface="Times New Roman"/>
                <a:ea typeface="Times New Roman"/>
                <a:cs typeface="Times New Roman"/>
                <a:sym typeface="Times New Roman"/>
              </a:rPr>
              <a:t>provides a sense of openness and connection to the outside world.</a:t>
            </a:r>
            <a:endParaRPr b="1" sz="3100">
              <a:solidFill>
                <a:srgbClr val="95373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1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200">
                <a:solidFill>
                  <a:srgbClr val="342D29"/>
                </a:solidFill>
                <a:latin typeface="Times New Roman"/>
                <a:ea typeface="Times New Roman"/>
                <a:cs typeface="Times New Roman"/>
                <a:sym typeface="Times New Roman"/>
              </a:rPr>
              <a:t>How does Mma react to the incidents she witnessed that morning? </a:t>
            </a:r>
            <a:endParaRPr sz="2200">
              <a:latin typeface="Times New Roman"/>
              <a:ea typeface="Times New Roman"/>
              <a:cs typeface="Times New Roman"/>
              <a:sym typeface="Times New Roman"/>
            </a:endParaRPr>
          </a:p>
          <a:p>
            <a:pPr indent="0" lvl="0" marL="0" marR="0" rtl="0" algn="l">
              <a:spcBef>
                <a:spcPts val="0"/>
              </a:spcBef>
              <a:spcAft>
                <a:spcPts val="0"/>
              </a:spcAft>
              <a:buNone/>
            </a:pPr>
            <a:r>
              <a:t/>
            </a:r>
            <a:endParaRPr b="1" sz="31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rPr lang="en-US" sz="3100">
                <a:solidFill>
                  <a:srgbClr val="953734"/>
                </a:solidFill>
                <a:latin typeface="Times New Roman"/>
                <a:ea typeface="Times New Roman"/>
                <a:cs typeface="Times New Roman"/>
                <a:sym typeface="Times New Roman"/>
              </a:rPr>
              <a:t>She was half-risen to her feet to protest the woman's hit-and-run, showing her sense of justice and desire to intervene (</a:t>
            </a:r>
            <a:r>
              <a:rPr lang="en-US" sz="3100">
                <a:solidFill>
                  <a:srgbClr val="953734"/>
                </a:solidFill>
                <a:latin typeface="Times New Roman"/>
                <a:ea typeface="Times New Roman"/>
                <a:cs typeface="Times New Roman"/>
                <a:sym typeface="Times New Roman"/>
              </a:rPr>
              <a:t>involve oneself)</a:t>
            </a:r>
            <a:r>
              <a:rPr lang="en-US" sz="3100">
                <a:solidFill>
                  <a:srgbClr val="953734"/>
                </a:solidFill>
                <a:latin typeface="Times New Roman"/>
                <a:ea typeface="Times New Roman"/>
                <a:cs typeface="Times New Roman"/>
                <a:sym typeface="Times New Roman"/>
              </a:rPr>
              <a:t>.</a:t>
            </a:r>
            <a:endParaRPr sz="3100">
              <a:solidFill>
                <a:srgbClr val="95373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100">
              <a:solidFill>
                <a:srgbClr val="342D29"/>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 calcmode="lin" valueType="num">
                                      <p:cBhvr additive="base">
                                        <p:cTn dur="1000"/>
                                        <p:tgtEl>
                                          <p:spTgt spid="22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 calcmode="lin" valueType="num">
                                      <p:cBhvr additive="base">
                                        <p:cTn dur="1000"/>
                                        <p:tgtEl>
                                          <p:spTgt spid="22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 calcmode="lin" valueType="num">
                                      <p:cBhvr additive="base">
                                        <p:cTn dur="1000"/>
                                        <p:tgtEl>
                                          <p:spTgt spid="22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 calcmode="lin" valueType="num">
                                      <p:cBhvr additive="base">
                                        <p:cTn dur="1000"/>
                                        <p:tgtEl>
                                          <p:spTgt spid="22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anim calcmode="lin" valueType="num">
                                      <p:cBhvr additive="base">
                                        <p:cTn dur="1000"/>
                                        <p:tgtEl>
                                          <p:spTgt spid="22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5" st="5"/>
                                            </p:txEl>
                                          </p:spTgt>
                                        </p:tgtEl>
                                        <p:attrNameLst>
                                          <p:attrName>style.visibility</p:attrName>
                                        </p:attrNameLst>
                                      </p:cBhvr>
                                      <p:to>
                                        <p:strVal val="visible"/>
                                      </p:to>
                                    </p:set>
                                    <p:anim calcmode="lin" valueType="num">
                                      <p:cBhvr additive="base">
                                        <p:cTn dur="1000"/>
                                        <p:tgtEl>
                                          <p:spTgt spid="22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6" st="6"/>
                                            </p:txEl>
                                          </p:spTgt>
                                        </p:tgtEl>
                                        <p:attrNameLst>
                                          <p:attrName>style.visibility</p:attrName>
                                        </p:attrNameLst>
                                      </p:cBhvr>
                                      <p:to>
                                        <p:strVal val="visible"/>
                                      </p:to>
                                    </p:set>
                                    <p:anim calcmode="lin" valueType="num">
                                      <p:cBhvr additive="base">
                                        <p:cTn dur="1000"/>
                                        <p:tgtEl>
                                          <p:spTgt spid="22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7" st="7"/>
                                            </p:txEl>
                                          </p:spTgt>
                                        </p:tgtEl>
                                        <p:attrNameLst>
                                          <p:attrName>style.visibility</p:attrName>
                                        </p:attrNameLst>
                                      </p:cBhvr>
                                      <p:to>
                                        <p:strVal val="visible"/>
                                      </p:to>
                                    </p:set>
                                    <p:anim calcmode="lin" valueType="num">
                                      <p:cBhvr additive="base">
                                        <p:cTn dur="1000"/>
                                        <p:tgtEl>
                                          <p:spTgt spid="22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xEl>
                                              <p:pRg end="8" st="8"/>
                                            </p:txEl>
                                          </p:spTgt>
                                        </p:tgtEl>
                                        <p:attrNameLst>
                                          <p:attrName>style.visibility</p:attrName>
                                        </p:attrNameLst>
                                      </p:cBhvr>
                                      <p:to>
                                        <p:strVal val="visible"/>
                                      </p:to>
                                    </p:set>
                                    <p:anim calcmode="lin" valueType="num">
                                      <p:cBhvr additive="base">
                                        <p:cTn dur="1000"/>
                                        <p:tgtEl>
                                          <p:spTgt spid="22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 calcmode="lin" valueType="num">
                                      <p:cBhvr additive="base">
                                        <p:cTn dur="1000"/>
                                        <p:tgtEl>
                                          <p:spTgt spid="22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 calcmode="lin" valueType="num">
                                      <p:cBhvr additive="base">
                                        <p:cTn dur="1000"/>
                                        <p:tgtEl>
                                          <p:spTgt spid="22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 calcmode="lin" valueType="num">
                                      <p:cBhvr additive="base">
                                        <p:cTn dur="1000"/>
                                        <p:tgtEl>
                                          <p:spTgt spid="22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 calcmode="lin" valueType="num">
                                      <p:cBhvr additive="base">
                                        <p:cTn dur="1000"/>
                                        <p:tgtEl>
                                          <p:spTgt spid="22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anim calcmode="lin" valueType="num">
                                      <p:cBhvr additive="base">
                                        <p:cTn dur="1000"/>
                                        <p:tgtEl>
                                          <p:spTgt spid="22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5" st="5"/>
                                            </p:txEl>
                                          </p:spTgt>
                                        </p:tgtEl>
                                        <p:attrNameLst>
                                          <p:attrName>style.visibility</p:attrName>
                                        </p:attrNameLst>
                                      </p:cBhvr>
                                      <p:to>
                                        <p:strVal val="visible"/>
                                      </p:to>
                                    </p:set>
                                    <p:anim calcmode="lin" valueType="num">
                                      <p:cBhvr additive="base">
                                        <p:cTn dur="1000"/>
                                        <p:tgtEl>
                                          <p:spTgt spid="22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6" st="6"/>
                                            </p:txEl>
                                          </p:spTgt>
                                        </p:tgtEl>
                                        <p:attrNameLst>
                                          <p:attrName>style.visibility</p:attrName>
                                        </p:attrNameLst>
                                      </p:cBhvr>
                                      <p:to>
                                        <p:strVal val="visible"/>
                                      </p:to>
                                    </p:set>
                                    <p:anim calcmode="lin" valueType="num">
                                      <p:cBhvr additive="base">
                                        <p:cTn dur="1000"/>
                                        <p:tgtEl>
                                          <p:spTgt spid="22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7" st="7"/>
                                            </p:txEl>
                                          </p:spTgt>
                                        </p:tgtEl>
                                        <p:attrNameLst>
                                          <p:attrName>style.visibility</p:attrName>
                                        </p:attrNameLst>
                                      </p:cBhvr>
                                      <p:to>
                                        <p:strVal val="visible"/>
                                      </p:to>
                                    </p:set>
                                    <p:anim calcmode="lin" valueType="num">
                                      <p:cBhvr additive="base">
                                        <p:cTn dur="1000"/>
                                        <p:tgtEl>
                                          <p:spTgt spid="22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8" st="8"/>
                                            </p:txEl>
                                          </p:spTgt>
                                        </p:tgtEl>
                                        <p:attrNameLst>
                                          <p:attrName>style.visibility</p:attrName>
                                        </p:attrNameLst>
                                      </p:cBhvr>
                                      <p:to>
                                        <p:strVal val="visible"/>
                                      </p:to>
                                    </p:set>
                                    <p:anim calcmode="lin" valueType="num">
                                      <p:cBhvr additive="base">
                                        <p:cTn dur="1000"/>
                                        <p:tgtEl>
                                          <p:spTgt spid="22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231" name="Shape 231"/>
        <p:cNvGrpSpPr/>
        <p:nvPr/>
      </p:nvGrpSpPr>
      <p:grpSpPr>
        <a:xfrm>
          <a:off x="0" y="0"/>
          <a:ext cx="0" cy="0"/>
          <a:chOff x="0" y="0"/>
          <a:chExt cx="0" cy="0"/>
        </a:xfrm>
      </p:grpSpPr>
      <p:sp>
        <p:nvSpPr>
          <p:cNvPr id="232" name="Google Shape;232;p8"/>
          <p:cNvSpPr/>
          <p:nvPr/>
        </p:nvSpPr>
        <p:spPr>
          <a:xfrm>
            <a:off x="8001000" y="0"/>
            <a:ext cx="10287000" cy="103158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txBox="1"/>
          <p:nvPr/>
        </p:nvSpPr>
        <p:spPr>
          <a:xfrm>
            <a:off x="235375" y="155575"/>
            <a:ext cx="7584600" cy="10128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900">
                <a:solidFill>
                  <a:srgbClr val="342D29"/>
                </a:solidFill>
                <a:latin typeface="Times New Roman"/>
                <a:ea typeface="Times New Roman"/>
                <a:cs typeface="Times New Roman"/>
                <a:sym typeface="Times New Roman"/>
              </a:rPr>
              <a:t>Mma Ramotswe had watched this </a:t>
            </a:r>
            <a:r>
              <a:rPr lang="en-US" sz="2900" u="sng">
                <a:solidFill>
                  <a:schemeClr val="hlink"/>
                </a:solidFill>
                <a:latin typeface="Times New Roman"/>
                <a:ea typeface="Times New Roman"/>
                <a:cs typeface="Times New Roman"/>
                <a:sym typeface="Times New Roman"/>
                <a:hlinkClick action="ppaction://hlinksldjump" r:id="rId3"/>
              </a:rPr>
              <a:t>incredulously</a:t>
            </a:r>
            <a:r>
              <a:rPr lang="en-US" sz="2900">
                <a:solidFill>
                  <a:srgbClr val="342D29"/>
                </a:solidFill>
                <a:latin typeface="Times New Roman"/>
                <a:ea typeface="Times New Roman"/>
                <a:cs typeface="Times New Roman"/>
                <a:sym typeface="Times New Roman"/>
              </a:rPr>
              <a:t>, and had half-risen to her feet to protest, but was too late: the woman's car had by then turned the corner and disappeared and she did not even have time to see its number-plate.</a:t>
            </a:r>
            <a:endParaRPr sz="13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1200">
              <a:solidFill>
                <a:srgbClr val="342D29"/>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900">
                <a:solidFill>
                  <a:srgbClr val="342D29"/>
                </a:solidFill>
                <a:latin typeface="Times New Roman"/>
                <a:ea typeface="Times New Roman"/>
                <a:cs typeface="Times New Roman"/>
                <a:sym typeface="Times New Roman"/>
              </a:rPr>
              <a:t>She had sat down again and poured herself another cup of tea. It was not true that such a thing could not have happened in the old Botswana- it could - but it was undoubtedly true that this was much more likely to happen today. There were many selfish people about these days, people who seemed not to care if they scraped the cars of others or bumped into people while walking on the street.</a:t>
            </a:r>
            <a:endParaRPr sz="13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100">
                <a:solidFill>
                  <a:srgbClr val="342D29"/>
                </a:solidFill>
                <a:latin typeface="Times New Roman"/>
                <a:ea typeface="Times New Roman"/>
                <a:cs typeface="Times New Roman"/>
                <a:sym typeface="Times New Roman"/>
              </a:rPr>
              <a:t>Alexander McCall Smith</a:t>
            </a:r>
            <a:endParaRPr sz="3100">
              <a:solidFill>
                <a:srgbClr val="342D29"/>
              </a:solidFill>
              <a:latin typeface="Times New Roman"/>
              <a:ea typeface="Times New Roman"/>
              <a:cs typeface="Times New Roman"/>
              <a:sym typeface="Times New Roman"/>
            </a:endParaRPr>
          </a:p>
        </p:txBody>
      </p:sp>
      <p:sp>
        <p:nvSpPr>
          <p:cNvPr id="234" name="Google Shape;234;p8"/>
          <p:cNvSpPr txBox="1"/>
          <p:nvPr/>
        </p:nvSpPr>
        <p:spPr>
          <a:xfrm>
            <a:off x="8099100" y="-183750"/>
            <a:ext cx="10188900" cy="1024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700">
              <a:solidFill>
                <a:srgbClr val="342D29"/>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750">
                <a:solidFill>
                  <a:srgbClr val="342D29"/>
                </a:solidFill>
                <a:latin typeface="Calibri"/>
                <a:ea typeface="Calibri"/>
                <a:cs typeface="Calibri"/>
                <a:sym typeface="Calibri"/>
              </a:rPr>
              <a:t>Why does Mma feel incredulous (unbelievable) about the woman’s action with the car?</a:t>
            </a:r>
            <a:endParaRPr sz="2750">
              <a:latin typeface="Calibri"/>
              <a:ea typeface="Calibri"/>
              <a:cs typeface="Calibri"/>
              <a:sym typeface="Calibri"/>
            </a:endParaRPr>
          </a:p>
          <a:p>
            <a:pPr indent="0" lvl="0" marL="0" marR="0" rtl="0" algn="l">
              <a:spcBef>
                <a:spcPts val="0"/>
              </a:spcBef>
              <a:spcAft>
                <a:spcPts val="0"/>
              </a:spcAft>
              <a:buNone/>
            </a:pPr>
            <a:r>
              <a:rPr lang="en-US" sz="2750">
                <a:solidFill>
                  <a:srgbClr val="953734"/>
                </a:solidFill>
                <a:latin typeface="Calibri"/>
                <a:ea typeface="Calibri"/>
                <a:cs typeface="Calibri"/>
                <a:sym typeface="Calibri"/>
              </a:rPr>
              <a:t>because the woman does not take responsibility for the damage and drives away without leaving any contact information. This action goes against Mma Ramotswe's sense of fairness and honesty. </a:t>
            </a:r>
            <a:endParaRPr sz="2750">
              <a:latin typeface="Calibri"/>
              <a:ea typeface="Calibri"/>
              <a:cs typeface="Calibri"/>
              <a:sym typeface="Calibri"/>
            </a:endParaRPr>
          </a:p>
          <a:p>
            <a:pPr indent="0" lvl="0" marL="0" marR="0" rtl="0" algn="l">
              <a:spcBef>
                <a:spcPts val="0"/>
              </a:spcBef>
              <a:spcAft>
                <a:spcPts val="0"/>
              </a:spcAft>
              <a:buNone/>
            </a:pPr>
            <a:r>
              <a:t/>
            </a:r>
            <a:endParaRPr sz="2750">
              <a:solidFill>
                <a:srgbClr val="953734"/>
              </a:solidFill>
              <a:latin typeface="Calibri"/>
              <a:ea typeface="Calibri"/>
              <a:cs typeface="Calibri"/>
              <a:sym typeface="Calibri"/>
            </a:endParaRPr>
          </a:p>
          <a:p>
            <a:pPr indent="0" lvl="0" marL="0" marR="0" rtl="0" algn="l">
              <a:spcBef>
                <a:spcPts val="0"/>
              </a:spcBef>
              <a:spcAft>
                <a:spcPts val="0"/>
              </a:spcAft>
              <a:buNone/>
            </a:pPr>
            <a:r>
              <a:rPr b="1" lang="en-US" sz="2750">
                <a:solidFill>
                  <a:schemeClr val="dk1"/>
                </a:solidFill>
                <a:latin typeface="Calibri"/>
                <a:ea typeface="Calibri"/>
                <a:cs typeface="Calibri"/>
                <a:sym typeface="Calibri"/>
              </a:rPr>
              <a:t>How does Mma Ramotswe reconcile/ harmonize her thoughts about the incident with her views on the past and present in Botswana?</a:t>
            </a:r>
            <a:endParaRPr sz="2750">
              <a:solidFill>
                <a:schemeClr val="dk1"/>
              </a:solidFill>
              <a:latin typeface="Calibri"/>
              <a:ea typeface="Calibri"/>
              <a:cs typeface="Calibri"/>
              <a:sym typeface="Calibri"/>
            </a:endParaRPr>
          </a:p>
          <a:p>
            <a:pPr indent="0" lvl="0" marL="0" marR="0" rtl="0" algn="l">
              <a:spcBef>
                <a:spcPts val="0"/>
              </a:spcBef>
              <a:spcAft>
                <a:spcPts val="0"/>
              </a:spcAft>
              <a:buNone/>
            </a:pPr>
            <a:r>
              <a:rPr lang="en-US" sz="2750">
                <a:solidFill>
                  <a:srgbClr val="953734"/>
                </a:solidFill>
                <a:latin typeface="Calibri"/>
                <a:ea typeface="Calibri"/>
                <a:cs typeface="Calibri"/>
                <a:sym typeface="Calibri"/>
              </a:rPr>
              <a:t>She acknowledges that incidents like the hit-and-run could have occurred in the past in Botswana, but she believes they are more common in contemporary times (present-time).</a:t>
            </a:r>
            <a:endParaRPr sz="2750">
              <a:latin typeface="Calibri"/>
              <a:ea typeface="Calibri"/>
              <a:cs typeface="Calibri"/>
              <a:sym typeface="Calibri"/>
            </a:endParaRPr>
          </a:p>
          <a:p>
            <a:pPr indent="0" lvl="0" marL="0" marR="0" rtl="0" algn="l">
              <a:spcBef>
                <a:spcPts val="0"/>
              </a:spcBef>
              <a:spcAft>
                <a:spcPts val="0"/>
              </a:spcAft>
              <a:buNone/>
            </a:pPr>
            <a:r>
              <a:t/>
            </a:r>
            <a:endParaRPr sz="2750">
              <a:solidFill>
                <a:srgbClr val="953734"/>
              </a:solidFill>
              <a:latin typeface="Calibri"/>
              <a:ea typeface="Calibri"/>
              <a:cs typeface="Calibri"/>
              <a:sym typeface="Calibri"/>
            </a:endParaRPr>
          </a:p>
          <a:p>
            <a:pPr indent="0" lvl="0" marL="0" marR="0" rtl="0" algn="l">
              <a:spcBef>
                <a:spcPts val="0"/>
              </a:spcBef>
              <a:spcAft>
                <a:spcPts val="0"/>
              </a:spcAft>
              <a:buNone/>
            </a:pPr>
            <a:r>
              <a:rPr b="1" lang="en-US" sz="2750">
                <a:solidFill>
                  <a:schemeClr val="dk1"/>
                </a:solidFill>
                <a:latin typeface="Calibri"/>
                <a:ea typeface="Calibri"/>
                <a:cs typeface="Calibri"/>
                <a:sym typeface="Calibri"/>
              </a:rPr>
              <a:t>What does Mma Ramotswe's decision to pour herself another cup of tea suggest about her state of mind after witnessing the incident?</a:t>
            </a:r>
            <a:endParaRPr b="1" sz="2750">
              <a:latin typeface="Calibri"/>
              <a:ea typeface="Calibri"/>
              <a:cs typeface="Calibri"/>
              <a:sym typeface="Calibri"/>
            </a:endParaRPr>
          </a:p>
          <a:p>
            <a:pPr indent="0" lvl="0" marL="0" marR="0" rtl="0" algn="l">
              <a:spcBef>
                <a:spcPts val="0"/>
              </a:spcBef>
              <a:spcAft>
                <a:spcPts val="0"/>
              </a:spcAft>
              <a:buNone/>
            </a:pPr>
            <a:r>
              <a:rPr lang="en-US" sz="2750">
                <a:solidFill>
                  <a:srgbClr val="953734"/>
                </a:solidFill>
                <a:latin typeface="Calibri"/>
                <a:ea typeface="Calibri"/>
                <a:cs typeface="Calibri"/>
                <a:sym typeface="Calibri"/>
              </a:rPr>
              <a:t>she is processing her thoughts and emotions after witnessing the incident. It shows her contemplative nature and perhaps a need to calm herself after feeling unsettled by the events.</a:t>
            </a:r>
            <a:endParaRPr sz="2750">
              <a:latin typeface="Calibri"/>
              <a:ea typeface="Calibri"/>
              <a:cs typeface="Calibri"/>
              <a:sym typeface="Calibri"/>
            </a:endParaRPr>
          </a:p>
          <a:p>
            <a:pPr indent="0" lvl="0" marL="0" marR="0" rtl="0" algn="l">
              <a:spcBef>
                <a:spcPts val="0"/>
              </a:spcBef>
              <a:spcAft>
                <a:spcPts val="0"/>
              </a:spcAft>
              <a:buNone/>
            </a:pPr>
            <a:r>
              <a:t/>
            </a:r>
            <a:endParaRPr sz="2750">
              <a:solidFill>
                <a:srgbClr val="953734"/>
              </a:solidFill>
              <a:latin typeface="Calibri"/>
              <a:ea typeface="Calibri"/>
              <a:cs typeface="Calibri"/>
              <a:sym typeface="Calibri"/>
            </a:endParaRPr>
          </a:p>
          <a:p>
            <a:pPr indent="0" lvl="0" marL="0" marR="0" rtl="0" algn="l">
              <a:spcBef>
                <a:spcPts val="0"/>
              </a:spcBef>
              <a:spcAft>
                <a:spcPts val="0"/>
              </a:spcAft>
              <a:buNone/>
            </a:pPr>
            <a:r>
              <a:rPr b="1" lang="en-US" sz="2750">
                <a:solidFill>
                  <a:schemeClr val="dk1"/>
                </a:solidFill>
                <a:latin typeface="Calibri"/>
                <a:ea typeface="Calibri"/>
                <a:cs typeface="Calibri"/>
                <a:sym typeface="Calibri"/>
              </a:rPr>
              <a:t>How does Mma Ramotswe's observation of selfish behavior reflect on her perception of societal changes?</a:t>
            </a:r>
            <a:endParaRPr b="1" sz="2750">
              <a:latin typeface="Calibri"/>
              <a:ea typeface="Calibri"/>
              <a:cs typeface="Calibri"/>
              <a:sym typeface="Calibri"/>
            </a:endParaRPr>
          </a:p>
          <a:p>
            <a:pPr indent="0" lvl="0" marL="0" marR="0" rtl="0" algn="l">
              <a:spcBef>
                <a:spcPts val="0"/>
              </a:spcBef>
              <a:spcAft>
                <a:spcPts val="0"/>
              </a:spcAft>
              <a:buNone/>
            </a:pPr>
            <a:r>
              <a:rPr lang="en-US" sz="2750">
                <a:solidFill>
                  <a:srgbClr val="953734"/>
                </a:solidFill>
                <a:latin typeface="Calibri"/>
                <a:ea typeface="Calibri"/>
                <a:cs typeface="Calibri"/>
                <a:sym typeface="Calibri"/>
              </a:rPr>
              <a:t>She sees an increase in individuals who prioritize their own interests over consideration for others. It highlights her awareness of ethical standards and community values.</a:t>
            </a:r>
            <a:endParaRPr sz="2750">
              <a:solidFill>
                <a:srgbClr val="95373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 calcmode="lin" valueType="num">
                                      <p:cBhvr additive="base">
                                        <p:cTn dur="1000"/>
                                        <p:tgtEl>
                                          <p:spTgt spid="2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 calcmode="lin" valueType="num">
                                      <p:cBhvr additive="base">
                                        <p:cTn dur="1000"/>
                                        <p:tgtEl>
                                          <p:spTgt spid="23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anim calcmode="lin" valueType="num">
                                      <p:cBhvr additive="base">
                                        <p:cTn dur="1000"/>
                                        <p:tgtEl>
                                          <p:spTgt spid="23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anim calcmode="lin" valueType="num">
                                      <p:cBhvr additive="base">
                                        <p:cTn dur="1000"/>
                                        <p:tgtEl>
                                          <p:spTgt spid="23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anim calcmode="lin" valueType="num">
                                      <p:cBhvr additive="base">
                                        <p:cTn dur="1000"/>
                                        <p:tgtEl>
                                          <p:spTgt spid="23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anim calcmode="lin" valueType="num">
                                      <p:cBhvr additive="base">
                                        <p:cTn dur="1000"/>
                                        <p:tgtEl>
                                          <p:spTgt spid="23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6" st="6"/>
                                            </p:txEl>
                                          </p:spTgt>
                                        </p:tgtEl>
                                        <p:attrNameLst>
                                          <p:attrName>style.visibility</p:attrName>
                                        </p:attrNameLst>
                                      </p:cBhvr>
                                      <p:to>
                                        <p:strVal val="visible"/>
                                      </p:to>
                                    </p:set>
                                    <p:anim calcmode="lin" valueType="num">
                                      <p:cBhvr additive="base">
                                        <p:cTn dur="1000"/>
                                        <p:tgtEl>
                                          <p:spTgt spid="23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7" st="7"/>
                                            </p:txEl>
                                          </p:spTgt>
                                        </p:tgtEl>
                                        <p:attrNameLst>
                                          <p:attrName>style.visibility</p:attrName>
                                        </p:attrNameLst>
                                      </p:cBhvr>
                                      <p:to>
                                        <p:strVal val="visible"/>
                                      </p:to>
                                    </p:set>
                                    <p:anim calcmode="lin" valueType="num">
                                      <p:cBhvr additive="base">
                                        <p:cTn dur="1000"/>
                                        <p:tgtEl>
                                          <p:spTgt spid="23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8" st="8"/>
                                            </p:txEl>
                                          </p:spTgt>
                                        </p:tgtEl>
                                        <p:attrNameLst>
                                          <p:attrName>style.visibility</p:attrName>
                                        </p:attrNameLst>
                                      </p:cBhvr>
                                      <p:to>
                                        <p:strVal val="visible"/>
                                      </p:to>
                                    </p:set>
                                    <p:anim calcmode="lin" valueType="num">
                                      <p:cBhvr additive="base">
                                        <p:cTn dur="1000"/>
                                        <p:tgtEl>
                                          <p:spTgt spid="23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9" st="9"/>
                                            </p:txEl>
                                          </p:spTgt>
                                        </p:tgtEl>
                                        <p:attrNameLst>
                                          <p:attrName>style.visibility</p:attrName>
                                        </p:attrNameLst>
                                      </p:cBhvr>
                                      <p:to>
                                        <p:strVal val="visible"/>
                                      </p:to>
                                    </p:set>
                                    <p:anim calcmode="lin" valueType="num">
                                      <p:cBhvr additive="base">
                                        <p:cTn dur="1000"/>
                                        <p:tgtEl>
                                          <p:spTgt spid="23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10" st="10"/>
                                            </p:txEl>
                                          </p:spTgt>
                                        </p:tgtEl>
                                        <p:attrNameLst>
                                          <p:attrName>style.visibility</p:attrName>
                                        </p:attrNameLst>
                                      </p:cBhvr>
                                      <p:to>
                                        <p:strVal val="visible"/>
                                      </p:to>
                                    </p:set>
                                    <p:anim calcmode="lin" valueType="num">
                                      <p:cBhvr additive="base">
                                        <p:cTn dur="1000"/>
                                        <p:tgtEl>
                                          <p:spTgt spid="234">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4">
                                            <p:txEl>
                                              <p:pRg end="11" st="11"/>
                                            </p:txEl>
                                          </p:spTgt>
                                        </p:tgtEl>
                                        <p:attrNameLst>
                                          <p:attrName>style.visibility</p:attrName>
                                        </p:attrNameLst>
                                      </p:cBhvr>
                                      <p:to>
                                        <p:strVal val="visible"/>
                                      </p:to>
                                    </p:set>
                                    <p:anim calcmode="lin" valueType="num">
                                      <p:cBhvr additive="base">
                                        <p:cTn dur="1000"/>
                                        <p:tgtEl>
                                          <p:spTgt spid="234">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 calcmode="lin" valueType="num">
                                      <p:cBhvr additive="base">
                                        <p:cTn dur="1000"/>
                                        <p:tgtEl>
                                          <p:spTgt spid="23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 calcmode="lin" valueType="num">
                                      <p:cBhvr additive="base">
                                        <p:cTn dur="1000"/>
                                        <p:tgtEl>
                                          <p:spTgt spid="23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anim calcmode="lin" valueType="num">
                                      <p:cBhvr additive="base">
                                        <p:cTn dur="1000"/>
                                        <p:tgtEl>
                                          <p:spTgt spid="23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anim calcmode="lin" valueType="num">
                                      <p:cBhvr additive="base">
                                        <p:cTn dur="1000"/>
                                        <p:tgtEl>
                                          <p:spTgt spid="23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anim calcmode="lin" valueType="num">
                                      <p:cBhvr additive="base">
                                        <p:cTn dur="1000"/>
                                        <p:tgtEl>
                                          <p:spTgt spid="23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anim calcmode="lin" valueType="num">
                                      <p:cBhvr additive="base">
                                        <p:cTn dur="1000"/>
                                        <p:tgtEl>
                                          <p:spTgt spid="23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6" st="6"/>
                                            </p:txEl>
                                          </p:spTgt>
                                        </p:tgtEl>
                                        <p:attrNameLst>
                                          <p:attrName>style.visibility</p:attrName>
                                        </p:attrNameLst>
                                      </p:cBhvr>
                                      <p:to>
                                        <p:strVal val="visible"/>
                                      </p:to>
                                    </p:set>
                                    <p:anim calcmode="lin" valueType="num">
                                      <p:cBhvr additive="base">
                                        <p:cTn dur="1000"/>
                                        <p:tgtEl>
                                          <p:spTgt spid="23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7" st="7"/>
                                            </p:txEl>
                                          </p:spTgt>
                                        </p:tgtEl>
                                        <p:attrNameLst>
                                          <p:attrName>style.visibility</p:attrName>
                                        </p:attrNameLst>
                                      </p:cBhvr>
                                      <p:to>
                                        <p:strVal val="visible"/>
                                      </p:to>
                                    </p:set>
                                    <p:anim calcmode="lin" valueType="num">
                                      <p:cBhvr additive="base">
                                        <p:cTn dur="1000"/>
                                        <p:tgtEl>
                                          <p:spTgt spid="23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8" st="8"/>
                                            </p:txEl>
                                          </p:spTgt>
                                        </p:tgtEl>
                                        <p:attrNameLst>
                                          <p:attrName>style.visibility</p:attrName>
                                        </p:attrNameLst>
                                      </p:cBhvr>
                                      <p:to>
                                        <p:strVal val="visible"/>
                                      </p:to>
                                    </p:set>
                                    <p:anim calcmode="lin" valueType="num">
                                      <p:cBhvr additive="base">
                                        <p:cTn dur="1000"/>
                                        <p:tgtEl>
                                          <p:spTgt spid="23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9" st="9"/>
                                            </p:txEl>
                                          </p:spTgt>
                                        </p:tgtEl>
                                        <p:attrNameLst>
                                          <p:attrName>style.visibility</p:attrName>
                                        </p:attrNameLst>
                                      </p:cBhvr>
                                      <p:to>
                                        <p:strVal val="visible"/>
                                      </p:to>
                                    </p:set>
                                    <p:anim calcmode="lin" valueType="num">
                                      <p:cBhvr additive="base">
                                        <p:cTn dur="1000"/>
                                        <p:tgtEl>
                                          <p:spTgt spid="23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10" st="10"/>
                                            </p:txEl>
                                          </p:spTgt>
                                        </p:tgtEl>
                                        <p:attrNameLst>
                                          <p:attrName>style.visibility</p:attrName>
                                        </p:attrNameLst>
                                      </p:cBhvr>
                                      <p:to>
                                        <p:strVal val="visible"/>
                                      </p:to>
                                    </p:set>
                                    <p:anim calcmode="lin" valueType="num">
                                      <p:cBhvr additive="base">
                                        <p:cTn dur="1000"/>
                                        <p:tgtEl>
                                          <p:spTgt spid="23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xEl>
                                              <p:pRg end="11" st="11"/>
                                            </p:txEl>
                                          </p:spTgt>
                                        </p:tgtEl>
                                        <p:attrNameLst>
                                          <p:attrName>style.visibility</p:attrName>
                                        </p:attrNameLst>
                                      </p:cBhvr>
                                      <p:to>
                                        <p:strVal val="visible"/>
                                      </p:to>
                                    </p:set>
                                    <p:anim calcmode="lin" valueType="num">
                                      <p:cBhvr additive="base">
                                        <p:cTn dur="1000"/>
                                        <p:tgtEl>
                                          <p:spTgt spid="23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91" name="Shape 91"/>
        <p:cNvGrpSpPr/>
        <p:nvPr/>
      </p:nvGrpSpPr>
      <p:grpSpPr>
        <a:xfrm>
          <a:off x="0" y="0"/>
          <a:ext cx="0" cy="0"/>
          <a:chOff x="0" y="0"/>
          <a:chExt cx="0" cy="0"/>
        </a:xfrm>
      </p:grpSpPr>
      <p:sp>
        <p:nvSpPr>
          <p:cNvPr id="92" name="Google Shape;92;p2"/>
          <p:cNvSpPr/>
          <p:nvPr/>
        </p:nvSpPr>
        <p:spPr>
          <a:xfrm>
            <a:off x="304800" y="234824"/>
            <a:ext cx="10210799" cy="204808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txBox="1"/>
          <p:nvPr/>
        </p:nvSpPr>
        <p:spPr>
          <a:xfrm>
            <a:off x="652312" y="734646"/>
            <a:ext cx="10701600" cy="10005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6500" u="none" cap="none" strike="noStrike">
                <a:solidFill>
                  <a:srgbClr val="342D29"/>
                </a:solidFill>
                <a:latin typeface="Playfair Display Black"/>
                <a:ea typeface="Playfair Display Black"/>
                <a:cs typeface="Playfair Display Black"/>
                <a:sym typeface="Playfair Display Black"/>
              </a:rPr>
              <a:t>Learning Objectives: </a:t>
            </a:r>
            <a:endParaRPr b="0" i="0" sz="6500" u="none" cap="none" strike="noStrike">
              <a:solidFill>
                <a:srgbClr val="342D29"/>
              </a:solidFill>
              <a:latin typeface="Playfair Display Black"/>
              <a:ea typeface="Playfair Display Black"/>
              <a:cs typeface="Playfair Display Black"/>
              <a:sym typeface="Playfair Display Black"/>
            </a:endParaRPr>
          </a:p>
        </p:txBody>
      </p:sp>
      <p:sp>
        <p:nvSpPr>
          <p:cNvPr id="94" name="Google Shape;94;p2"/>
          <p:cNvSpPr/>
          <p:nvPr/>
        </p:nvSpPr>
        <p:spPr>
          <a:xfrm>
            <a:off x="479125" y="4795375"/>
            <a:ext cx="17340300" cy="2554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t/>
            </a:r>
            <a:endParaRPr b="0" i="0" sz="2900" u="none" cap="none" strike="noStrike">
              <a:solidFill>
                <a:srgbClr val="342D29"/>
              </a:solidFill>
              <a:latin typeface="Arial"/>
              <a:ea typeface="Arial"/>
              <a:cs typeface="Arial"/>
              <a:sym typeface="Arial"/>
            </a:endParaRPr>
          </a:p>
          <a:p>
            <a:pPr indent="-203200" lvl="0" marL="0" marR="0" rtl="0" algn="l">
              <a:lnSpc>
                <a:spcPct val="150000"/>
              </a:lnSpc>
              <a:spcBef>
                <a:spcPts val="0"/>
              </a:spcBef>
              <a:spcAft>
                <a:spcPts val="0"/>
              </a:spcAft>
              <a:buClr>
                <a:srgbClr val="342D29"/>
              </a:buClr>
              <a:buSzPts val="3200"/>
              <a:buChar char="•"/>
            </a:pPr>
            <a:r>
              <a:rPr b="1" lang="en-US" sz="3200">
                <a:solidFill>
                  <a:srgbClr val="342D29"/>
                </a:solidFill>
                <a:latin typeface="Times New Roman"/>
                <a:ea typeface="Times New Roman"/>
                <a:cs typeface="Times New Roman"/>
                <a:sym typeface="Times New Roman"/>
              </a:rPr>
              <a:t> </a:t>
            </a:r>
            <a:r>
              <a:rPr b="1" i="0" lang="en-US" sz="3200" u="none" cap="none" strike="noStrike">
                <a:solidFill>
                  <a:srgbClr val="342D29"/>
                </a:solidFill>
                <a:latin typeface="Times New Roman"/>
                <a:ea typeface="Times New Roman"/>
                <a:cs typeface="Times New Roman"/>
                <a:sym typeface="Times New Roman"/>
              </a:rPr>
              <a:t>Analyze</a:t>
            </a:r>
            <a:r>
              <a:rPr i="0" lang="en-US" sz="3200" u="none" cap="none" strike="noStrike">
                <a:solidFill>
                  <a:srgbClr val="342D29"/>
                </a:solidFill>
                <a:latin typeface="Times New Roman"/>
                <a:ea typeface="Times New Roman"/>
                <a:cs typeface="Times New Roman"/>
                <a:sym typeface="Times New Roman"/>
              </a:rPr>
              <a:t> how the setting of the café on Tlokweng Road and the surrounding environment contribute to the atmosphere of the story.</a:t>
            </a:r>
            <a:endParaRPr sz="2200">
              <a:latin typeface="Times New Roman"/>
              <a:ea typeface="Times New Roman"/>
              <a:cs typeface="Times New Roman"/>
              <a:sym typeface="Times New Roman"/>
            </a:endParaRPr>
          </a:p>
          <a:p>
            <a:pPr indent="-203200" lvl="0" marL="0" marR="0" rtl="0" algn="l">
              <a:lnSpc>
                <a:spcPct val="150000"/>
              </a:lnSpc>
              <a:spcBef>
                <a:spcPts val="0"/>
              </a:spcBef>
              <a:spcAft>
                <a:spcPts val="0"/>
              </a:spcAft>
              <a:buClr>
                <a:srgbClr val="342D29"/>
              </a:buClr>
              <a:buSzPts val="3200"/>
              <a:buChar char="•"/>
            </a:pPr>
            <a:r>
              <a:rPr b="1" lang="en-US" sz="3200">
                <a:solidFill>
                  <a:srgbClr val="342D29"/>
                </a:solidFill>
                <a:latin typeface="Times New Roman"/>
                <a:ea typeface="Times New Roman"/>
                <a:cs typeface="Times New Roman"/>
                <a:sym typeface="Times New Roman"/>
              </a:rPr>
              <a:t> </a:t>
            </a:r>
            <a:r>
              <a:rPr b="1" i="0" lang="en-US" sz="3200" u="none" cap="none" strike="noStrike">
                <a:solidFill>
                  <a:srgbClr val="342D29"/>
                </a:solidFill>
                <a:latin typeface="Times New Roman"/>
                <a:ea typeface="Times New Roman"/>
                <a:cs typeface="Times New Roman"/>
                <a:sym typeface="Times New Roman"/>
              </a:rPr>
              <a:t>Describe</a:t>
            </a:r>
            <a:r>
              <a:rPr i="0" lang="en-US" sz="3200" u="none" cap="none" strike="noStrike">
                <a:solidFill>
                  <a:srgbClr val="342D29"/>
                </a:solidFill>
                <a:latin typeface="Times New Roman"/>
                <a:ea typeface="Times New Roman"/>
                <a:cs typeface="Times New Roman"/>
                <a:sym typeface="Times New Roman"/>
              </a:rPr>
              <a:t> how the setting influences Mma Ramotswe's reflections and interactions.</a:t>
            </a:r>
            <a:endParaRPr sz="2200">
              <a:latin typeface="Times New Roman"/>
              <a:ea typeface="Times New Roman"/>
              <a:cs typeface="Times New Roman"/>
              <a:sym typeface="Times New Roman"/>
            </a:endParaRPr>
          </a:p>
          <a:p>
            <a:pPr indent="-203200" lvl="0" marL="0" marR="0" rtl="0" algn="l">
              <a:lnSpc>
                <a:spcPct val="150000"/>
              </a:lnSpc>
              <a:spcBef>
                <a:spcPts val="0"/>
              </a:spcBef>
              <a:spcAft>
                <a:spcPts val="0"/>
              </a:spcAft>
              <a:buClr>
                <a:srgbClr val="342D29"/>
              </a:buClr>
              <a:buSzPts val="3200"/>
              <a:buChar char="•"/>
            </a:pPr>
            <a:r>
              <a:rPr i="0" lang="en-US" sz="3200" u="none" cap="none" strike="noStrike">
                <a:solidFill>
                  <a:srgbClr val="342D29"/>
                </a:solidFill>
                <a:latin typeface="Times New Roman"/>
                <a:ea typeface="Times New Roman"/>
                <a:cs typeface="Times New Roman"/>
                <a:sym typeface="Times New Roman"/>
              </a:rPr>
              <a:t> </a:t>
            </a:r>
            <a:r>
              <a:rPr b="1" i="0" lang="en-US" sz="3200" u="none" cap="none" strike="noStrike">
                <a:solidFill>
                  <a:srgbClr val="342D29"/>
                </a:solidFill>
                <a:latin typeface="Times New Roman"/>
                <a:ea typeface="Times New Roman"/>
                <a:cs typeface="Times New Roman"/>
                <a:sym typeface="Times New Roman"/>
              </a:rPr>
              <a:t>Explore</a:t>
            </a:r>
            <a:r>
              <a:rPr i="0" lang="en-US" sz="3200" u="none" cap="none" strike="noStrike">
                <a:solidFill>
                  <a:srgbClr val="342D29"/>
                </a:solidFill>
                <a:latin typeface="Times New Roman"/>
                <a:ea typeface="Times New Roman"/>
                <a:cs typeface="Times New Roman"/>
                <a:sym typeface="Times New Roman"/>
              </a:rPr>
              <a:t> Mma Ramotswe's character’s through her actions, thoughts and observation. </a:t>
            </a:r>
            <a:endParaRPr sz="2200">
              <a:latin typeface="Times New Roman"/>
              <a:ea typeface="Times New Roman"/>
              <a:cs typeface="Times New Roman"/>
              <a:sym typeface="Times New Roman"/>
            </a:endParaRPr>
          </a:p>
          <a:p>
            <a:pPr indent="-203200" lvl="0" marL="0" marR="0" rtl="0" algn="l">
              <a:lnSpc>
                <a:spcPct val="150000"/>
              </a:lnSpc>
              <a:spcBef>
                <a:spcPts val="0"/>
              </a:spcBef>
              <a:spcAft>
                <a:spcPts val="0"/>
              </a:spcAft>
              <a:buClr>
                <a:srgbClr val="342D29"/>
              </a:buClr>
              <a:buSzPts val="3200"/>
              <a:buChar char="•"/>
            </a:pPr>
            <a:r>
              <a:rPr b="1" lang="en-US" sz="3200">
                <a:solidFill>
                  <a:srgbClr val="342D29"/>
                </a:solidFill>
                <a:latin typeface="Times New Roman"/>
                <a:ea typeface="Times New Roman"/>
                <a:cs typeface="Times New Roman"/>
                <a:sym typeface="Times New Roman"/>
              </a:rPr>
              <a:t> </a:t>
            </a:r>
            <a:r>
              <a:rPr b="1" i="0" lang="en-US" sz="3200" u="none" cap="none" strike="noStrike">
                <a:solidFill>
                  <a:srgbClr val="342D29"/>
                </a:solidFill>
                <a:latin typeface="Times New Roman"/>
                <a:ea typeface="Times New Roman"/>
                <a:cs typeface="Times New Roman"/>
                <a:sym typeface="Times New Roman"/>
              </a:rPr>
              <a:t>Identify</a:t>
            </a:r>
            <a:r>
              <a:rPr i="0" lang="en-US" sz="3200" u="none" cap="none" strike="noStrike">
                <a:solidFill>
                  <a:srgbClr val="342D29"/>
                </a:solidFill>
                <a:latin typeface="Times New Roman"/>
                <a:ea typeface="Times New Roman"/>
                <a:cs typeface="Times New Roman"/>
                <a:sym typeface="Times New Roman"/>
              </a:rPr>
              <a:t> and discuss themes such as </a:t>
            </a:r>
            <a:r>
              <a:rPr b="1" i="0" lang="en-US" sz="3200" u="none" cap="none" strike="noStrike">
                <a:solidFill>
                  <a:srgbClr val="342D29"/>
                </a:solidFill>
                <a:latin typeface="Times New Roman"/>
                <a:ea typeface="Times New Roman"/>
                <a:cs typeface="Times New Roman"/>
                <a:sym typeface="Times New Roman"/>
              </a:rPr>
              <a:t>change, nostalgia, and morality </a:t>
            </a:r>
            <a:r>
              <a:rPr i="0" lang="en-US" sz="3200" u="none" cap="none" strike="noStrike">
                <a:solidFill>
                  <a:srgbClr val="342D29"/>
                </a:solidFill>
                <a:latin typeface="Times New Roman"/>
                <a:ea typeface="Times New Roman"/>
                <a:cs typeface="Times New Roman"/>
                <a:sym typeface="Times New Roman"/>
              </a:rPr>
              <a:t>as presented in the passage.</a:t>
            </a:r>
            <a:endParaRPr sz="2200">
              <a:latin typeface="Times New Roman"/>
              <a:ea typeface="Times New Roman"/>
              <a:cs typeface="Times New Roman"/>
              <a:sym typeface="Times New Roman"/>
            </a:endParaRPr>
          </a:p>
          <a:p>
            <a:pPr indent="-203200" lvl="0" marL="0" marR="0" rtl="0" algn="l">
              <a:lnSpc>
                <a:spcPct val="150000"/>
              </a:lnSpc>
              <a:spcBef>
                <a:spcPts val="0"/>
              </a:spcBef>
              <a:spcAft>
                <a:spcPts val="0"/>
              </a:spcAft>
              <a:buClr>
                <a:srgbClr val="342D29"/>
              </a:buClr>
              <a:buSzPts val="3200"/>
              <a:buChar char="•"/>
            </a:pPr>
            <a:r>
              <a:rPr i="0" lang="en-US" sz="3200" u="none" cap="none" strike="noStrike">
                <a:solidFill>
                  <a:srgbClr val="342D29"/>
                </a:solidFill>
                <a:latin typeface="Times New Roman"/>
                <a:ea typeface="Times New Roman"/>
                <a:cs typeface="Times New Roman"/>
                <a:sym typeface="Times New Roman"/>
              </a:rPr>
              <a:t> </a:t>
            </a:r>
            <a:r>
              <a:rPr b="1" i="0" lang="en-US" sz="3200" u="none" cap="none" strike="noStrike">
                <a:solidFill>
                  <a:srgbClr val="342D29"/>
                </a:solidFill>
                <a:latin typeface="Times New Roman"/>
                <a:ea typeface="Times New Roman"/>
                <a:cs typeface="Times New Roman"/>
                <a:sym typeface="Times New Roman"/>
              </a:rPr>
              <a:t>Analyze</a:t>
            </a:r>
            <a:r>
              <a:rPr i="0" lang="en-US" sz="3200" u="none" cap="none" strike="noStrike">
                <a:solidFill>
                  <a:srgbClr val="342D29"/>
                </a:solidFill>
                <a:latin typeface="Times New Roman"/>
                <a:ea typeface="Times New Roman"/>
                <a:cs typeface="Times New Roman"/>
                <a:sym typeface="Times New Roman"/>
              </a:rPr>
              <a:t> the use of sensory details in the descriptions of the café and the eucalyptus. </a:t>
            </a:r>
            <a:endParaRPr sz="2200">
              <a:latin typeface="Times New Roman"/>
              <a:ea typeface="Times New Roman"/>
              <a:cs typeface="Times New Roman"/>
              <a:sym typeface="Times New Roman"/>
            </a:endParaRPr>
          </a:p>
          <a:p>
            <a:pPr indent="-203200" lvl="0" marL="0" marR="0" rtl="0" algn="l">
              <a:lnSpc>
                <a:spcPct val="150000"/>
              </a:lnSpc>
              <a:spcBef>
                <a:spcPts val="0"/>
              </a:spcBef>
              <a:spcAft>
                <a:spcPts val="0"/>
              </a:spcAft>
              <a:buClr>
                <a:srgbClr val="342D29"/>
              </a:buClr>
              <a:buSzPts val="3200"/>
              <a:buChar char="•"/>
            </a:pPr>
            <a:r>
              <a:rPr lang="en-US" sz="3200">
                <a:solidFill>
                  <a:srgbClr val="342D29"/>
                </a:solidFill>
                <a:latin typeface="Times New Roman"/>
                <a:ea typeface="Times New Roman"/>
                <a:cs typeface="Times New Roman"/>
                <a:sym typeface="Times New Roman"/>
              </a:rPr>
              <a:t> </a:t>
            </a:r>
            <a:r>
              <a:rPr b="1" i="0" lang="en-US" sz="3200" u="none" cap="none" strike="noStrike">
                <a:solidFill>
                  <a:srgbClr val="342D29"/>
                </a:solidFill>
                <a:latin typeface="Times New Roman"/>
                <a:ea typeface="Times New Roman"/>
                <a:cs typeface="Times New Roman"/>
                <a:sym typeface="Times New Roman"/>
              </a:rPr>
              <a:t>Identify</a:t>
            </a:r>
            <a:r>
              <a:rPr i="0" lang="en-US" sz="3200" u="none" cap="none" strike="noStrike">
                <a:solidFill>
                  <a:srgbClr val="342D29"/>
                </a:solidFill>
                <a:latin typeface="Times New Roman"/>
                <a:ea typeface="Times New Roman"/>
                <a:cs typeface="Times New Roman"/>
                <a:sym typeface="Times New Roman"/>
              </a:rPr>
              <a:t> and discuss the narrative techniques used by Alexander McCall Smith, such as internal monologue and descriptive passages.</a:t>
            </a:r>
            <a:endParaRPr sz="2200">
              <a:latin typeface="Times New Roman"/>
              <a:ea typeface="Times New Roman"/>
              <a:cs typeface="Times New Roman"/>
              <a:sym typeface="Times New Roman"/>
            </a:endParaRPr>
          </a:p>
          <a:p>
            <a:pPr indent="-203200" lvl="0" marL="0" marR="0" rtl="0" algn="l">
              <a:lnSpc>
                <a:spcPct val="150000"/>
              </a:lnSpc>
              <a:spcBef>
                <a:spcPts val="0"/>
              </a:spcBef>
              <a:spcAft>
                <a:spcPts val="0"/>
              </a:spcAft>
              <a:buClr>
                <a:srgbClr val="342D29"/>
              </a:buClr>
              <a:buSzPts val="3200"/>
              <a:buChar char="•"/>
            </a:pPr>
            <a:r>
              <a:rPr b="1" lang="en-US" sz="3200">
                <a:solidFill>
                  <a:srgbClr val="342D29"/>
                </a:solidFill>
                <a:latin typeface="Times New Roman"/>
                <a:ea typeface="Times New Roman"/>
                <a:cs typeface="Times New Roman"/>
                <a:sym typeface="Times New Roman"/>
              </a:rPr>
              <a:t> </a:t>
            </a:r>
            <a:r>
              <a:rPr b="1" lang="en-US" sz="3200">
                <a:solidFill>
                  <a:srgbClr val="342D29"/>
                </a:solidFill>
                <a:latin typeface="Times New Roman"/>
                <a:ea typeface="Times New Roman"/>
                <a:cs typeface="Times New Roman"/>
                <a:sym typeface="Times New Roman"/>
              </a:rPr>
              <a:t>Compare</a:t>
            </a:r>
            <a:r>
              <a:rPr i="0" lang="en-US" sz="3200" u="none" cap="none" strike="noStrike">
                <a:solidFill>
                  <a:srgbClr val="342D29"/>
                </a:solidFill>
                <a:latin typeface="Times New Roman"/>
                <a:ea typeface="Times New Roman"/>
                <a:cs typeface="Times New Roman"/>
                <a:sym typeface="Times New Roman"/>
              </a:rPr>
              <a:t> Mma Ramotswe's idealized vision.</a:t>
            </a:r>
            <a:r>
              <a:rPr i="0" lang="en-US" sz="2700" u="none" cap="none" strike="noStrike">
                <a:solidFill>
                  <a:srgbClr val="342D29"/>
                </a:solidFill>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342D29"/>
              </a:solidFill>
              <a:latin typeface="Arial"/>
              <a:ea typeface="Arial"/>
              <a:cs typeface="Arial"/>
              <a:sym typeface="Arial"/>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342D29"/>
              </a:solidFill>
              <a:latin typeface="Arial"/>
              <a:ea typeface="Arial"/>
              <a:cs typeface="Arial"/>
              <a:sym typeface="Arial"/>
            </a:endParaRPr>
          </a:p>
        </p:txBody>
      </p:sp>
    </p:spTree>
  </p:cSld>
  <p:clrMapOvr>
    <a:masterClrMapping/>
  </p:clrMapOvr>
  <p:transition spd="med">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238" name="Shape 238"/>
        <p:cNvGrpSpPr/>
        <p:nvPr/>
      </p:nvGrpSpPr>
      <p:grpSpPr>
        <a:xfrm>
          <a:off x="0" y="0"/>
          <a:ext cx="0" cy="0"/>
          <a:chOff x="0" y="0"/>
          <a:chExt cx="0" cy="0"/>
        </a:xfrm>
      </p:grpSpPr>
      <p:sp>
        <p:nvSpPr>
          <p:cNvPr id="239" name="Google Shape;239;p9"/>
          <p:cNvSpPr/>
          <p:nvPr/>
        </p:nvSpPr>
        <p:spPr>
          <a:xfrm rot="10800000">
            <a:off x="12376348" y="0"/>
            <a:ext cx="5911652" cy="10287000"/>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9"/>
          <p:cNvGrpSpPr/>
          <p:nvPr/>
        </p:nvGrpSpPr>
        <p:grpSpPr>
          <a:xfrm>
            <a:off x="1219200" y="1638301"/>
            <a:ext cx="8024177" cy="2343391"/>
            <a:chOff x="488417" y="28575"/>
            <a:chExt cx="7347474" cy="2643316"/>
          </a:xfrm>
        </p:grpSpPr>
        <p:sp>
          <p:nvSpPr>
            <p:cNvPr id="241" name="Google Shape;241;p9"/>
            <p:cNvSpPr txBox="1"/>
            <p:nvPr/>
          </p:nvSpPr>
          <p:spPr>
            <a:xfrm>
              <a:off x="488417" y="28575"/>
              <a:ext cx="7277700" cy="12153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1" lang="en-US" sz="7000">
                  <a:solidFill>
                    <a:srgbClr val="342D29"/>
                  </a:solidFill>
                  <a:latin typeface="Times New Roman"/>
                  <a:ea typeface="Times New Roman"/>
                  <a:cs typeface="Times New Roman"/>
                  <a:sym typeface="Times New Roman"/>
                </a:rPr>
                <a:t>Bent </a:t>
              </a:r>
              <a:endParaRPr b="1" sz="7000">
                <a:solidFill>
                  <a:srgbClr val="342D29"/>
                </a:solidFill>
                <a:latin typeface="Times New Roman"/>
                <a:ea typeface="Times New Roman"/>
                <a:cs typeface="Times New Roman"/>
                <a:sym typeface="Times New Roman"/>
              </a:endParaRPr>
            </a:p>
          </p:txBody>
        </p:sp>
        <p:sp>
          <p:nvSpPr>
            <p:cNvPr id="242" name="Google Shape;242;p9"/>
            <p:cNvSpPr txBox="1"/>
            <p:nvPr/>
          </p:nvSpPr>
          <p:spPr>
            <a:xfrm>
              <a:off x="558191" y="2064091"/>
              <a:ext cx="7277700" cy="607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500">
                  <a:solidFill>
                    <a:srgbClr val="342D29"/>
                  </a:solidFill>
                  <a:latin typeface="Times New Roman"/>
                  <a:ea typeface="Times New Roman"/>
                  <a:cs typeface="Times New Roman"/>
                  <a:sym typeface="Times New Roman"/>
                </a:rPr>
                <a:t>The events that happened during the week. </a:t>
              </a:r>
              <a:endParaRPr sz="3500">
                <a:solidFill>
                  <a:srgbClr val="342D29"/>
                </a:solidFill>
                <a:latin typeface="Times New Roman"/>
                <a:ea typeface="Times New Roman"/>
                <a:cs typeface="Times New Roman"/>
                <a:sym typeface="Times New Roman"/>
              </a:endParaRPr>
            </a:p>
          </p:txBody>
        </p:sp>
      </p:grpSp>
      <p:sp>
        <p:nvSpPr>
          <p:cNvPr id="243" name="Google Shape;243;p9"/>
          <p:cNvSpPr txBox="1"/>
          <p:nvPr/>
        </p:nvSpPr>
        <p:spPr>
          <a:xfrm>
            <a:off x="12709150" y="7180400"/>
            <a:ext cx="3668100" cy="22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a:t>
            </a:r>
            <a:endParaRPr sz="3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247" name="Shape 247"/>
        <p:cNvGrpSpPr/>
        <p:nvPr/>
      </p:nvGrpSpPr>
      <p:grpSpPr>
        <a:xfrm>
          <a:off x="0" y="0"/>
          <a:ext cx="0" cy="0"/>
          <a:chOff x="0" y="0"/>
          <a:chExt cx="0" cy="0"/>
        </a:xfrm>
      </p:grpSpPr>
      <p:sp>
        <p:nvSpPr>
          <p:cNvPr id="248" name="Google Shape;248;p10"/>
          <p:cNvSpPr/>
          <p:nvPr/>
        </p:nvSpPr>
        <p:spPr>
          <a:xfrm rot="10800000">
            <a:off x="12376348" y="0"/>
            <a:ext cx="5911652" cy="10287000"/>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txBox="1"/>
          <p:nvPr/>
        </p:nvSpPr>
        <p:spPr>
          <a:xfrm>
            <a:off x="921327" y="5524501"/>
            <a:ext cx="7391100" cy="7695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t/>
            </a:r>
            <a:endParaRPr b="1" sz="5000">
              <a:solidFill>
                <a:srgbClr val="342D29"/>
              </a:solidFill>
              <a:latin typeface="Arial"/>
              <a:ea typeface="Arial"/>
              <a:cs typeface="Arial"/>
              <a:sym typeface="Arial"/>
            </a:endParaRPr>
          </a:p>
        </p:txBody>
      </p:sp>
      <p:pic>
        <p:nvPicPr>
          <p:cNvPr id="250" name="Google Shape;250;p10"/>
          <p:cNvPicPr preferRelativeResize="0"/>
          <p:nvPr/>
        </p:nvPicPr>
        <p:blipFill rotWithShape="1">
          <a:blip r:embed="rId3">
            <a:alphaModFix/>
          </a:blip>
          <a:srcRect b="0" l="0" r="0" t="0"/>
          <a:stretch/>
        </p:blipFill>
        <p:spPr>
          <a:xfrm>
            <a:off x="9525000" y="1028700"/>
            <a:ext cx="8048625" cy="5097463"/>
          </a:xfrm>
          <a:prstGeom prst="rect">
            <a:avLst/>
          </a:prstGeom>
          <a:noFill/>
          <a:ln>
            <a:noFill/>
          </a:ln>
        </p:spPr>
      </p:pic>
      <p:grpSp>
        <p:nvGrpSpPr>
          <p:cNvPr id="251" name="Google Shape;251;p10"/>
          <p:cNvGrpSpPr/>
          <p:nvPr/>
        </p:nvGrpSpPr>
        <p:grpSpPr>
          <a:xfrm>
            <a:off x="990600" y="800100"/>
            <a:ext cx="7391288" cy="5413382"/>
            <a:chOff x="0" y="28575"/>
            <a:chExt cx="7277700" cy="10053316"/>
          </a:xfrm>
        </p:grpSpPr>
        <p:sp>
          <p:nvSpPr>
            <p:cNvPr id="252" name="Google Shape;252;p10"/>
            <p:cNvSpPr txBox="1"/>
            <p:nvPr/>
          </p:nvSpPr>
          <p:spPr>
            <a:xfrm>
              <a:off x="0" y="28575"/>
              <a:ext cx="7277700" cy="17151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1" lang="en-US" sz="6000">
                  <a:solidFill>
                    <a:srgbClr val="342D29"/>
                  </a:solidFill>
                  <a:latin typeface="Times New Roman"/>
                  <a:ea typeface="Times New Roman"/>
                  <a:cs typeface="Times New Roman"/>
                  <a:sym typeface="Times New Roman"/>
                </a:rPr>
                <a:t>Eucalyptus tree  </a:t>
              </a:r>
              <a:endParaRPr b="1" sz="6000">
                <a:solidFill>
                  <a:srgbClr val="342D29"/>
                </a:solidFill>
                <a:latin typeface="Times New Roman"/>
                <a:ea typeface="Times New Roman"/>
                <a:cs typeface="Times New Roman"/>
                <a:sym typeface="Times New Roman"/>
              </a:endParaRPr>
            </a:p>
          </p:txBody>
        </p:sp>
        <p:sp>
          <p:nvSpPr>
            <p:cNvPr id="253" name="Google Shape;253;p10"/>
            <p:cNvSpPr txBox="1"/>
            <p:nvPr/>
          </p:nvSpPr>
          <p:spPr>
            <a:xfrm>
              <a:off x="0" y="2064091"/>
              <a:ext cx="7277700" cy="8017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00">
                  <a:solidFill>
                    <a:srgbClr val="342D29"/>
                  </a:solidFill>
                  <a:latin typeface="Times New Roman"/>
                  <a:ea typeface="Times New Roman"/>
                  <a:cs typeface="Times New Roman"/>
                  <a:sym typeface="Times New Roman"/>
                </a:rPr>
                <a:t>Eucalyptus gets its name from the Greek word 'eu' which means good, well, true, beautiful or very and the word 'kalypto' which means cover, conceal or hide, in reference to the caps that cover the plant's flowers.</a:t>
              </a:r>
              <a:endParaRPr sz="3300">
                <a:solidFill>
                  <a:srgbClr val="342D29"/>
                </a:solidFill>
                <a:latin typeface="Times New Roman"/>
                <a:ea typeface="Times New Roman"/>
                <a:cs typeface="Times New Roman"/>
                <a:sym typeface="Times New Roman"/>
              </a:endParaRPr>
            </a:p>
          </p:txBody>
        </p:sp>
      </p:grpSp>
      <p:sp>
        <p:nvSpPr>
          <p:cNvPr id="254" name="Google Shape;254;p10"/>
          <p:cNvSpPr txBox="1"/>
          <p:nvPr/>
        </p:nvSpPr>
        <p:spPr>
          <a:xfrm>
            <a:off x="9799300" y="7918125"/>
            <a:ext cx="2233500" cy="11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4"/>
              </a:rPr>
              <a:t>back</a:t>
            </a:r>
            <a:endParaRPr sz="3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258" name="Shape 258"/>
        <p:cNvGrpSpPr/>
        <p:nvPr/>
      </p:nvGrpSpPr>
      <p:grpSpPr>
        <a:xfrm>
          <a:off x="0" y="0"/>
          <a:ext cx="0" cy="0"/>
          <a:chOff x="0" y="0"/>
          <a:chExt cx="0" cy="0"/>
        </a:xfrm>
      </p:grpSpPr>
      <p:sp>
        <p:nvSpPr>
          <p:cNvPr id="259" name="Google Shape;259;g30c480357ce_0_110"/>
          <p:cNvSpPr/>
          <p:nvPr/>
        </p:nvSpPr>
        <p:spPr>
          <a:xfrm rot="10800000">
            <a:off x="12376200" y="0"/>
            <a:ext cx="5911800" cy="10287000"/>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g30c480357ce_0_110"/>
          <p:cNvGrpSpPr/>
          <p:nvPr/>
        </p:nvGrpSpPr>
        <p:grpSpPr>
          <a:xfrm>
            <a:off x="1154300" y="1194001"/>
            <a:ext cx="7585909" cy="4921010"/>
            <a:chOff x="191683" y="-8191063"/>
            <a:chExt cx="7469387" cy="9138366"/>
          </a:xfrm>
        </p:grpSpPr>
        <p:sp>
          <p:nvSpPr>
            <p:cNvPr id="261" name="Google Shape;261;g30c480357ce_0_110"/>
            <p:cNvSpPr txBox="1"/>
            <p:nvPr/>
          </p:nvSpPr>
          <p:spPr>
            <a:xfrm>
              <a:off x="383369" y="-8191063"/>
              <a:ext cx="7277700" cy="47244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t/>
              </a:r>
              <a:endParaRPr b="1" sz="5000">
                <a:solidFill>
                  <a:srgbClr val="342D29"/>
                </a:solidFill>
              </a:endParaRPr>
            </a:p>
            <a:p>
              <a:pPr indent="0" lvl="0" marL="0" marR="0" rtl="0" algn="l">
                <a:lnSpc>
                  <a:spcPct val="112000"/>
                </a:lnSpc>
                <a:spcBef>
                  <a:spcPts val="0"/>
                </a:spcBef>
                <a:spcAft>
                  <a:spcPts val="0"/>
                </a:spcAft>
                <a:buNone/>
              </a:pPr>
              <a:r>
                <a:t/>
              </a:r>
              <a:endParaRPr b="1" sz="4400">
                <a:solidFill>
                  <a:srgbClr val="342D29"/>
                </a:solidFill>
              </a:endParaRPr>
            </a:p>
            <a:p>
              <a:pPr indent="0" lvl="0" marL="0" marR="0" rtl="0" algn="l">
                <a:lnSpc>
                  <a:spcPct val="112000"/>
                </a:lnSpc>
                <a:spcBef>
                  <a:spcPts val="0"/>
                </a:spcBef>
                <a:spcAft>
                  <a:spcPts val="0"/>
                </a:spcAft>
                <a:buNone/>
              </a:pPr>
              <a:r>
                <a:rPr b="1" lang="en-US" sz="6000">
                  <a:solidFill>
                    <a:srgbClr val="342D29"/>
                  </a:solidFill>
                  <a:latin typeface="Times New Roman"/>
                  <a:ea typeface="Times New Roman"/>
                  <a:cs typeface="Times New Roman"/>
                  <a:sym typeface="Times New Roman"/>
                </a:rPr>
                <a:t>Foliage</a:t>
              </a:r>
              <a:r>
                <a:rPr b="1" lang="en-US" sz="5000">
                  <a:solidFill>
                    <a:srgbClr val="342D29"/>
                  </a:solidFill>
                  <a:latin typeface="Arial"/>
                  <a:ea typeface="Arial"/>
                  <a:cs typeface="Arial"/>
                  <a:sym typeface="Arial"/>
                </a:rPr>
                <a:t> </a:t>
              </a:r>
              <a:endParaRPr b="1" sz="5000">
                <a:solidFill>
                  <a:srgbClr val="342D29"/>
                </a:solidFill>
                <a:latin typeface="Arial"/>
                <a:ea typeface="Arial"/>
                <a:cs typeface="Arial"/>
                <a:sym typeface="Arial"/>
              </a:endParaRPr>
            </a:p>
          </p:txBody>
        </p:sp>
        <p:sp>
          <p:nvSpPr>
            <p:cNvPr id="262" name="Google Shape;262;g30c480357ce_0_110"/>
            <p:cNvSpPr txBox="1"/>
            <p:nvPr/>
          </p:nvSpPr>
          <p:spPr>
            <a:xfrm>
              <a:off x="191683" y="-2768496"/>
              <a:ext cx="7277700" cy="3715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3000">
                <a:solidFill>
                  <a:srgbClr val="342D29"/>
                </a:solidFill>
              </a:endParaRPr>
            </a:p>
            <a:p>
              <a:pPr indent="0" lvl="0" marL="0" marR="0" rtl="0" algn="l">
                <a:lnSpc>
                  <a:spcPct val="150000"/>
                </a:lnSpc>
                <a:spcBef>
                  <a:spcPts val="0"/>
                </a:spcBef>
                <a:spcAft>
                  <a:spcPts val="0"/>
                </a:spcAft>
                <a:buNone/>
              </a:pPr>
              <a:r>
                <a:rPr lang="en-US" sz="3400">
                  <a:solidFill>
                    <a:srgbClr val="342D29"/>
                  </a:solidFill>
                  <a:latin typeface="Times New Roman"/>
                  <a:ea typeface="Times New Roman"/>
                  <a:cs typeface="Times New Roman"/>
                  <a:sym typeface="Times New Roman"/>
                </a:rPr>
                <a:t>The leaves of a plant are referred to as its foliage.</a:t>
              </a:r>
              <a:endParaRPr sz="1800">
                <a:latin typeface="Times New Roman"/>
                <a:ea typeface="Times New Roman"/>
                <a:cs typeface="Times New Roman"/>
                <a:sym typeface="Times New Roman"/>
              </a:endParaRPr>
            </a:p>
          </p:txBody>
        </p:sp>
      </p:grpSp>
      <p:sp>
        <p:nvSpPr>
          <p:cNvPr id="263" name="Google Shape;263;g30c480357ce_0_110"/>
          <p:cNvSpPr txBox="1"/>
          <p:nvPr/>
        </p:nvSpPr>
        <p:spPr>
          <a:xfrm>
            <a:off x="9799300" y="7918125"/>
            <a:ext cx="2233500" cy="11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a:t>
            </a:r>
            <a:endParaRPr sz="3200">
              <a:solidFill>
                <a:schemeClr val="dk1"/>
              </a:solidFill>
              <a:latin typeface="Calibri"/>
              <a:ea typeface="Calibri"/>
              <a:cs typeface="Calibri"/>
              <a:sym typeface="Calibri"/>
            </a:endParaRPr>
          </a:p>
        </p:txBody>
      </p:sp>
      <p:pic>
        <p:nvPicPr>
          <p:cNvPr id="264" name="Google Shape;264;g30c480357ce_0_110"/>
          <p:cNvPicPr preferRelativeResize="0"/>
          <p:nvPr/>
        </p:nvPicPr>
        <p:blipFill>
          <a:blip r:embed="rId4">
            <a:alphaModFix/>
          </a:blip>
          <a:stretch>
            <a:fillRect/>
          </a:stretch>
        </p:blipFill>
        <p:spPr>
          <a:xfrm>
            <a:off x="10135150" y="1382481"/>
            <a:ext cx="6860650" cy="4812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268" name="Shape 268"/>
        <p:cNvGrpSpPr/>
        <p:nvPr/>
      </p:nvGrpSpPr>
      <p:grpSpPr>
        <a:xfrm>
          <a:off x="0" y="0"/>
          <a:ext cx="0" cy="0"/>
          <a:chOff x="0" y="0"/>
          <a:chExt cx="0" cy="0"/>
        </a:xfrm>
      </p:grpSpPr>
      <p:sp>
        <p:nvSpPr>
          <p:cNvPr id="269" name="Google Shape;269;p11"/>
          <p:cNvSpPr/>
          <p:nvPr/>
        </p:nvSpPr>
        <p:spPr>
          <a:xfrm rot="10800000">
            <a:off x="12376348" y="0"/>
            <a:ext cx="5911652" cy="10287000"/>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0" name="Google Shape;270;p11"/>
          <p:cNvGrpSpPr/>
          <p:nvPr/>
        </p:nvGrpSpPr>
        <p:grpSpPr>
          <a:xfrm>
            <a:off x="914400" y="1638301"/>
            <a:ext cx="8024177" cy="4696608"/>
            <a:chOff x="209321" y="28575"/>
            <a:chExt cx="7347474" cy="5297715"/>
          </a:xfrm>
        </p:grpSpPr>
        <p:sp>
          <p:nvSpPr>
            <p:cNvPr id="271" name="Google Shape;271;p11"/>
            <p:cNvSpPr txBox="1"/>
            <p:nvPr/>
          </p:nvSpPr>
          <p:spPr>
            <a:xfrm>
              <a:off x="279095" y="28575"/>
              <a:ext cx="7277700" cy="10419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1" lang="en-US" sz="6000">
                  <a:solidFill>
                    <a:srgbClr val="342D29"/>
                  </a:solidFill>
                  <a:latin typeface="Times New Roman"/>
                  <a:ea typeface="Times New Roman"/>
                  <a:cs typeface="Times New Roman"/>
                  <a:sym typeface="Times New Roman"/>
                </a:rPr>
                <a:t>L</a:t>
              </a:r>
              <a:r>
                <a:rPr b="1" lang="en-US" sz="6000">
                  <a:solidFill>
                    <a:srgbClr val="342D29"/>
                  </a:solidFill>
                  <a:latin typeface="Times New Roman"/>
                  <a:ea typeface="Times New Roman"/>
                  <a:cs typeface="Times New Roman"/>
                  <a:sym typeface="Times New Roman"/>
                </a:rPr>
                <a:t>andlocked </a:t>
              </a:r>
              <a:endParaRPr b="1" sz="6000">
                <a:solidFill>
                  <a:srgbClr val="342D29"/>
                </a:solidFill>
                <a:latin typeface="Times New Roman"/>
                <a:ea typeface="Times New Roman"/>
                <a:cs typeface="Times New Roman"/>
                <a:sym typeface="Times New Roman"/>
              </a:endParaRPr>
            </a:p>
          </p:txBody>
        </p:sp>
        <p:sp>
          <p:nvSpPr>
            <p:cNvPr id="272" name="Google Shape;272;p11"/>
            <p:cNvSpPr txBox="1"/>
            <p:nvPr/>
          </p:nvSpPr>
          <p:spPr>
            <a:xfrm>
              <a:off x="209321" y="2064090"/>
              <a:ext cx="7277700" cy="3262200"/>
            </a:xfrm>
            <a:prstGeom prst="rect">
              <a:avLst/>
            </a:prstGeom>
            <a:noFill/>
            <a:ln>
              <a:noFill/>
            </a:ln>
          </p:spPr>
          <p:txBody>
            <a:bodyPr anchorCtr="0" anchor="t" bIns="0" lIns="0" spcFirstLastPara="1" rIns="0" wrap="square" tIns="0">
              <a:spAutoFit/>
            </a:bodyPr>
            <a:lstStyle/>
            <a:p>
              <a:pPr indent="0" lvl="0" marL="0" marR="0" rtl="0" algn="l">
                <a:lnSpc>
                  <a:spcPct val="140625"/>
                </a:lnSpc>
                <a:spcBef>
                  <a:spcPts val="0"/>
                </a:spcBef>
                <a:spcAft>
                  <a:spcPts val="0"/>
                </a:spcAft>
                <a:buNone/>
              </a:pPr>
              <a:r>
                <a:rPr lang="en-US" sz="3600">
                  <a:solidFill>
                    <a:schemeClr val="dk1"/>
                  </a:solidFill>
                  <a:latin typeface="Times New Roman"/>
                  <a:ea typeface="Times New Roman"/>
                  <a:cs typeface="Times New Roman"/>
                  <a:sym typeface="Times New Roman"/>
                </a:rPr>
                <a:t>R</a:t>
              </a:r>
              <a:r>
                <a:rPr lang="en-US" sz="3600">
                  <a:solidFill>
                    <a:schemeClr val="dk1"/>
                  </a:solidFill>
                  <a:latin typeface="Times New Roman"/>
                  <a:ea typeface="Times New Roman"/>
                  <a:cs typeface="Times New Roman"/>
                  <a:sym typeface="Times New Roman"/>
                </a:rPr>
                <a:t>efers to a geographic location or state of being surrounded entirely by land with no direct access to the ocean or any significant body of water.</a:t>
              </a:r>
              <a:endParaRPr sz="3400">
                <a:solidFill>
                  <a:srgbClr val="342D29"/>
                </a:solidFill>
                <a:latin typeface="Times New Roman"/>
                <a:ea typeface="Times New Roman"/>
                <a:cs typeface="Times New Roman"/>
                <a:sym typeface="Times New Roman"/>
              </a:endParaRPr>
            </a:p>
          </p:txBody>
        </p:sp>
      </p:grpSp>
      <p:pic>
        <p:nvPicPr>
          <p:cNvPr id="273" name="Google Shape;273;p11"/>
          <p:cNvPicPr preferRelativeResize="0"/>
          <p:nvPr/>
        </p:nvPicPr>
        <p:blipFill rotWithShape="1">
          <a:blip r:embed="rId3">
            <a:alphaModFix/>
          </a:blip>
          <a:srcRect b="0" l="0" r="0" t="0"/>
          <a:stretch/>
        </p:blipFill>
        <p:spPr>
          <a:xfrm>
            <a:off x="9525000" y="1638301"/>
            <a:ext cx="7541890" cy="7696200"/>
          </a:xfrm>
          <a:prstGeom prst="rect">
            <a:avLst/>
          </a:prstGeom>
          <a:noFill/>
          <a:ln>
            <a:noFill/>
          </a:ln>
        </p:spPr>
      </p:pic>
      <p:sp>
        <p:nvSpPr>
          <p:cNvPr id="274" name="Google Shape;274;p11"/>
          <p:cNvSpPr txBox="1"/>
          <p:nvPr/>
        </p:nvSpPr>
        <p:spPr>
          <a:xfrm>
            <a:off x="7073850" y="8000100"/>
            <a:ext cx="2233500" cy="11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4"/>
              </a:rPr>
              <a:t>back</a:t>
            </a:r>
            <a:endParaRPr sz="32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278" name="Shape 278"/>
        <p:cNvGrpSpPr/>
        <p:nvPr/>
      </p:nvGrpSpPr>
      <p:grpSpPr>
        <a:xfrm>
          <a:off x="0" y="0"/>
          <a:ext cx="0" cy="0"/>
          <a:chOff x="0" y="0"/>
          <a:chExt cx="0" cy="0"/>
        </a:xfrm>
      </p:grpSpPr>
      <p:sp>
        <p:nvSpPr>
          <p:cNvPr id="279" name="Google Shape;279;p12"/>
          <p:cNvSpPr/>
          <p:nvPr/>
        </p:nvSpPr>
        <p:spPr>
          <a:xfrm rot="10800000">
            <a:off x="12376348" y="0"/>
            <a:ext cx="5911652" cy="10287000"/>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12"/>
          <p:cNvGrpSpPr/>
          <p:nvPr/>
        </p:nvGrpSpPr>
        <p:grpSpPr>
          <a:xfrm>
            <a:off x="685800" y="1638301"/>
            <a:ext cx="7947977" cy="3151380"/>
            <a:chOff x="0" y="28575"/>
            <a:chExt cx="7277700" cy="3554716"/>
          </a:xfrm>
        </p:grpSpPr>
        <p:sp>
          <p:nvSpPr>
            <p:cNvPr id="281" name="Google Shape;281;p12"/>
            <p:cNvSpPr txBox="1"/>
            <p:nvPr/>
          </p:nvSpPr>
          <p:spPr>
            <a:xfrm>
              <a:off x="0" y="28575"/>
              <a:ext cx="7277700" cy="10419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1" lang="en-US" sz="6000">
                  <a:solidFill>
                    <a:srgbClr val="342D29"/>
                  </a:solidFill>
                  <a:latin typeface="Times New Roman"/>
                  <a:ea typeface="Times New Roman"/>
                  <a:cs typeface="Times New Roman"/>
                  <a:sym typeface="Times New Roman"/>
                </a:rPr>
                <a:t>I</a:t>
              </a:r>
              <a:r>
                <a:rPr b="1" lang="en-US" sz="6000">
                  <a:solidFill>
                    <a:srgbClr val="342D29"/>
                  </a:solidFill>
                  <a:latin typeface="Times New Roman"/>
                  <a:ea typeface="Times New Roman"/>
                  <a:cs typeface="Times New Roman"/>
                  <a:sym typeface="Times New Roman"/>
                </a:rPr>
                <a:t>ncredulously</a:t>
              </a:r>
              <a:endParaRPr b="1" sz="6000">
                <a:solidFill>
                  <a:srgbClr val="342D29"/>
                </a:solidFill>
                <a:latin typeface="Times New Roman"/>
                <a:ea typeface="Times New Roman"/>
                <a:cs typeface="Times New Roman"/>
                <a:sym typeface="Times New Roman"/>
              </a:endParaRPr>
            </a:p>
          </p:txBody>
        </p:sp>
        <p:sp>
          <p:nvSpPr>
            <p:cNvPr id="282" name="Google Shape;282;p12"/>
            <p:cNvSpPr txBox="1"/>
            <p:nvPr/>
          </p:nvSpPr>
          <p:spPr>
            <a:xfrm>
              <a:off x="0" y="2064091"/>
              <a:ext cx="7277700" cy="1519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500">
                  <a:solidFill>
                    <a:srgbClr val="342D29"/>
                  </a:solidFill>
                  <a:latin typeface="Times New Roman"/>
                  <a:ea typeface="Times New Roman"/>
                  <a:cs typeface="Times New Roman"/>
                  <a:sym typeface="Times New Roman"/>
                </a:rPr>
                <a:t>U</a:t>
              </a:r>
              <a:r>
                <a:rPr lang="en-US" sz="3500">
                  <a:solidFill>
                    <a:srgbClr val="342D29"/>
                  </a:solidFill>
                  <a:latin typeface="Times New Roman"/>
                  <a:ea typeface="Times New Roman"/>
                  <a:cs typeface="Times New Roman"/>
                  <a:sym typeface="Times New Roman"/>
                </a:rPr>
                <a:t>nwilling to admit or accept what is offered as true.</a:t>
              </a:r>
              <a:endParaRPr sz="1900">
                <a:latin typeface="Times New Roman"/>
                <a:ea typeface="Times New Roman"/>
                <a:cs typeface="Times New Roman"/>
                <a:sym typeface="Times New Roman"/>
              </a:endParaRPr>
            </a:p>
          </p:txBody>
        </p:sp>
      </p:grpSp>
      <p:pic>
        <p:nvPicPr>
          <p:cNvPr id="283" name="Google Shape;283;p12"/>
          <p:cNvPicPr preferRelativeResize="0"/>
          <p:nvPr/>
        </p:nvPicPr>
        <p:blipFill rotWithShape="1">
          <a:blip r:embed="rId3">
            <a:alphaModFix/>
          </a:blip>
          <a:srcRect b="0" l="40741" r="0" t="0"/>
          <a:stretch/>
        </p:blipFill>
        <p:spPr>
          <a:xfrm>
            <a:off x="9677400" y="876300"/>
            <a:ext cx="7391400" cy="8315325"/>
          </a:xfrm>
          <a:prstGeom prst="rect">
            <a:avLst/>
          </a:prstGeom>
          <a:noFill/>
          <a:ln>
            <a:noFill/>
          </a:ln>
        </p:spPr>
      </p:pic>
      <p:sp>
        <p:nvSpPr>
          <p:cNvPr id="284" name="Google Shape;284;p12"/>
          <p:cNvSpPr txBox="1"/>
          <p:nvPr/>
        </p:nvSpPr>
        <p:spPr>
          <a:xfrm>
            <a:off x="6664000" y="7508275"/>
            <a:ext cx="2069700" cy="12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4"/>
              </a:rPr>
              <a:t>back</a:t>
            </a:r>
            <a:endParaRPr sz="32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288" name="Shape 288"/>
        <p:cNvGrpSpPr/>
        <p:nvPr/>
      </p:nvGrpSpPr>
      <p:grpSpPr>
        <a:xfrm>
          <a:off x="0" y="0"/>
          <a:ext cx="0" cy="0"/>
          <a:chOff x="0" y="0"/>
          <a:chExt cx="0" cy="0"/>
        </a:xfrm>
      </p:grpSpPr>
      <p:sp>
        <p:nvSpPr>
          <p:cNvPr id="289" name="Google Shape;289;g30d91f82092_0_0"/>
          <p:cNvSpPr/>
          <p:nvPr/>
        </p:nvSpPr>
        <p:spPr>
          <a:xfrm rot="10800000">
            <a:off x="12376200" y="0"/>
            <a:ext cx="5911800" cy="10287000"/>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 name="Google Shape;290;g30d91f82092_0_0"/>
          <p:cNvGrpSpPr/>
          <p:nvPr/>
        </p:nvGrpSpPr>
        <p:grpSpPr>
          <a:xfrm>
            <a:off x="685800" y="1638300"/>
            <a:ext cx="7947976" cy="2212452"/>
            <a:chOff x="0" y="28575"/>
            <a:chExt cx="7277700" cy="2495716"/>
          </a:xfrm>
        </p:grpSpPr>
        <p:sp>
          <p:nvSpPr>
            <p:cNvPr id="291" name="Google Shape;291;g30d91f82092_0_0"/>
            <p:cNvSpPr txBox="1"/>
            <p:nvPr/>
          </p:nvSpPr>
          <p:spPr>
            <a:xfrm>
              <a:off x="0" y="28575"/>
              <a:ext cx="7277700" cy="10419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1" lang="en-US" sz="6000">
                  <a:solidFill>
                    <a:srgbClr val="342D29"/>
                  </a:solidFill>
                  <a:latin typeface="Times New Roman"/>
                  <a:ea typeface="Times New Roman"/>
                  <a:cs typeface="Times New Roman"/>
                  <a:sym typeface="Times New Roman"/>
                </a:rPr>
                <a:t>dispute </a:t>
              </a:r>
              <a:endParaRPr b="1" sz="6000">
                <a:solidFill>
                  <a:srgbClr val="342D29"/>
                </a:solidFill>
                <a:latin typeface="Times New Roman"/>
                <a:ea typeface="Times New Roman"/>
                <a:cs typeface="Times New Roman"/>
                <a:sym typeface="Times New Roman"/>
              </a:endParaRPr>
            </a:p>
          </p:txBody>
        </p:sp>
        <p:sp>
          <p:nvSpPr>
            <p:cNvPr id="292" name="Google Shape;292;g30d91f82092_0_0"/>
            <p:cNvSpPr txBox="1"/>
            <p:nvPr/>
          </p:nvSpPr>
          <p:spPr>
            <a:xfrm>
              <a:off x="0" y="2064091"/>
              <a:ext cx="7277700" cy="460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650">
                  <a:solidFill>
                    <a:srgbClr val="1F1F1F"/>
                  </a:solidFill>
                </a:rPr>
                <a:t>a disagreement or argument.</a:t>
              </a:r>
              <a:endParaRPr sz="3550">
                <a:latin typeface="Times New Roman"/>
                <a:ea typeface="Times New Roman"/>
                <a:cs typeface="Times New Roman"/>
                <a:sym typeface="Times New Roman"/>
              </a:endParaRPr>
            </a:p>
          </p:txBody>
        </p:sp>
      </p:grpSp>
      <p:sp>
        <p:nvSpPr>
          <p:cNvPr id="293" name="Google Shape;293;g30d91f82092_0_0"/>
          <p:cNvSpPr txBox="1"/>
          <p:nvPr/>
        </p:nvSpPr>
        <p:spPr>
          <a:xfrm>
            <a:off x="6664000" y="7508275"/>
            <a:ext cx="2069700" cy="12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a:t>
            </a:r>
            <a:endParaRPr sz="3200">
              <a:solidFill>
                <a:schemeClr val="dk1"/>
              </a:solidFill>
              <a:latin typeface="Calibri"/>
              <a:ea typeface="Calibri"/>
              <a:cs typeface="Calibri"/>
              <a:sym typeface="Calibri"/>
            </a:endParaRPr>
          </a:p>
        </p:txBody>
      </p:sp>
      <p:pic>
        <p:nvPicPr>
          <p:cNvPr id="294" name="Google Shape;294;g30d91f82092_0_0"/>
          <p:cNvPicPr preferRelativeResize="0"/>
          <p:nvPr/>
        </p:nvPicPr>
        <p:blipFill>
          <a:blip r:embed="rId4">
            <a:alphaModFix/>
          </a:blip>
          <a:stretch>
            <a:fillRect/>
          </a:stretch>
        </p:blipFill>
        <p:spPr>
          <a:xfrm>
            <a:off x="9409625" y="1876796"/>
            <a:ext cx="7403800" cy="4926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298" name="Shape 298"/>
        <p:cNvGrpSpPr/>
        <p:nvPr/>
      </p:nvGrpSpPr>
      <p:grpSpPr>
        <a:xfrm>
          <a:off x="0" y="0"/>
          <a:ext cx="0" cy="0"/>
          <a:chOff x="0" y="0"/>
          <a:chExt cx="0" cy="0"/>
        </a:xfrm>
      </p:grpSpPr>
      <p:sp>
        <p:nvSpPr>
          <p:cNvPr id="299" name="Google Shape;299;g30d91f82092_0_10"/>
          <p:cNvSpPr/>
          <p:nvPr/>
        </p:nvSpPr>
        <p:spPr>
          <a:xfrm rot="10800000">
            <a:off x="12376200" y="0"/>
            <a:ext cx="5911800" cy="10287000"/>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g30d91f82092_0_10"/>
          <p:cNvGrpSpPr/>
          <p:nvPr/>
        </p:nvGrpSpPr>
        <p:grpSpPr>
          <a:xfrm>
            <a:off x="685800" y="1638300"/>
            <a:ext cx="7947976" cy="2862700"/>
            <a:chOff x="0" y="28575"/>
            <a:chExt cx="7277700" cy="3229216"/>
          </a:xfrm>
        </p:grpSpPr>
        <p:sp>
          <p:nvSpPr>
            <p:cNvPr id="301" name="Google Shape;301;g30d91f82092_0_10"/>
            <p:cNvSpPr txBox="1"/>
            <p:nvPr/>
          </p:nvSpPr>
          <p:spPr>
            <a:xfrm>
              <a:off x="0" y="28575"/>
              <a:ext cx="7277700" cy="10419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1" lang="en-US" sz="6000">
                  <a:solidFill>
                    <a:srgbClr val="342D29"/>
                  </a:solidFill>
                  <a:latin typeface="Times New Roman"/>
                  <a:ea typeface="Times New Roman"/>
                  <a:cs typeface="Times New Roman"/>
                  <a:sym typeface="Times New Roman"/>
                </a:rPr>
                <a:t>witnessed </a:t>
              </a:r>
              <a:endParaRPr b="1" sz="6000">
                <a:solidFill>
                  <a:srgbClr val="342D29"/>
                </a:solidFill>
                <a:latin typeface="Times New Roman"/>
                <a:ea typeface="Times New Roman"/>
                <a:cs typeface="Times New Roman"/>
                <a:sym typeface="Times New Roman"/>
              </a:endParaRPr>
            </a:p>
          </p:txBody>
        </p:sp>
        <p:sp>
          <p:nvSpPr>
            <p:cNvPr id="302" name="Google Shape;302;g30d91f82092_0_10"/>
            <p:cNvSpPr txBox="1"/>
            <p:nvPr/>
          </p:nvSpPr>
          <p:spPr>
            <a:xfrm>
              <a:off x="0" y="2064091"/>
              <a:ext cx="7277700" cy="1193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750">
                  <a:solidFill>
                    <a:srgbClr val="1F1F1F"/>
                  </a:solidFill>
                </a:rPr>
                <a:t>have knowledge of (a development) from observation or experience.</a:t>
              </a:r>
              <a:endParaRPr sz="3750">
                <a:latin typeface="Times New Roman"/>
                <a:ea typeface="Times New Roman"/>
                <a:cs typeface="Times New Roman"/>
                <a:sym typeface="Times New Roman"/>
              </a:endParaRPr>
            </a:p>
          </p:txBody>
        </p:sp>
      </p:grpSp>
      <p:sp>
        <p:nvSpPr>
          <p:cNvPr id="303" name="Google Shape;303;g30d91f82092_0_10"/>
          <p:cNvSpPr txBox="1"/>
          <p:nvPr/>
        </p:nvSpPr>
        <p:spPr>
          <a:xfrm>
            <a:off x="6664000" y="7508275"/>
            <a:ext cx="2069700" cy="12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a:t>
            </a:r>
            <a:endParaRPr sz="32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0AB"/>
        </a:solidFill>
      </p:bgPr>
    </p:bg>
    <p:spTree>
      <p:nvGrpSpPr>
        <p:cNvPr id="307" name="Shape 307"/>
        <p:cNvGrpSpPr/>
        <p:nvPr/>
      </p:nvGrpSpPr>
      <p:grpSpPr>
        <a:xfrm>
          <a:off x="0" y="0"/>
          <a:ext cx="0" cy="0"/>
          <a:chOff x="0" y="0"/>
          <a:chExt cx="0" cy="0"/>
        </a:xfrm>
      </p:grpSpPr>
      <p:sp>
        <p:nvSpPr>
          <p:cNvPr id="308" name="Google Shape;308;p13"/>
          <p:cNvSpPr/>
          <p:nvPr/>
        </p:nvSpPr>
        <p:spPr>
          <a:xfrm rot="10800000">
            <a:off x="-14514" y="0"/>
            <a:ext cx="18288000" cy="2117271"/>
          </a:xfrm>
          <a:prstGeom prst="rect">
            <a:avLst/>
          </a:prstGeom>
          <a:solidFill>
            <a:srgbClr val="342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txBox="1"/>
          <p:nvPr/>
        </p:nvSpPr>
        <p:spPr>
          <a:xfrm>
            <a:off x="838200" y="3390900"/>
            <a:ext cx="16922100" cy="4587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700">
                <a:solidFill>
                  <a:srgbClr val="342D29"/>
                </a:solidFill>
                <a:latin typeface="Times New Roman"/>
                <a:ea typeface="Times New Roman"/>
                <a:cs typeface="Times New Roman"/>
                <a:sym typeface="Times New Roman"/>
              </a:rPr>
              <a:t>Imagine you are sitting in a café near where you live. Write a paragraph to describe what you see, hear and feel. </a:t>
            </a:r>
            <a:endParaRPr b="1" sz="21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3400">
              <a:solidFill>
                <a:srgbClr val="342D29"/>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400">
                <a:solidFill>
                  <a:srgbClr val="FF0000"/>
                </a:solidFill>
                <a:latin typeface="Times New Roman"/>
                <a:ea typeface="Times New Roman"/>
                <a:cs typeface="Times New Roman"/>
                <a:sym typeface="Times New Roman"/>
              </a:rPr>
              <a:t>'a stand of eucalyptus trees with foliage of comforting dark green which made a sound like the sea, 'she listened to the eucalyptus trees in the wind and closed her eyes', 'the tables were out on an open verandah, and there was always something to watch'. </a:t>
            </a:r>
            <a:r>
              <a:rPr lang="en-US" sz="3000">
                <a:solidFill>
                  <a:srgbClr val="FF0000"/>
                </a:solidFill>
                <a:latin typeface="Arial"/>
                <a:ea typeface="Arial"/>
                <a:cs typeface="Arial"/>
                <a:sym typeface="Arial"/>
              </a:rPr>
              <a:t> </a:t>
            </a:r>
            <a:endParaRPr sz="3000">
              <a:solidFill>
                <a:srgbClr val="FF0000"/>
              </a:solidFill>
              <a:latin typeface="Arial"/>
              <a:ea typeface="Arial"/>
              <a:cs typeface="Arial"/>
              <a:sym typeface="Arial"/>
            </a:endParaRPr>
          </a:p>
        </p:txBody>
      </p:sp>
      <p:sp>
        <p:nvSpPr>
          <p:cNvPr id="310" name="Google Shape;310;p13"/>
          <p:cNvSpPr txBox="1"/>
          <p:nvPr/>
        </p:nvSpPr>
        <p:spPr>
          <a:xfrm>
            <a:off x="838200" y="571500"/>
            <a:ext cx="89154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200">
                <a:solidFill>
                  <a:srgbClr val="DDD9C3"/>
                </a:solidFill>
                <a:latin typeface="Times New Roman"/>
                <a:ea typeface="Times New Roman"/>
                <a:cs typeface="Times New Roman"/>
                <a:sym typeface="Times New Roman"/>
              </a:rPr>
              <a:t>Let’s Talk: </a:t>
            </a:r>
            <a:r>
              <a:rPr b="1" lang="en-US" sz="4200">
                <a:solidFill>
                  <a:srgbClr val="DDD9C3"/>
                </a:solidFill>
                <a:latin typeface="Times New Roman"/>
                <a:ea typeface="Times New Roman"/>
                <a:cs typeface="Times New Roman"/>
                <a:sym typeface="Times New Roman"/>
              </a:rPr>
              <a:t>Student’s Book page 15</a:t>
            </a:r>
            <a:r>
              <a:rPr lang="en-US" sz="4200">
                <a:solidFill>
                  <a:srgbClr val="DDD9C3"/>
                </a:solidFill>
                <a:latin typeface="Times New Roman"/>
                <a:ea typeface="Times New Roman"/>
                <a:cs typeface="Times New Roman"/>
                <a:sym typeface="Times New Roman"/>
              </a:rPr>
              <a:t> </a:t>
            </a:r>
            <a:endParaRPr sz="4200">
              <a:solidFill>
                <a:srgbClr val="DDD9C3"/>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98" name="Shape 98"/>
        <p:cNvGrpSpPr/>
        <p:nvPr/>
      </p:nvGrpSpPr>
      <p:grpSpPr>
        <a:xfrm>
          <a:off x="0" y="0"/>
          <a:ext cx="0" cy="0"/>
          <a:chOff x="0" y="0"/>
          <a:chExt cx="0" cy="0"/>
        </a:xfrm>
      </p:grpSpPr>
      <p:sp>
        <p:nvSpPr>
          <p:cNvPr id="99" name="Google Shape;99;g30d19173bca_1_0"/>
          <p:cNvSpPr/>
          <p:nvPr/>
        </p:nvSpPr>
        <p:spPr>
          <a:xfrm>
            <a:off x="304800" y="234825"/>
            <a:ext cx="14698500" cy="20481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0d19173bca_1_0"/>
          <p:cNvSpPr txBox="1"/>
          <p:nvPr/>
        </p:nvSpPr>
        <p:spPr>
          <a:xfrm>
            <a:off x="652296" y="734650"/>
            <a:ext cx="14217000" cy="10005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lang="en-US" sz="6500">
                <a:solidFill>
                  <a:srgbClr val="342D29"/>
                </a:solidFill>
                <a:latin typeface="Playfair Display Black"/>
                <a:ea typeface="Playfair Display Black"/>
                <a:cs typeface="Playfair Display Black"/>
                <a:sym typeface="Playfair Display Black"/>
              </a:rPr>
              <a:t>Match the term with the definition </a:t>
            </a:r>
            <a:endParaRPr b="0" i="0" sz="6500" u="none" cap="none" strike="noStrike">
              <a:solidFill>
                <a:srgbClr val="342D29"/>
              </a:solidFill>
              <a:latin typeface="Playfair Display Black"/>
              <a:ea typeface="Playfair Display Black"/>
              <a:cs typeface="Playfair Display Black"/>
              <a:sym typeface="Playfair Display Black"/>
            </a:endParaRPr>
          </a:p>
        </p:txBody>
      </p:sp>
      <p:sp>
        <p:nvSpPr>
          <p:cNvPr id="101" name="Google Shape;101;g30d19173bca_1_0"/>
          <p:cNvSpPr/>
          <p:nvPr/>
        </p:nvSpPr>
        <p:spPr>
          <a:xfrm>
            <a:off x="479125" y="4795375"/>
            <a:ext cx="17340300" cy="255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900" u="none" cap="none" strike="noStrike">
              <a:solidFill>
                <a:srgbClr val="5B0F00"/>
              </a:solidFill>
              <a:latin typeface="Arial"/>
              <a:ea typeface="Arial"/>
              <a:cs typeface="Arial"/>
              <a:sym typeface="Arial"/>
            </a:endParaRPr>
          </a:p>
          <a:p>
            <a:pPr indent="0" lvl="0" marL="457200" marR="0" rtl="0" algn="l">
              <a:lnSpc>
                <a:spcPct val="150000"/>
              </a:lnSpc>
              <a:spcBef>
                <a:spcPts val="0"/>
              </a:spcBef>
              <a:spcAft>
                <a:spcPts val="0"/>
              </a:spcAft>
              <a:buNone/>
            </a:pPr>
            <a:r>
              <a:t/>
            </a:r>
            <a:endParaRPr sz="1700">
              <a:solidFill>
                <a:srgbClr val="5B0F00"/>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5B0F00"/>
              </a:solidFill>
              <a:latin typeface="Arial"/>
              <a:ea typeface="Arial"/>
              <a:cs typeface="Arial"/>
              <a:sym typeface="Arial"/>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5B0F00"/>
              </a:solidFill>
              <a:latin typeface="Arial"/>
              <a:ea typeface="Arial"/>
              <a:cs typeface="Arial"/>
              <a:sym typeface="Arial"/>
            </a:endParaRPr>
          </a:p>
        </p:txBody>
      </p:sp>
      <p:sp>
        <p:nvSpPr>
          <p:cNvPr id="102" name="Google Shape;102;g30d19173bca_1_0"/>
          <p:cNvSpPr txBox="1"/>
          <p:nvPr/>
        </p:nvSpPr>
        <p:spPr>
          <a:xfrm>
            <a:off x="652300" y="5714550"/>
            <a:ext cx="15022200" cy="16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5B0F00"/>
                </a:solidFill>
                <a:latin typeface="Times New Roman"/>
                <a:ea typeface="Times New Roman"/>
                <a:cs typeface="Times New Roman"/>
                <a:sym typeface="Times New Roman"/>
              </a:rPr>
              <a:t>Nostalgia: a longing to go back to one's home, home town, or homeland; homesickness. 2. a longing for something far away or long ago or for former happy circumstances.</a:t>
            </a:r>
            <a:endParaRPr b="1" sz="3000">
              <a:solidFill>
                <a:srgbClr val="5B0F00"/>
              </a:solidFill>
              <a:latin typeface="Times New Roman"/>
              <a:ea typeface="Times New Roman"/>
              <a:cs typeface="Times New Roman"/>
              <a:sym typeface="Times New Roman"/>
            </a:endParaRPr>
          </a:p>
        </p:txBody>
      </p:sp>
      <p:sp>
        <p:nvSpPr>
          <p:cNvPr id="103" name="Google Shape;103;g30d19173bca_1_0"/>
          <p:cNvSpPr txBox="1"/>
          <p:nvPr/>
        </p:nvSpPr>
        <p:spPr>
          <a:xfrm>
            <a:off x="652300" y="4093950"/>
            <a:ext cx="16017600" cy="16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5B0F00"/>
                </a:solidFill>
                <a:latin typeface="Times New Roman"/>
                <a:ea typeface="Times New Roman"/>
                <a:cs typeface="Times New Roman"/>
                <a:sym typeface="Times New Roman"/>
              </a:rPr>
              <a:t>Morality: principles concerning the distinction between right and wrong or good and bad behaviour.</a:t>
            </a:r>
            <a:endParaRPr b="1" sz="3000">
              <a:solidFill>
                <a:srgbClr val="5B0F00"/>
              </a:solidFill>
              <a:latin typeface="Times New Roman"/>
              <a:ea typeface="Times New Roman"/>
              <a:cs typeface="Times New Roman"/>
              <a:sym typeface="Times New Roman"/>
            </a:endParaRPr>
          </a:p>
        </p:txBody>
      </p:sp>
      <p:sp>
        <p:nvSpPr>
          <p:cNvPr id="104" name="Google Shape;104;g30d19173bca_1_0"/>
          <p:cNvSpPr txBox="1"/>
          <p:nvPr/>
        </p:nvSpPr>
        <p:spPr>
          <a:xfrm>
            <a:off x="652300" y="7525575"/>
            <a:ext cx="14390100" cy="10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5B0F00"/>
                </a:solidFill>
                <a:latin typeface="Times New Roman"/>
                <a:ea typeface="Times New Roman"/>
                <a:cs typeface="Times New Roman"/>
                <a:sym typeface="Times New Roman"/>
              </a:rPr>
              <a:t>Idealized: regarded or represented as perfect or better than in reality.</a:t>
            </a:r>
            <a:endParaRPr b="1" sz="3000">
              <a:solidFill>
                <a:srgbClr val="5B0F00"/>
              </a:solidFill>
              <a:latin typeface="Times New Roman"/>
              <a:ea typeface="Times New Roman"/>
              <a:cs typeface="Times New Roman"/>
              <a:sym typeface="Times New Roman"/>
            </a:endParaRPr>
          </a:p>
        </p:txBody>
      </p:sp>
      <p:sp>
        <p:nvSpPr>
          <p:cNvPr id="105" name="Google Shape;105;g30d19173bca_1_0"/>
          <p:cNvSpPr/>
          <p:nvPr/>
        </p:nvSpPr>
        <p:spPr>
          <a:xfrm>
            <a:off x="652300" y="2894125"/>
            <a:ext cx="2592600" cy="5886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30d19173bca_1_0"/>
          <p:cNvSpPr txBox="1"/>
          <p:nvPr/>
        </p:nvSpPr>
        <p:spPr>
          <a:xfrm>
            <a:off x="977949" y="2980688"/>
            <a:ext cx="1726800" cy="4155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lang="en-US" sz="2700">
                <a:solidFill>
                  <a:srgbClr val="342D29"/>
                </a:solidFill>
                <a:latin typeface="Playfair Display Black"/>
                <a:ea typeface="Playfair Display Black"/>
                <a:cs typeface="Playfair Display Black"/>
                <a:sym typeface="Playfair Display Black"/>
              </a:rPr>
              <a:t>Idealized </a:t>
            </a:r>
            <a:endParaRPr b="0" i="0" sz="2700" u="none" cap="none" strike="noStrike">
              <a:solidFill>
                <a:srgbClr val="342D29"/>
              </a:solidFill>
              <a:latin typeface="Playfair Display Black"/>
              <a:ea typeface="Playfair Display Black"/>
              <a:cs typeface="Playfair Display Black"/>
              <a:sym typeface="Playfair Display Black"/>
            </a:endParaRPr>
          </a:p>
        </p:txBody>
      </p:sp>
      <p:sp>
        <p:nvSpPr>
          <p:cNvPr id="107" name="Google Shape;107;g30d19173bca_1_0"/>
          <p:cNvSpPr/>
          <p:nvPr/>
        </p:nvSpPr>
        <p:spPr>
          <a:xfrm>
            <a:off x="9481800" y="2894125"/>
            <a:ext cx="1726800" cy="5886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lnSpc>
                <a:spcPct val="122000"/>
              </a:lnSpc>
              <a:spcBef>
                <a:spcPts val="0"/>
              </a:spcBef>
              <a:spcAft>
                <a:spcPts val="0"/>
              </a:spcAft>
              <a:buNone/>
            </a:pPr>
            <a:r>
              <a:rPr lang="en-US" sz="2700">
                <a:solidFill>
                  <a:srgbClr val="342D29"/>
                </a:solidFill>
                <a:latin typeface="Playfair Display Black"/>
                <a:ea typeface="Playfair Display Black"/>
                <a:cs typeface="Playfair Display Black"/>
                <a:sym typeface="Playfair Display Black"/>
              </a:rPr>
              <a:t>Nostalgia </a:t>
            </a:r>
            <a:r>
              <a:rPr lang="en-US"/>
              <a:t> </a:t>
            </a:r>
            <a:endParaRPr/>
          </a:p>
        </p:txBody>
      </p:sp>
      <p:sp>
        <p:nvSpPr>
          <p:cNvPr id="108" name="Google Shape;108;g30d19173bca_1_0"/>
          <p:cNvSpPr/>
          <p:nvPr/>
        </p:nvSpPr>
        <p:spPr>
          <a:xfrm>
            <a:off x="4980450" y="2894151"/>
            <a:ext cx="2379600" cy="5886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30d19173bca_1_0"/>
          <p:cNvSpPr txBox="1"/>
          <p:nvPr/>
        </p:nvSpPr>
        <p:spPr>
          <a:xfrm>
            <a:off x="5413361" y="2980688"/>
            <a:ext cx="1726800" cy="4155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lang="en-US" sz="2700">
                <a:solidFill>
                  <a:srgbClr val="342D29"/>
                </a:solidFill>
                <a:latin typeface="Playfair Display Black"/>
                <a:ea typeface="Playfair Display Black"/>
                <a:cs typeface="Playfair Display Black"/>
                <a:sym typeface="Playfair Display Black"/>
              </a:rPr>
              <a:t>M</a:t>
            </a:r>
            <a:r>
              <a:rPr lang="en-US" sz="2700">
                <a:solidFill>
                  <a:srgbClr val="342D29"/>
                </a:solidFill>
                <a:latin typeface="Playfair Display Black"/>
                <a:ea typeface="Playfair Display Black"/>
                <a:cs typeface="Playfair Display Black"/>
                <a:sym typeface="Playfair Display Black"/>
              </a:rPr>
              <a:t>orality </a:t>
            </a:r>
            <a:endParaRPr b="0" i="0" sz="2700" u="none" cap="none" strike="noStrike">
              <a:solidFill>
                <a:srgbClr val="342D29"/>
              </a:solidFill>
              <a:latin typeface="Playfair Display Black"/>
              <a:ea typeface="Playfair Display Black"/>
              <a:cs typeface="Playfair Display Black"/>
              <a:sym typeface="Playfair Display Black"/>
            </a:endParaRPr>
          </a:p>
        </p:txBody>
      </p:sp>
      <p:sp>
        <p:nvSpPr>
          <p:cNvPr id="110" name="Google Shape;110;g30d19173bca_1_0"/>
          <p:cNvSpPr/>
          <p:nvPr/>
        </p:nvSpPr>
        <p:spPr>
          <a:xfrm>
            <a:off x="476800" y="4204175"/>
            <a:ext cx="1726800" cy="50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1" name="Google Shape;111;g30d19173bca_1_0"/>
          <p:cNvSpPr/>
          <p:nvPr/>
        </p:nvSpPr>
        <p:spPr>
          <a:xfrm>
            <a:off x="652300" y="5864875"/>
            <a:ext cx="1608300" cy="415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2" name="Google Shape;112;g30d19173bca_1_0"/>
          <p:cNvSpPr/>
          <p:nvPr/>
        </p:nvSpPr>
        <p:spPr>
          <a:xfrm>
            <a:off x="709300" y="7646800"/>
            <a:ext cx="1494300" cy="415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3" name="Google Shape;113;g30d19173bca_1_0"/>
          <p:cNvSpPr txBox="1"/>
          <p:nvPr/>
        </p:nvSpPr>
        <p:spPr>
          <a:xfrm>
            <a:off x="13268150" y="8587000"/>
            <a:ext cx="2857500" cy="10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r:id="rId3"/>
              </a:rPr>
              <a:t>Play me </a:t>
            </a:r>
            <a:endParaRPr sz="3200">
              <a:solidFill>
                <a:schemeClr val="dk1"/>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17" name="Shape 117"/>
        <p:cNvGrpSpPr/>
        <p:nvPr/>
      </p:nvGrpSpPr>
      <p:grpSpPr>
        <a:xfrm>
          <a:off x="0" y="0"/>
          <a:ext cx="0" cy="0"/>
          <a:chOff x="0" y="0"/>
          <a:chExt cx="0" cy="0"/>
        </a:xfrm>
      </p:grpSpPr>
      <p:sp>
        <p:nvSpPr>
          <p:cNvPr id="118" name="Google Shape;118;p3"/>
          <p:cNvSpPr/>
          <p:nvPr/>
        </p:nvSpPr>
        <p:spPr>
          <a:xfrm>
            <a:off x="-1" y="-28656"/>
            <a:ext cx="3429001" cy="10315656"/>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txBox="1"/>
          <p:nvPr/>
        </p:nvSpPr>
        <p:spPr>
          <a:xfrm>
            <a:off x="4038600" y="3502560"/>
            <a:ext cx="6975900" cy="6603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US" sz="3300" u="none" cap="none" strike="noStrike">
                <a:solidFill>
                  <a:srgbClr val="F2EFE5"/>
                </a:solidFill>
                <a:latin typeface="Times New Roman"/>
                <a:ea typeface="Times New Roman"/>
                <a:cs typeface="Times New Roman"/>
                <a:sym typeface="Times New Roman"/>
              </a:rPr>
              <a:t>(born 1948) has written more than 100 academic books, short stories and children's stories. The extract on the right is from In the Company of Cheerful Ladies which is part of a series of novels that feature the character Mma Precious Ramotswe. The stories are set in Botswana.</a:t>
            </a:r>
            <a:endParaRPr sz="17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20" name="Google Shape;120;p3"/>
          <p:cNvSpPr txBox="1"/>
          <p:nvPr/>
        </p:nvSpPr>
        <p:spPr>
          <a:xfrm rot="-5400000">
            <a:off x="-3777656" y="4307670"/>
            <a:ext cx="9554700" cy="1015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6600" u="none" cap="none" strike="noStrike">
                <a:solidFill>
                  <a:srgbClr val="342D29"/>
                </a:solidFill>
                <a:latin typeface="Arial"/>
                <a:ea typeface="Arial"/>
                <a:cs typeface="Arial"/>
                <a:sym typeface="Arial"/>
              </a:rPr>
              <a:t>Alexander McCall Smith </a:t>
            </a:r>
            <a:endParaRPr/>
          </a:p>
        </p:txBody>
      </p:sp>
      <p:sp>
        <p:nvSpPr>
          <p:cNvPr id="121" name="Google Shape;121;p3"/>
          <p:cNvSpPr txBox="1"/>
          <p:nvPr/>
        </p:nvSpPr>
        <p:spPr>
          <a:xfrm>
            <a:off x="4038558" y="495299"/>
            <a:ext cx="7010400" cy="2539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F2EFE5"/>
                </a:solidFill>
                <a:latin typeface="Playfair Display Black"/>
                <a:ea typeface="Playfair Display Black"/>
                <a:cs typeface="Playfair Display Black"/>
                <a:sym typeface="Playfair Display Black"/>
              </a:rPr>
              <a:t>Alexander McCall Smith </a:t>
            </a:r>
            <a:endParaRPr/>
          </a:p>
        </p:txBody>
      </p:sp>
      <p:pic>
        <p:nvPicPr>
          <p:cNvPr id="122" name="Google Shape;122;p3"/>
          <p:cNvPicPr preferRelativeResize="0"/>
          <p:nvPr/>
        </p:nvPicPr>
        <p:blipFill rotWithShape="1">
          <a:blip r:embed="rId3">
            <a:alphaModFix/>
          </a:blip>
          <a:srcRect b="11355" l="0" r="0" t="0"/>
          <a:stretch/>
        </p:blipFill>
        <p:spPr>
          <a:xfrm>
            <a:off x="13182600" y="1333500"/>
            <a:ext cx="3429000" cy="5451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5"/>
        </a:solidFill>
      </p:bgPr>
    </p:bg>
    <p:spTree>
      <p:nvGrpSpPr>
        <p:cNvPr id="126" name="Shape 126"/>
        <p:cNvGrpSpPr/>
        <p:nvPr/>
      </p:nvGrpSpPr>
      <p:grpSpPr>
        <a:xfrm>
          <a:off x="0" y="0"/>
          <a:ext cx="0" cy="0"/>
          <a:chOff x="0" y="0"/>
          <a:chExt cx="0" cy="0"/>
        </a:xfrm>
      </p:grpSpPr>
      <p:sp>
        <p:nvSpPr>
          <p:cNvPr id="127" name="Google Shape;127;g30c480357ce_0_0"/>
          <p:cNvSpPr/>
          <p:nvPr/>
        </p:nvSpPr>
        <p:spPr>
          <a:xfrm>
            <a:off x="0" y="-244400"/>
            <a:ext cx="10210800" cy="14946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0c480357ce_0_0"/>
          <p:cNvSpPr txBox="1"/>
          <p:nvPr/>
        </p:nvSpPr>
        <p:spPr>
          <a:xfrm>
            <a:off x="171462" y="2646"/>
            <a:ext cx="10701600" cy="10005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lang="en-US" sz="6500">
                <a:solidFill>
                  <a:srgbClr val="342D29"/>
                </a:solidFill>
                <a:latin typeface="Playfair Display Black"/>
                <a:ea typeface="Playfair Display Black"/>
                <a:cs typeface="Playfair Display Black"/>
                <a:sym typeface="Playfair Display Black"/>
              </a:rPr>
              <a:t>TEC TAC TOE Activity</a:t>
            </a:r>
            <a:endParaRPr b="0" i="0" sz="6500" u="none" cap="none" strike="noStrike">
              <a:solidFill>
                <a:srgbClr val="342D29"/>
              </a:solidFill>
              <a:latin typeface="Playfair Display Black"/>
              <a:ea typeface="Playfair Display Black"/>
              <a:cs typeface="Playfair Display Black"/>
              <a:sym typeface="Playfair Display Black"/>
            </a:endParaRPr>
          </a:p>
        </p:txBody>
      </p:sp>
      <p:graphicFrame>
        <p:nvGraphicFramePr>
          <p:cNvPr id="129" name="Google Shape;129;g30c480357ce_0_0"/>
          <p:cNvGraphicFramePr/>
          <p:nvPr/>
        </p:nvGraphicFramePr>
        <p:xfrm>
          <a:off x="225025" y="2771625"/>
          <a:ext cx="3000000" cy="3000000"/>
        </p:xfrm>
        <a:graphic>
          <a:graphicData uri="http://schemas.openxmlformats.org/drawingml/2006/table">
            <a:tbl>
              <a:tblPr>
                <a:noFill/>
                <a:tableStyleId>{87F3136F-6B58-4D64-8C55-BD9769792F2A}</a:tableStyleId>
              </a:tblPr>
              <a:tblGrid>
                <a:gridCol w="5945975"/>
                <a:gridCol w="5945975"/>
                <a:gridCol w="5945975"/>
              </a:tblGrid>
              <a:tr h="1945225">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3"/>
                        </a:rPr>
                        <a:t>Theme Analysis</a:t>
                      </a:r>
                      <a:endParaRPr b="1" sz="2600">
                        <a:latin typeface="Times New Roman"/>
                        <a:ea typeface="Times New Roman"/>
                        <a:cs typeface="Times New Roman"/>
                        <a:sym typeface="Times New Roman"/>
                      </a:endParaRPr>
                    </a:p>
                    <a:p>
                      <a:pPr indent="0" lvl="0" marL="0" rtl="0" algn="l">
                        <a:spcBef>
                          <a:spcPts val="0"/>
                        </a:spcBef>
                        <a:spcAft>
                          <a:spcPts val="0"/>
                        </a:spcAft>
                        <a:buNone/>
                      </a:pPr>
                      <a:r>
                        <a:rPr lang="en-US" sz="2600">
                          <a:latin typeface="Times New Roman"/>
                          <a:ea typeface="Times New Roman"/>
                          <a:cs typeface="Times New Roman"/>
                          <a:sym typeface="Times New Roman"/>
                        </a:rPr>
                        <a:t>What is the main idea in the passage (like change or remembering the past), and how does Mma Ramotswe think about it?</a:t>
                      </a:r>
                      <a:endParaRPr sz="26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4"/>
                        </a:rPr>
                        <a:t>Character Development</a:t>
                      </a:r>
                      <a:endParaRPr b="1" sz="26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600">
                          <a:latin typeface="Times New Roman"/>
                          <a:ea typeface="Times New Roman"/>
                          <a:cs typeface="Times New Roman"/>
                          <a:sym typeface="Times New Roman"/>
                        </a:rPr>
                        <a:t>What do Mma Ramotswe’s thoughts and actions in the café show about her personality?</a:t>
                      </a:r>
                      <a:endParaRPr sz="2600">
                        <a:latin typeface="Times New Roman"/>
                        <a:ea typeface="Times New Roman"/>
                        <a:cs typeface="Times New Roman"/>
                        <a:sym typeface="Times New Roman"/>
                      </a:endParaRPr>
                    </a:p>
                    <a:p>
                      <a:pPr indent="0" lvl="0" marL="0" rtl="0" algn="l">
                        <a:spcBef>
                          <a:spcPts val="1200"/>
                        </a:spcBef>
                        <a:spcAft>
                          <a:spcPts val="0"/>
                        </a:spcAft>
                        <a:buNone/>
                      </a:pPr>
                      <a:r>
                        <a:t/>
                      </a:r>
                      <a:endParaRPr sz="26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5"/>
                        </a:rPr>
                        <a:t>Creative Writing</a:t>
                      </a:r>
                      <a:endParaRPr b="1" sz="2600">
                        <a:latin typeface="Times New Roman"/>
                        <a:ea typeface="Times New Roman"/>
                        <a:cs typeface="Times New Roman"/>
                        <a:sym typeface="Times New Roman"/>
                      </a:endParaRPr>
                    </a:p>
                    <a:p>
                      <a:pPr indent="0" lvl="0" marL="0" rtl="0" algn="l">
                        <a:spcBef>
                          <a:spcPts val="0"/>
                        </a:spcBef>
                        <a:spcAft>
                          <a:spcPts val="0"/>
                        </a:spcAft>
                        <a:buNone/>
                      </a:pPr>
                      <a:r>
                        <a:rPr lang="en-US" sz="2600">
                          <a:latin typeface="Times New Roman"/>
                          <a:ea typeface="Times New Roman"/>
                          <a:cs typeface="Times New Roman"/>
                          <a:sym typeface="Times New Roman"/>
                        </a:rPr>
                        <a:t>Imagine you are sitting in a café like the one in the passage. What do you see, hear, and feel? Describe it using details.</a:t>
                      </a:r>
                      <a:endParaRPr sz="2600">
                        <a:latin typeface="Times New Roman"/>
                        <a:ea typeface="Times New Roman"/>
                        <a:cs typeface="Times New Roman"/>
                        <a:sym typeface="Times New Roman"/>
                      </a:endParaRPr>
                    </a:p>
                  </a:txBody>
                  <a:tcPr marT="91425" marB="91425" marR="91425" marL="91425"/>
                </a:tc>
              </a:tr>
              <a:tr h="1945225">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6"/>
                        </a:rPr>
                        <a:t>Narrative Techniques</a:t>
                      </a:r>
                      <a:endParaRPr b="1" sz="2600">
                        <a:latin typeface="Times New Roman"/>
                        <a:ea typeface="Times New Roman"/>
                        <a:cs typeface="Times New Roman"/>
                        <a:sym typeface="Times New Roman"/>
                      </a:endParaRPr>
                    </a:p>
                    <a:p>
                      <a:pPr indent="0" lvl="0" marL="0" rtl="0" algn="l">
                        <a:spcBef>
                          <a:spcPts val="0"/>
                        </a:spcBef>
                        <a:spcAft>
                          <a:spcPts val="0"/>
                        </a:spcAft>
                        <a:buNone/>
                      </a:pPr>
                      <a:r>
                        <a:rPr lang="en-US" sz="2600">
                          <a:latin typeface="Times New Roman"/>
                          <a:ea typeface="Times New Roman"/>
                          <a:cs typeface="Times New Roman"/>
                          <a:sym typeface="Times New Roman"/>
                        </a:rPr>
                        <a:t>What storytelling techniques does the author use (like showing Mma Ramotswe’s thoughts or describing the setting)? How do they make the story better?</a:t>
                      </a:r>
                      <a:endParaRPr sz="26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7"/>
                        </a:rPr>
                        <a:t>Sensory Imagery</a:t>
                      </a:r>
                      <a:endParaRPr b="1" sz="2600">
                        <a:latin typeface="Times New Roman"/>
                        <a:ea typeface="Times New Roman"/>
                        <a:cs typeface="Times New Roman"/>
                        <a:sym typeface="Times New Roman"/>
                      </a:endParaRPr>
                    </a:p>
                    <a:p>
                      <a:pPr indent="0" lvl="0" marL="0" rtl="0" algn="l">
                        <a:spcBef>
                          <a:spcPts val="0"/>
                        </a:spcBef>
                        <a:spcAft>
                          <a:spcPts val="0"/>
                        </a:spcAft>
                        <a:buNone/>
                      </a:pPr>
                      <a:r>
                        <a:rPr lang="en-US" sz="2600">
                          <a:latin typeface="Times New Roman"/>
                          <a:ea typeface="Times New Roman"/>
                          <a:cs typeface="Times New Roman"/>
                          <a:sym typeface="Times New Roman"/>
                        </a:rPr>
                        <a:t>What sights, sounds, or smells does the author describe in the café, and how do they help create the mood?</a:t>
                      </a:r>
                      <a:endParaRPr sz="26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8"/>
                        </a:rPr>
                        <a:t>Group Discussion</a:t>
                      </a:r>
                      <a:endParaRPr b="1" sz="2600">
                        <a:latin typeface="Times New Roman"/>
                        <a:ea typeface="Times New Roman"/>
                        <a:cs typeface="Times New Roman"/>
                        <a:sym typeface="Times New Roman"/>
                      </a:endParaRPr>
                    </a:p>
                    <a:p>
                      <a:pPr indent="0" lvl="0" marL="0" rtl="0" algn="l">
                        <a:spcBef>
                          <a:spcPts val="0"/>
                        </a:spcBef>
                        <a:spcAft>
                          <a:spcPts val="0"/>
                        </a:spcAft>
                        <a:buNone/>
                      </a:pPr>
                      <a:r>
                        <a:rPr lang="en-US" sz="2600">
                          <a:latin typeface="Times New Roman"/>
                          <a:ea typeface="Times New Roman"/>
                          <a:cs typeface="Times New Roman"/>
                          <a:sym typeface="Times New Roman"/>
                        </a:rPr>
                        <a:t>Talk with your group: How do Mma Ramotswe’s thoughts about selfish behavior show her views on how Botswana is changing?</a:t>
                      </a:r>
                      <a:endParaRPr sz="2600">
                        <a:latin typeface="Times New Roman"/>
                        <a:ea typeface="Times New Roman"/>
                        <a:cs typeface="Times New Roman"/>
                        <a:sym typeface="Times New Roman"/>
                      </a:endParaRPr>
                    </a:p>
                  </a:txBody>
                  <a:tcPr marT="91425" marB="91425" marR="91425" marL="91425"/>
                </a:tc>
              </a:tr>
              <a:tr h="1945225">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9"/>
                        </a:rPr>
                        <a:t>Setting Analysis</a:t>
                      </a:r>
                      <a:endParaRPr b="1" sz="26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600">
                          <a:latin typeface="Times New Roman"/>
                          <a:ea typeface="Times New Roman"/>
                          <a:cs typeface="Times New Roman"/>
                          <a:sym typeface="Times New Roman"/>
                        </a:rPr>
                        <a:t>How does the café setting affect what Mma Ramotswe thinks about and observes?</a:t>
                      </a:r>
                      <a:endParaRPr sz="2600">
                        <a:latin typeface="Times New Roman"/>
                        <a:ea typeface="Times New Roman"/>
                        <a:cs typeface="Times New Roman"/>
                        <a:sym typeface="Times New Roman"/>
                      </a:endParaRPr>
                    </a:p>
                    <a:p>
                      <a:pPr indent="0" lvl="0" marL="0" rtl="0" algn="l">
                        <a:spcBef>
                          <a:spcPts val="1200"/>
                        </a:spcBef>
                        <a:spcAft>
                          <a:spcPts val="0"/>
                        </a:spcAft>
                        <a:buNone/>
                      </a:pPr>
                      <a:r>
                        <a:t/>
                      </a:r>
                      <a:endParaRPr sz="26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10"/>
                        </a:rPr>
                        <a:t>Reflection Writing</a:t>
                      </a:r>
                      <a:endParaRPr b="1" sz="2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Can you think of a time in your life when you noticed change, like Mma Ramotswe does? Write about it.</a:t>
                      </a:r>
                      <a:endParaRPr sz="2600">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b="1" lang="en-US" sz="2600" u="sng">
                          <a:solidFill>
                            <a:schemeClr val="hlink"/>
                          </a:solidFill>
                          <a:latin typeface="Times New Roman"/>
                          <a:ea typeface="Times New Roman"/>
                          <a:cs typeface="Times New Roman"/>
                          <a:sym typeface="Times New Roman"/>
                          <a:hlinkClick action="ppaction://hlinksldjump" r:id="rId11"/>
                        </a:rPr>
                        <a:t>Compare and Contrast</a:t>
                      </a:r>
                      <a:endParaRPr b="1" sz="2600">
                        <a:latin typeface="Times New Roman"/>
                        <a:ea typeface="Times New Roman"/>
                        <a:cs typeface="Times New Roman"/>
                        <a:sym typeface="Times New Roman"/>
                      </a:endParaRPr>
                    </a:p>
                    <a:p>
                      <a:pPr indent="0" lvl="0" marL="0" rtl="0" algn="l">
                        <a:spcBef>
                          <a:spcPts val="0"/>
                        </a:spcBef>
                        <a:spcAft>
                          <a:spcPts val="0"/>
                        </a:spcAft>
                        <a:buNone/>
                      </a:pPr>
                      <a:r>
                        <a:rPr lang="en-US" sz="2600">
                          <a:latin typeface="Times New Roman"/>
                          <a:ea typeface="Times New Roman"/>
                          <a:cs typeface="Times New Roman"/>
                          <a:sym typeface="Times New Roman"/>
                        </a:rPr>
                        <a:t>How is Mma Ramotswe’s view of the past different from the modern behavior she sees in the café? What does this show about how society is changing?</a:t>
                      </a:r>
                      <a:endParaRPr sz="2600">
                        <a:latin typeface="Times New Roman"/>
                        <a:ea typeface="Times New Roman"/>
                        <a:cs typeface="Times New Roman"/>
                        <a:sym typeface="Times New Roman"/>
                      </a:endParaRPr>
                    </a:p>
                  </a:txBody>
                  <a:tcPr marT="91425" marB="91425" marR="91425" marL="91425"/>
                </a:tc>
              </a:tr>
            </a:tbl>
          </a:graphicData>
        </a:graphic>
      </p:graphicFrame>
      <p:graphicFrame>
        <p:nvGraphicFramePr>
          <p:cNvPr id="130" name="Google Shape;130;g30c480357ce_0_0"/>
          <p:cNvGraphicFramePr/>
          <p:nvPr/>
        </p:nvGraphicFramePr>
        <p:xfrm>
          <a:off x="152400" y="152400"/>
          <a:ext cx="3000000" cy="3000000"/>
        </p:xfrm>
        <a:graphic>
          <a:graphicData uri="http://schemas.openxmlformats.org/drawingml/2006/table">
            <a:tbl>
              <a:tblPr>
                <a:noFill/>
                <a:tableStyleId>{B5D6F796-3792-4BE1-90A6-A2126AE17FEB}</a:tableStyleId>
              </a:tblPr>
              <a:tblGrid>
                <a:gridCol w="19050"/>
              </a:tblGrid>
              <a:tr h="19050">
                <a:tc>
                  <a:txBody>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131" name="Google Shape;131;g30c480357ce_0_0"/>
          <p:cNvGraphicFramePr/>
          <p:nvPr/>
        </p:nvGraphicFramePr>
        <p:xfrm>
          <a:off x="304800" y="304800"/>
          <a:ext cx="3000000" cy="3000000"/>
        </p:xfrm>
        <a:graphic>
          <a:graphicData uri="http://schemas.openxmlformats.org/drawingml/2006/table">
            <a:tbl>
              <a:tblPr>
                <a:noFill/>
                <a:tableStyleId>{B5D6F796-3792-4BE1-90A6-A2126AE17FEB}</a:tableStyleId>
              </a:tblPr>
              <a:tblGrid>
                <a:gridCol w="19050"/>
              </a:tblGrid>
              <a:tr h="190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32" name="Google Shape;132;g30c480357ce_0_0"/>
          <p:cNvSpPr txBox="1"/>
          <p:nvPr/>
        </p:nvSpPr>
        <p:spPr>
          <a:xfrm>
            <a:off x="225025" y="1204225"/>
            <a:ext cx="17838000" cy="130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3200">
                <a:solidFill>
                  <a:schemeClr val="dk1"/>
                </a:solidFill>
                <a:latin typeface="Times New Roman"/>
                <a:ea typeface="Times New Roman"/>
                <a:cs typeface="Times New Roman"/>
                <a:sym typeface="Times New Roman"/>
              </a:rPr>
              <a:t>Students must select and answer three questions in a row (horizontally, vertically, or diagonally) to complete the activity.</a:t>
            </a:r>
            <a:endParaRPr b="1" sz="3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3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36" name="Shape 136"/>
        <p:cNvGrpSpPr/>
        <p:nvPr/>
      </p:nvGrpSpPr>
      <p:grpSpPr>
        <a:xfrm>
          <a:off x="0" y="0"/>
          <a:ext cx="0" cy="0"/>
          <a:chOff x="0" y="0"/>
          <a:chExt cx="0" cy="0"/>
        </a:xfrm>
      </p:grpSpPr>
      <p:sp>
        <p:nvSpPr>
          <p:cNvPr id="137" name="Google Shape;137;g30c480357ce_0_38"/>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600">
                <a:solidFill>
                  <a:schemeClr val="dk1"/>
                </a:solidFill>
                <a:latin typeface="Times New Roman"/>
                <a:ea typeface="Times New Roman"/>
                <a:cs typeface="Times New Roman"/>
                <a:sym typeface="Times New Roman"/>
              </a:rPr>
              <a:t>  </a:t>
            </a:r>
            <a:r>
              <a:rPr b="1" lang="en-US" sz="3900">
                <a:solidFill>
                  <a:schemeClr val="dk1"/>
                </a:solidFill>
                <a:latin typeface="Times New Roman"/>
                <a:ea typeface="Times New Roman"/>
                <a:cs typeface="Times New Roman"/>
                <a:sym typeface="Times New Roman"/>
              </a:rPr>
              <a:t>Theme Analysis</a:t>
            </a:r>
            <a:endParaRPr b="1" sz="3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900">
                <a:solidFill>
                  <a:schemeClr val="dk1"/>
                </a:solidFill>
                <a:latin typeface="Times New Roman"/>
                <a:ea typeface="Times New Roman"/>
                <a:cs typeface="Times New Roman"/>
                <a:sym typeface="Times New Roman"/>
              </a:rPr>
              <a:t>       What is the main theme in the passage (e.g., change or nostalgia), </a:t>
            </a:r>
            <a:endParaRPr sz="3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3900">
                <a:solidFill>
                  <a:schemeClr val="dk1"/>
                </a:solidFill>
                <a:latin typeface="Times New Roman"/>
                <a:ea typeface="Times New Roman"/>
                <a:cs typeface="Times New Roman"/>
                <a:sym typeface="Times New Roman"/>
              </a:rPr>
              <a:t>       and how is it presented through Mma Ramotswe's reflections?</a:t>
            </a:r>
            <a:endParaRPr b="1" sz="2600">
              <a:solidFill>
                <a:schemeClr val="dk1"/>
              </a:solidFill>
              <a:latin typeface="Times New Roman"/>
              <a:ea typeface="Times New Roman"/>
              <a:cs typeface="Times New Roman"/>
              <a:sym typeface="Times New Roman"/>
            </a:endParaRPr>
          </a:p>
        </p:txBody>
      </p:sp>
      <p:sp>
        <p:nvSpPr>
          <p:cNvPr id="138" name="Google Shape;138;g30c480357ce_0_38"/>
          <p:cNvSpPr txBox="1"/>
          <p:nvPr/>
        </p:nvSpPr>
        <p:spPr>
          <a:xfrm>
            <a:off x="882825" y="3429000"/>
            <a:ext cx="16170600" cy="3925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The main theme of the passage is nostalgia, as Mma Ramotswe reflects on her past experiences and the changes in her society. Through her quiet moments in the café, she contrasts her idealized memories of Botswana with the contemporary behaviors she observes, indicating a sense of longing for a more community-focused past.</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39" name="Google Shape;139;g30c480357ce_0_38"/>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
        <p:nvSpPr>
          <p:cNvPr id="140" name="Google Shape;140;g30c480357ce_0_38"/>
          <p:cNvSpPr txBox="1"/>
          <p:nvPr/>
        </p:nvSpPr>
        <p:spPr>
          <a:xfrm>
            <a:off x="592375" y="7149225"/>
            <a:ext cx="11132400" cy="21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highlight>
                  <a:srgbClr val="EAD1DC"/>
                </a:highlight>
                <a:latin typeface="Times New Roman"/>
                <a:ea typeface="Times New Roman"/>
                <a:cs typeface="Times New Roman"/>
                <a:sym typeface="Times New Roman"/>
              </a:rPr>
              <a:t>Community-focused: "Community-focused" refers to a perspective or approach that prioritizes the needs, values, and connections within a community. It emphasizes collaboration, support, and shared experiences among members rather than individualism.</a:t>
            </a:r>
            <a:endParaRPr sz="3200">
              <a:solidFill>
                <a:schemeClr val="dk1"/>
              </a:solidFill>
              <a:highlight>
                <a:srgbClr val="EAD1DC"/>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44" name="Shape 144"/>
        <p:cNvGrpSpPr/>
        <p:nvPr/>
      </p:nvGrpSpPr>
      <p:grpSpPr>
        <a:xfrm>
          <a:off x="0" y="0"/>
          <a:ext cx="0" cy="0"/>
          <a:chOff x="0" y="0"/>
          <a:chExt cx="0" cy="0"/>
        </a:xfrm>
      </p:grpSpPr>
      <p:sp>
        <p:nvSpPr>
          <p:cNvPr id="145" name="Google Shape;145;g30c480357ce_0_54"/>
          <p:cNvSpPr/>
          <p:nvPr/>
        </p:nvSpPr>
        <p:spPr>
          <a:xfrm>
            <a:off x="761950" y="504750"/>
            <a:ext cx="170214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900">
                <a:solidFill>
                  <a:schemeClr val="dk1"/>
                </a:solidFill>
                <a:latin typeface="Times New Roman"/>
                <a:ea typeface="Times New Roman"/>
                <a:cs typeface="Times New Roman"/>
                <a:sym typeface="Times New Roman"/>
              </a:rPr>
              <a:t>Narrative Techniques</a:t>
            </a:r>
            <a:endParaRPr b="1" sz="3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900">
                <a:solidFill>
                  <a:schemeClr val="dk1"/>
                </a:solidFill>
                <a:latin typeface="Times New Roman"/>
                <a:ea typeface="Times New Roman"/>
                <a:cs typeface="Times New Roman"/>
                <a:sym typeface="Times New Roman"/>
              </a:rPr>
              <a:t>What narrative techniques does Alexander McCall Smith use in the passage, such as internal monologue or descriptive passages, and how do they enhance the story?</a:t>
            </a:r>
            <a:endParaRPr b="1" sz="3900">
              <a:solidFill>
                <a:schemeClr val="dk1"/>
              </a:solidFill>
              <a:latin typeface="Times New Roman"/>
              <a:ea typeface="Times New Roman"/>
              <a:cs typeface="Times New Roman"/>
              <a:sym typeface="Times New Roman"/>
            </a:endParaRPr>
          </a:p>
        </p:txBody>
      </p:sp>
      <p:sp>
        <p:nvSpPr>
          <p:cNvPr id="146" name="Google Shape;146;g30c480357ce_0_54"/>
          <p:cNvSpPr txBox="1"/>
          <p:nvPr/>
        </p:nvSpPr>
        <p:spPr>
          <a:xfrm>
            <a:off x="959025" y="3505200"/>
            <a:ext cx="16170600" cy="4779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Alexander McCall Smith employs </a:t>
            </a:r>
            <a:r>
              <a:rPr lang="en-US" sz="3700" u="sng">
                <a:solidFill>
                  <a:srgbClr val="F2EFE5"/>
                </a:solidFill>
                <a:latin typeface="Times New Roman"/>
                <a:ea typeface="Times New Roman"/>
                <a:cs typeface="Times New Roman"/>
                <a:sym typeface="Times New Roman"/>
              </a:rPr>
              <a:t>internal monologue</a:t>
            </a:r>
            <a:r>
              <a:rPr lang="en-US" sz="3700">
                <a:solidFill>
                  <a:srgbClr val="F2EFE5"/>
                </a:solidFill>
                <a:latin typeface="Times New Roman"/>
                <a:ea typeface="Times New Roman"/>
                <a:cs typeface="Times New Roman"/>
                <a:sym typeface="Times New Roman"/>
              </a:rPr>
              <a:t> to provide insight into Mma Ramotswe’s thoughts, allowing readers to connect with her emotions and reflections. Descriptive passages vividly portray the café’s setting, </a:t>
            </a:r>
            <a:r>
              <a:rPr lang="en-US" sz="3700" u="sng">
                <a:solidFill>
                  <a:srgbClr val="F2EFE5"/>
                </a:solidFill>
                <a:latin typeface="Times New Roman"/>
                <a:ea typeface="Times New Roman"/>
                <a:cs typeface="Times New Roman"/>
                <a:sym typeface="Times New Roman"/>
              </a:rPr>
              <a:t>enhancing the atmosphere </a:t>
            </a:r>
            <a:r>
              <a:rPr lang="en-US" sz="3700">
                <a:solidFill>
                  <a:srgbClr val="F2EFE5"/>
                </a:solidFill>
                <a:latin typeface="Times New Roman"/>
                <a:ea typeface="Times New Roman"/>
                <a:cs typeface="Times New Roman"/>
                <a:sym typeface="Times New Roman"/>
              </a:rPr>
              <a:t>and </a:t>
            </a:r>
            <a:r>
              <a:rPr lang="en-US" sz="3700" u="sng">
                <a:solidFill>
                  <a:srgbClr val="F2EFE5"/>
                </a:solidFill>
                <a:latin typeface="Times New Roman"/>
                <a:ea typeface="Times New Roman"/>
                <a:cs typeface="Times New Roman"/>
                <a:sym typeface="Times New Roman"/>
              </a:rPr>
              <a:t>making readers feel present in the scene.</a:t>
            </a:r>
            <a:r>
              <a:rPr lang="en-US" sz="3700">
                <a:solidFill>
                  <a:srgbClr val="F2EFE5"/>
                </a:solidFill>
                <a:latin typeface="Times New Roman"/>
                <a:ea typeface="Times New Roman"/>
                <a:cs typeface="Times New Roman"/>
                <a:sym typeface="Times New Roman"/>
              </a:rPr>
              <a:t> This combination helps convey Mma Ramotswe's contemplative/reflective nature and her observations of societal changes.</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47" name="Google Shape;147;g30c480357ce_0_54"/>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51" name="Shape 151"/>
        <p:cNvGrpSpPr/>
        <p:nvPr/>
      </p:nvGrpSpPr>
      <p:grpSpPr>
        <a:xfrm>
          <a:off x="0" y="0"/>
          <a:ext cx="0" cy="0"/>
          <a:chOff x="0" y="0"/>
          <a:chExt cx="0" cy="0"/>
        </a:xfrm>
      </p:grpSpPr>
      <p:sp>
        <p:nvSpPr>
          <p:cNvPr id="152" name="Google Shape;152;g30c480357ce_0_61"/>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800">
                <a:latin typeface="Times New Roman"/>
                <a:ea typeface="Times New Roman"/>
                <a:cs typeface="Times New Roman"/>
                <a:sym typeface="Times New Roman"/>
              </a:rPr>
              <a:t>Setting Analysis</a:t>
            </a:r>
            <a:endParaRPr b="1" sz="3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800">
                <a:solidFill>
                  <a:schemeClr val="dk1"/>
                </a:solidFill>
                <a:latin typeface="Times New Roman"/>
                <a:ea typeface="Times New Roman"/>
                <a:cs typeface="Times New Roman"/>
                <a:sym typeface="Times New Roman"/>
              </a:rPr>
              <a:t>How does the setting of the café influence Mma Ramotswe's reflections and observations?</a:t>
            </a:r>
            <a:endParaRPr b="1" sz="5100">
              <a:solidFill>
                <a:schemeClr val="dk1"/>
              </a:solidFill>
              <a:latin typeface="Times New Roman"/>
              <a:ea typeface="Times New Roman"/>
              <a:cs typeface="Times New Roman"/>
              <a:sym typeface="Times New Roman"/>
            </a:endParaRPr>
          </a:p>
        </p:txBody>
      </p:sp>
      <p:sp>
        <p:nvSpPr>
          <p:cNvPr id="153" name="Google Shape;153;g30c480357ce_0_61"/>
          <p:cNvSpPr txBox="1"/>
          <p:nvPr/>
        </p:nvSpPr>
        <p:spPr>
          <a:xfrm>
            <a:off x="882825" y="3429000"/>
            <a:ext cx="16170600" cy="4779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The café setting provides Mma Ramotswe with a peaceful space to reflect on her week and the state of the world. The open verandah allows her to observe the hustle and bustle of life around her, prompting thoughts about societal changes and her feelings of nostalgia for a more communal past. The comforting view of the eucalyptus trees adds to her contemplative/reflective mood.</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54" name="Google Shape;154;g30c480357ce_0_61"/>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
        <p:nvSpPr>
          <p:cNvPr id="155" name="Google Shape;155;g30c480357ce_0_61"/>
          <p:cNvSpPr txBox="1"/>
          <p:nvPr/>
        </p:nvSpPr>
        <p:spPr>
          <a:xfrm>
            <a:off x="774000" y="8463425"/>
            <a:ext cx="11602200" cy="16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highlight>
                  <a:srgbClr val="EAD1DC"/>
                </a:highlight>
                <a:latin typeface="Times New Roman"/>
                <a:ea typeface="Times New Roman"/>
                <a:cs typeface="Times New Roman"/>
                <a:sym typeface="Times New Roman"/>
              </a:rPr>
              <a:t>Hustle and bustle: A large amount of activity and work, usually in a noisy surrounding.</a:t>
            </a:r>
            <a:endParaRPr b="1" sz="3200">
              <a:solidFill>
                <a:schemeClr val="dk1"/>
              </a:solidFill>
              <a:highlight>
                <a:srgbClr val="EAD1DC"/>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300"/>
                                        <p:tgtEl>
                                          <p:spTgt spid="155"/>
                                        </p:tgtEl>
                                        <p:attrNameLst>
                                          <p:attrName>ppt_w</p:attrName>
                                        </p:attrNameLst>
                                      </p:cBhvr>
                                      <p:tavLst>
                                        <p:tav fmla="" tm="0">
                                          <p:val>
                                            <p:strVal val="0"/>
                                          </p:val>
                                        </p:tav>
                                        <p:tav fmla="" tm="100000">
                                          <p:val>
                                            <p:strVal val="#ppt_w"/>
                                          </p:val>
                                        </p:tav>
                                      </p:tavLst>
                                    </p:anim>
                                    <p:anim calcmode="lin" valueType="num">
                                      <p:cBhvr additive="base">
                                        <p:cTn dur="1300"/>
                                        <p:tgtEl>
                                          <p:spTgt spid="1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2D29"/>
        </a:solidFill>
      </p:bgPr>
    </p:bg>
    <p:spTree>
      <p:nvGrpSpPr>
        <p:cNvPr id="159" name="Shape 159"/>
        <p:cNvGrpSpPr/>
        <p:nvPr/>
      </p:nvGrpSpPr>
      <p:grpSpPr>
        <a:xfrm>
          <a:off x="0" y="0"/>
          <a:ext cx="0" cy="0"/>
          <a:chOff x="0" y="0"/>
          <a:chExt cx="0" cy="0"/>
        </a:xfrm>
      </p:grpSpPr>
      <p:sp>
        <p:nvSpPr>
          <p:cNvPr id="160" name="Google Shape;160;g30c480357ce_0_68"/>
          <p:cNvSpPr/>
          <p:nvPr/>
        </p:nvSpPr>
        <p:spPr>
          <a:xfrm>
            <a:off x="-50" y="-28650"/>
            <a:ext cx="18288000" cy="2700900"/>
          </a:xfrm>
          <a:prstGeom prst="rect">
            <a:avLst/>
          </a:prstGeom>
          <a:solidFill>
            <a:srgbClr val="D4C0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900">
                <a:solidFill>
                  <a:schemeClr val="dk1"/>
                </a:solidFill>
                <a:latin typeface="Times New Roman"/>
                <a:ea typeface="Times New Roman"/>
                <a:cs typeface="Times New Roman"/>
                <a:sym typeface="Times New Roman"/>
              </a:rPr>
              <a:t>Character Development</a:t>
            </a:r>
            <a:endParaRPr b="1" sz="3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900">
                <a:solidFill>
                  <a:schemeClr val="dk1"/>
                </a:solidFill>
                <a:latin typeface="Times New Roman"/>
                <a:ea typeface="Times New Roman"/>
                <a:cs typeface="Times New Roman"/>
                <a:sym typeface="Times New Roman"/>
              </a:rPr>
              <a:t>What do Mma Ramotswe's actions and thoughts in the café reveal about her personality?</a:t>
            </a:r>
            <a:endParaRPr b="1" sz="4800">
              <a:latin typeface="Times New Roman"/>
              <a:ea typeface="Times New Roman"/>
              <a:cs typeface="Times New Roman"/>
              <a:sym typeface="Times New Roman"/>
            </a:endParaRPr>
          </a:p>
        </p:txBody>
      </p:sp>
      <p:sp>
        <p:nvSpPr>
          <p:cNvPr id="161" name="Google Shape;161;g30c480357ce_0_68"/>
          <p:cNvSpPr txBox="1"/>
          <p:nvPr/>
        </p:nvSpPr>
        <p:spPr>
          <a:xfrm>
            <a:off x="882825" y="3429000"/>
            <a:ext cx="16170600" cy="3925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700">
                <a:solidFill>
                  <a:srgbClr val="F2EFE5"/>
                </a:solidFill>
                <a:latin typeface="Times New Roman"/>
                <a:ea typeface="Times New Roman"/>
                <a:cs typeface="Times New Roman"/>
                <a:sym typeface="Times New Roman"/>
              </a:rPr>
              <a:t>Mma Ramotswe’s actions demonstrate that she is </a:t>
            </a:r>
            <a:r>
              <a:rPr lang="en-US" sz="3700">
                <a:solidFill>
                  <a:srgbClr val="F2EFE5"/>
                </a:solidFill>
                <a:latin typeface="Times New Roman"/>
                <a:ea typeface="Times New Roman"/>
                <a:cs typeface="Times New Roman"/>
                <a:sym typeface="Times New Roman"/>
              </a:rPr>
              <a:t>i</a:t>
            </a:r>
            <a:r>
              <a:rPr lang="en-US" sz="3700" u="sng">
                <a:solidFill>
                  <a:srgbClr val="F2EFE5"/>
                </a:solidFill>
                <a:latin typeface="Times New Roman"/>
                <a:ea typeface="Times New Roman"/>
                <a:cs typeface="Times New Roman"/>
                <a:sym typeface="Times New Roman"/>
              </a:rPr>
              <a:t>ntrospective, </a:t>
            </a:r>
            <a:r>
              <a:rPr lang="en-US" sz="3700" u="sng">
                <a:solidFill>
                  <a:srgbClr val="F2EFE5"/>
                </a:solidFill>
                <a:latin typeface="Times New Roman"/>
                <a:ea typeface="Times New Roman"/>
                <a:cs typeface="Times New Roman"/>
                <a:sym typeface="Times New Roman"/>
              </a:rPr>
              <a:t>thoughtful, and values reflection.</a:t>
            </a:r>
            <a:r>
              <a:rPr lang="en-US" sz="3700">
                <a:solidFill>
                  <a:srgbClr val="F2EFE5"/>
                </a:solidFill>
                <a:latin typeface="Times New Roman"/>
                <a:ea typeface="Times New Roman"/>
                <a:cs typeface="Times New Roman"/>
                <a:sym typeface="Times New Roman"/>
              </a:rPr>
              <a:t> Her choice to sit alone in the café shows her appreciation for solitude, while her reactions to the events around her reveal her sense of justice and concern for societal morals.</a:t>
            </a:r>
            <a:endParaRPr sz="2100">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t/>
            </a:r>
            <a:endParaRPr i="0" sz="3300" u="none" cap="none" strike="noStrike">
              <a:solidFill>
                <a:srgbClr val="F2EFE5"/>
              </a:solidFill>
              <a:latin typeface="Times New Roman"/>
              <a:ea typeface="Times New Roman"/>
              <a:cs typeface="Times New Roman"/>
              <a:sym typeface="Times New Roman"/>
            </a:endParaRPr>
          </a:p>
        </p:txBody>
      </p:sp>
      <p:sp>
        <p:nvSpPr>
          <p:cNvPr id="162" name="Google Shape;162;g30c480357ce_0_68"/>
          <p:cNvSpPr txBox="1"/>
          <p:nvPr/>
        </p:nvSpPr>
        <p:spPr>
          <a:xfrm>
            <a:off x="12873100" y="8143525"/>
            <a:ext cx="38526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u="sng">
                <a:solidFill>
                  <a:schemeClr val="hlink"/>
                </a:solidFill>
                <a:latin typeface="Calibri"/>
                <a:ea typeface="Calibri"/>
                <a:cs typeface="Calibri"/>
                <a:sym typeface="Calibri"/>
                <a:hlinkClick action="ppaction://hlinksldjump" r:id="rId3"/>
              </a:rPr>
              <a:t>Back </a:t>
            </a:r>
            <a:endParaRPr sz="3200">
              <a:solidFill>
                <a:srgbClr val="D4C0AB"/>
              </a:solidFill>
              <a:latin typeface="Calibri"/>
              <a:ea typeface="Calibri"/>
              <a:cs typeface="Calibri"/>
              <a:sym typeface="Calibri"/>
            </a:endParaRPr>
          </a:p>
        </p:txBody>
      </p:sp>
      <p:sp>
        <p:nvSpPr>
          <p:cNvPr id="163" name="Google Shape;163;g30c480357ce_0_68"/>
          <p:cNvSpPr txBox="1"/>
          <p:nvPr/>
        </p:nvSpPr>
        <p:spPr>
          <a:xfrm>
            <a:off x="1272950" y="7373125"/>
            <a:ext cx="11109000" cy="18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highlight>
                  <a:srgbClr val="EAD1DC"/>
                </a:highlight>
                <a:latin typeface="Times New Roman"/>
                <a:ea typeface="Times New Roman"/>
                <a:cs typeface="Times New Roman"/>
                <a:sym typeface="Times New Roman"/>
              </a:rPr>
              <a:t>Introspective: "Introspective" describes a reflective or self-examining attitude, where a person looks inward to consider their thoughts, feelings, and motivations. It often involves deep thinking about one's own experiences and emotions.</a:t>
            </a:r>
            <a:endParaRPr sz="3200">
              <a:solidFill>
                <a:schemeClr val="dk1"/>
              </a:solidFill>
              <a:highlight>
                <a:srgbClr val="EAD1DC"/>
              </a:highlight>
              <a:latin typeface="Times New Roman"/>
              <a:ea typeface="Times New Roman"/>
              <a:cs typeface="Times New Roman"/>
              <a:sym typeface="Times New Roman"/>
            </a:endParaRPr>
          </a:p>
          <a:p>
            <a:pPr indent="0" lvl="0" marL="0" rtl="0" algn="l">
              <a:spcBef>
                <a:spcPts val="0"/>
              </a:spcBef>
              <a:spcAft>
                <a:spcPts val="0"/>
              </a:spcAft>
              <a:buNone/>
            </a:pPr>
            <a:r>
              <a:t/>
            </a:r>
            <a:endParaRPr sz="3200">
              <a:solidFill>
                <a:schemeClr val="dk1"/>
              </a:solidFill>
              <a:highlight>
                <a:srgbClr val="EAD1DC"/>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ppt_w</p:attrName>
                                        </p:attrNameLst>
                                      </p:cBhvr>
                                      <p:tavLst>
                                        <p:tav fmla="" tm="0">
                                          <p:val>
                                            <p:strVal val="0"/>
                                          </p:val>
                                        </p:tav>
                                        <p:tav fmla="" tm="100000">
                                          <p:val>
                                            <p:strVal val="#ppt_w"/>
                                          </p:val>
                                        </p:tav>
                                      </p:tavLst>
                                    </p:anim>
                                    <p:anim calcmode="lin" valueType="num">
                                      <p:cBhvr additive="base">
                                        <p:cTn dur="1000"/>
                                        <p:tgtEl>
                                          <p:spTgt spid="1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Amjaad Alshaaban</dc:creator>
</cp:coreProperties>
</file>