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90e1294be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90e1294be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90e1294be4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90e1294be4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391538756c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391538756c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38723b3c4a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38723b3c4a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38723b3c4a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38723b3c4a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38723b3c4a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38723b3c4a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af6f9a5316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af6f9a5316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af6f9a5316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af6f9a5316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90e1294be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90e1294be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af6f9a531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af6f9a531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af75d9d3f3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af75d9d3f3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af6f9a5316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af6f9a5316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af6f9a5316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af6f9a5316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af6f9a5316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af6f9a5316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38723b3c4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38723b3c4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38723b3c4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38723b3c4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90e1294be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90e1294be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youtube.com/watch?v=8_NmVtnEEA8" TargetMode="Externa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hyperlink" Target="http://drive.google.com/file/d/1tRdVTu2BtCPHz36YrV1YWCgRyG3T8HAb/view" TargetMode="External"/><Relationship Id="rId5"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hyperlink" Target="https://youtu.be/wpZ_Q2ntCzY?si=jDelaNWKNT3G9o6c" TargetMode="External"/><Relationship Id="rId6"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youtube.com/watch?v=6Q5rFp2DHbg" TargetMode="External"/><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Newspaper reports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143975" y="1375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00"/>
                </a:solidFill>
                <a:latin typeface="Comic Sans MS"/>
                <a:ea typeface="Comic Sans MS"/>
                <a:cs typeface="Comic Sans MS"/>
                <a:sym typeface="Comic Sans MS"/>
              </a:rPr>
              <a:t>Read the first paragraph and answer the questions.</a:t>
            </a:r>
            <a:endParaRPr>
              <a:solidFill>
                <a:srgbClr val="FF0000"/>
              </a:solidFill>
              <a:latin typeface="Comic Sans MS"/>
              <a:ea typeface="Comic Sans MS"/>
              <a:cs typeface="Comic Sans MS"/>
              <a:sym typeface="Comic Sans MS"/>
            </a:endParaRPr>
          </a:p>
        </p:txBody>
      </p:sp>
      <p:sp>
        <p:nvSpPr>
          <p:cNvPr id="118" name="Google Shape;118;p22"/>
          <p:cNvSpPr txBox="1"/>
          <p:nvPr>
            <p:ph idx="1" type="body"/>
          </p:nvPr>
        </p:nvSpPr>
        <p:spPr>
          <a:xfrm>
            <a:off x="311700" y="710225"/>
            <a:ext cx="8520600" cy="1717200"/>
          </a:xfrm>
          <a:prstGeom prst="rect">
            <a:avLst/>
          </a:prstGeom>
        </p:spPr>
        <p:txBody>
          <a:bodyPr anchorCtr="0" anchor="t" bIns="91425" lIns="91425" spcFirstLastPara="1" rIns="91425" wrap="square" tIns="91425">
            <a:normAutofit/>
          </a:bodyPr>
          <a:lstStyle/>
          <a:p>
            <a:pPr indent="0" lvl="0" marL="0" rtl="0" algn="l">
              <a:lnSpc>
                <a:spcPct val="107916"/>
              </a:lnSpc>
              <a:spcBef>
                <a:spcPts val="0"/>
              </a:spcBef>
              <a:spcAft>
                <a:spcPts val="800"/>
              </a:spcAft>
              <a:buNone/>
            </a:pPr>
            <a:r>
              <a:rPr lang="en" sz="3000">
                <a:solidFill>
                  <a:schemeClr val="dk1"/>
                </a:solidFill>
                <a:latin typeface="Comic Sans MS"/>
                <a:ea typeface="Comic Sans MS"/>
                <a:cs typeface="Comic Sans MS"/>
                <a:sym typeface="Comic Sans MS"/>
              </a:rPr>
              <a:t>Yesterday in Aqaba, a child named Charley escaped a tragic accident in the Red Sea by the heroic act of Danny the Dolphin.</a:t>
            </a:r>
            <a:endParaRPr/>
          </a:p>
        </p:txBody>
      </p:sp>
      <p:sp>
        <p:nvSpPr>
          <p:cNvPr id="119" name="Google Shape;119;p22"/>
          <p:cNvSpPr txBox="1"/>
          <p:nvPr/>
        </p:nvSpPr>
        <p:spPr>
          <a:xfrm>
            <a:off x="311700" y="2641625"/>
            <a:ext cx="7897500" cy="2462700"/>
          </a:xfrm>
          <a:prstGeom prst="rect">
            <a:avLst/>
          </a:prstGeom>
          <a:noFill/>
          <a:ln>
            <a:noFill/>
          </a:ln>
        </p:spPr>
        <p:txBody>
          <a:bodyPr anchorCtr="0" anchor="t" bIns="91425" lIns="91425" spcFirstLastPara="1" rIns="91425" wrap="square" tIns="91425">
            <a:spAutoFit/>
          </a:bodyPr>
          <a:lstStyle/>
          <a:p>
            <a:pPr indent="-393700" lvl="0" marL="914400" rtl="0" algn="l">
              <a:spcBef>
                <a:spcPts val="0"/>
              </a:spcBef>
              <a:spcAft>
                <a:spcPts val="0"/>
              </a:spcAft>
              <a:buClr>
                <a:schemeClr val="dk1"/>
              </a:buClr>
              <a:buSzPts val="2600"/>
              <a:buFont typeface="Comic Sans MS"/>
              <a:buAutoNum type="arabicPeriod"/>
            </a:pPr>
            <a:r>
              <a:rPr lang="en" sz="1800">
                <a:solidFill>
                  <a:schemeClr val="dk1"/>
                </a:solidFill>
                <a:latin typeface="Comic Sans MS"/>
                <a:ea typeface="Comic Sans MS"/>
                <a:cs typeface="Comic Sans MS"/>
                <a:sym typeface="Comic Sans MS"/>
              </a:rPr>
              <a:t>When did the event happen?</a:t>
            </a:r>
            <a:r>
              <a:rPr lang="en" sz="2200">
                <a:solidFill>
                  <a:srgbClr val="FF0000"/>
                </a:solidFill>
                <a:latin typeface="Comic Sans MS"/>
                <a:ea typeface="Comic Sans MS"/>
                <a:cs typeface="Comic Sans MS"/>
                <a:sym typeface="Comic Sans MS"/>
              </a:rPr>
              <a:t>Yesterday</a:t>
            </a:r>
            <a:endParaRPr sz="1800">
              <a:solidFill>
                <a:srgbClr val="FF0000"/>
              </a:solidFill>
              <a:latin typeface="Comic Sans MS"/>
              <a:ea typeface="Comic Sans MS"/>
              <a:cs typeface="Comic Sans MS"/>
              <a:sym typeface="Comic Sans MS"/>
            </a:endParaRPr>
          </a:p>
          <a:p>
            <a:pPr indent="-393700" lvl="0" marL="914400" rtl="0" algn="l">
              <a:spcBef>
                <a:spcPts val="0"/>
              </a:spcBef>
              <a:spcAft>
                <a:spcPts val="0"/>
              </a:spcAft>
              <a:buClr>
                <a:schemeClr val="dk1"/>
              </a:buClr>
              <a:buSzPts val="2600"/>
              <a:buFont typeface="Comic Sans MS"/>
              <a:buAutoNum type="arabicPeriod"/>
            </a:pPr>
            <a:r>
              <a:rPr lang="en" sz="1800">
                <a:solidFill>
                  <a:schemeClr val="dk1"/>
                </a:solidFill>
                <a:latin typeface="Comic Sans MS"/>
                <a:ea typeface="Comic Sans MS"/>
                <a:cs typeface="Comic Sans MS"/>
                <a:sym typeface="Comic Sans MS"/>
              </a:rPr>
              <a:t>Where did it happen? </a:t>
            </a:r>
            <a:r>
              <a:rPr lang="en" sz="2200">
                <a:solidFill>
                  <a:srgbClr val="FF0000"/>
                </a:solidFill>
                <a:latin typeface="Comic Sans MS"/>
                <a:ea typeface="Comic Sans MS"/>
                <a:cs typeface="Comic Sans MS"/>
                <a:sym typeface="Comic Sans MS"/>
              </a:rPr>
              <a:t>in Aqaba</a:t>
            </a:r>
            <a:endParaRPr sz="1800">
              <a:solidFill>
                <a:srgbClr val="FF0000"/>
              </a:solidFill>
              <a:latin typeface="Comic Sans MS"/>
              <a:ea typeface="Comic Sans MS"/>
              <a:cs typeface="Comic Sans MS"/>
              <a:sym typeface="Comic Sans MS"/>
            </a:endParaRPr>
          </a:p>
          <a:p>
            <a:pPr indent="-393700" lvl="0" marL="914400" rtl="0" algn="l">
              <a:spcBef>
                <a:spcPts val="0"/>
              </a:spcBef>
              <a:spcAft>
                <a:spcPts val="0"/>
              </a:spcAft>
              <a:buClr>
                <a:schemeClr val="dk1"/>
              </a:buClr>
              <a:buSzPts val="2600"/>
              <a:buFont typeface="Comic Sans MS"/>
              <a:buAutoNum type="arabicPeriod"/>
            </a:pPr>
            <a:r>
              <a:rPr lang="en" sz="1800">
                <a:solidFill>
                  <a:schemeClr val="dk1"/>
                </a:solidFill>
                <a:latin typeface="Comic Sans MS"/>
                <a:ea typeface="Comic Sans MS"/>
                <a:cs typeface="Comic Sans MS"/>
                <a:sym typeface="Comic Sans MS"/>
              </a:rPr>
              <a:t>Who was involved in the incident?</a:t>
            </a:r>
            <a:r>
              <a:rPr lang="en" sz="2200">
                <a:solidFill>
                  <a:srgbClr val="FF0000"/>
                </a:solidFill>
                <a:latin typeface="Comic Sans MS"/>
                <a:ea typeface="Comic Sans MS"/>
                <a:cs typeface="Comic Sans MS"/>
                <a:sym typeface="Comic Sans MS"/>
              </a:rPr>
              <a:t>a child named Charley</a:t>
            </a:r>
            <a:endParaRPr sz="1800">
              <a:solidFill>
                <a:srgbClr val="FF0000"/>
              </a:solidFill>
              <a:latin typeface="Comic Sans MS"/>
              <a:ea typeface="Comic Sans MS"/>
              <a:cs typeface="Comic Sans MS"/>
              <a:sym typeface="Comic Sans MS"/>
            </a:endParaRPr>
          </a:p>
          <a:p>
            <a:pPr indent="-393700" lvl="0" marL="914400" rtl="0" algn="l">
              <a:spcBef>
                <a:spcPts val="0"/>
              </a:spcBef>
              <a:spcAft>
                <a:spcPts val="0"/>
              </a:spcAft>
              <a:buClr>
                <a:schemeClr val="dk1"/>
              </a:buClr>
              <a:buSzPts val="2600"/>
              <a:buFont typeface="Comic Sans MS"/>
              <a:buAutoNum type="arabicPeriod"/>
            </a:pPr>
            <a:r>
              <a:rPr lang="en" sz="1800">
                <a:solidFill>
                  <a:schemeClr val="dk1"/>
                </a:solidFill>
                <a:latin typeface="Comic Sans MS"/>
                <a:ea typeface="Comic Sans MS"/>
                <a:cs typeface="Comic Sans MS"/>
                <a:sym typeface="Comic Sans MS"/>
              </a:rPr>
              <a:t>What exactly happened?</a:t>
            </a:r>
            <a:r>
              <a:rPr lang="en" sz="2200">
                <a:solidFill>
                  <a:srgbClr val="FF0000"/>
                </a:solidFill>
                <a:latin typeface="Comic Sans MS"/>
                <a:ea typeface="Comic Sans MS"/>
                <a:cs typeface="Comic Sans MS"/>
                <a:sym typeface="Comic Sans MS"/>
              </a:rPr>
              <a:t>Charley escaped a tragic accident in the Red Sea by the heroic act of Danny the Dolphin.</a:t>
            </a:r>
            <a:endParaRPr sz="1800">
              <a:solidFill>
                <a:srgbClr val="FF0000"/>
              </a:solidFill>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2000">
                <a:latin typeface="Comic Sans MS"/>
                <a:ea typeface="Comic Sans MS"/>
                <a:cs typeface="Comic Sans MS"/>
                <a:sym typeface="Comic Sans MS"/>
              </a:rPr>
              <a:t>Write as many </a:t>
            </a:r>
            <a:r>
              <a:rPr b="1" lang="en" sz="2000">
                <a:latin typeface="Comic Sans MS"/>
                <a:ea typeface="Comic Sans MS"/>
                <a:cs typeface="Comic Sans MS"/>
                <a:sym typeface="Comic Sans MS"/>
              </a:rPr>
              <a:t>features of a newspaper report</a:t>
            </a:r>
            <a:r>
              <a:rPr lang="en" sz="2000">
                <a:latin typeface="Comic Sans MS"/>
                <a:ea typeface="Comic Sans MS"/>
                <a:cs typeface="Comic Sans MS"/>
                <a:sym typeface="Comic Sans MS"/>
              </a:rPr>
              <a:t> as you can.</a:t>
            </a:r>
            <a:endParaRPr sz="3700"/>
          </a:p>
        </p:txBody>
      </p:sp>
      <p:pic>
        <p:nvPicPr>
          <p:cNvPr id="125" name="Google Shape;125;p23"/>
          <p:cNvPicPr preferRelativeResize="0"/>
          <p:nvPr/>
        </p:nvPicPr>
        <p:blipFill>
          <a:blip r:embed="rId3">
            <a:alphaModFix/>
          </a:blip>
          <a:stretch>
            <a:fillRect/>
          </a:stretch>
        </p:blipFill>
        <p:spPr>
          <a:xfrm>
            <a:off x="4911274" y="1930388"/>
            <a:ext cx="2543175" cy="1800225"/>
          </a:xfrm>
          <a:prstGeom prst="rect">
            <a:avLst/>
          </a:prstGeom>
          <a:noFill/>
          <a:ln>
            <a:noFill/>
          </a:ln>
        </p:spPr>
      </p:pic>
      <p:sp>
        <p:nvSpPr>
          <p:cNvPr id="126" name="Google Shape;126;p23"/>
          <p:cNvSpPr txBox="1"/>
          <p:nvPr/>
        </p:nvSpPr>
        <p:spPr>
          <a:xfrm>
            <a:off x="1734506" y="2798638"/>
            <a:ext cx="2100600" cy="6003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1200"/>
              </a:spcBef>
              <a:spcAft>
                <a:spcPts val="1200"/>
              </a:spcAft>
              <a:buNone/>
            </a:pPr>
            <a:r>
              <a:rPr b="1" lang="en" sz="2700">
                <a:solidFill>
                  <a:schemeClr val="accent5"/>
                </a:solidFill>
                <a:latin typeface="Comic Sans MS"/>
                <a:ea typeface="Comic Sans MS"/>
                <a:cs typeface="Comic Sans MS"/>
                <a:sym typeface="Comic Sans MS"/>
              </a:rPr>
              <a:t>3</a:t>
            </a:r>
            <a:r>
              <a:rPr b="1" lang="en" sz="2700">
                <a:solidFill>
                  <a:schemeClr val="accent5"/>
                </a:solidFill>
                <a:latin typeface="Comic Sans MS"/>
                <a:ea typeface="Comic Sans MS"/>
                <a:cs typeface="Comic Sans MS"/>
                <a:sym typeface="Comic Sans MS"/>
              </a:rPr>
              <a:t> min.</a:t>
            </a:r>
            <a:endParaRPr sz="23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24"/>
          <p:cNvPicPr preferRelativeResize="0"/>
          <p:nvPr/>
        </p:nvPicPr>
        <p:blipFill>
          <a:blip r:embed="rId3">
            <a:alphaModFix/>
          </a:blip>
          <a:stretch>
            <a:fillRect/>
          </a:stretch>
        </p:blipFill>
        <p:spPr>
          <a:xfrm>
            <a:off x="152400" y="152400"/>
            <a:ext cx="8133955" cy="483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5"/>
          <p:cNvSpPr txBox="1"/>
          <p:nvPr>
            <p:ph idx="1" type="body"/>
          </p:nvPr>
        </p:nvSpPr>
        <p:spPr>
          <a:xfrm>
            <a:off x="1811400" y="4169375"/>
            <a:ext cx="5521200" cy="785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u="sng">
                <a:solidFill>
                  <a:schemeClr val="hlink"/>
                </a:solidFill>
                <a:hlinkClick r:id="rId3"/>
              </a:rPr>
              <a:t>https://www.youtube.com/watch?v=8_NmVtnEEA8</a:t>
            </a:r>
            <a:endParaRPr/>
          </a:p>
        </p:txBody>
      </p:sp>
      <p:pic>
        <p:nvPicPr>
          <p:cNvPr id="137" name="Google Shape;137;p25"/>
          <p:cNvPicPr preferRelativeResize="0"/>
          <p:nvPr/>
        </p:nvPicPr>
        <p:blipFill>
          <a:blip r:embed="rId4">
            <a:alphaModFix/>
          </a:blip>
          <a:stretch>
            <a:fillRect/>
          </a:stretch>
        </p:blipFill>
        <p:spPr>
          <a:xfrm>
            <a:off x="1935425" y="1132088"/>
            <a:ext cx="5148400" cy="2879325"/>
          </a:xfrm>
          <a:prstGeom prst="rect">
            <a:avLst/>
          </a:prstGeom>
          <a:noFill/>
          <a:ln>
            <a:noFill/>
          </a:ln>
        </p:spPr>
      </p:pic>
      <p:sp>
        <p:nvSpPr>
          <p:cNvPr id="138" name="Google Shape;138;p25"/>
          <p:cNvSpPr txBox="1"/>
          <p:nvPr/>
        </p:nvSpPr>
        <p:spPr>
          <a:xfrm>
            <a:off x="806550" y="119825"/>
            <a:ext cx="7010100" cy="63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FF0000"/>
                </a:solidFill>
                <a:latin typeface="Comic Sans MS"/>
                <a:ea typeface="Comic Sans MS"/>
                <a:cs typeface="Comic Sans MS"/>
                <a:sym typeface="Comic Sans MS"/>
              </a:rPr>
              <a:t>After you watch the video, work in pairs to annotate the parts of a newspaper report.</a:t>
            </a:r>
            <a:endParaRPr b="1" sz="2000">
              <a:solidFill>
                <a:srgbClr val="FF0000"/>
              </a:solidFill>
              <a:latin typeface="Comic Sans MS"/>
              <a:ea typeface="Comic Sans MS"/>
              <a:cs typeface="Comic Sans MS"/>
              <a:sym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ph idx="1" type="body"/>
          </p:nvPr>
        </p:nvSpPr>
        <p:spPr>
          <a:xfrm>
            <a:off x="2897875" y="1518825"/>
            <a:ext cx="5982000" cy="3550200"/>
          </a:xfrm>
          <a:prstGeom prst="rect">
            <a:avLst/>
          </a:prstGeom>
        </p:spPr>
        <p:txBody>
          <a:bodyPr anchorCtr="0" anchor="t" bIns="91425" lIns="91425" spcFirstLastPara="1" rIns="91425" wrap="square" tIns="91425">
            <a:normAutofit fontScale="47500" lnSpcReduction="10000"/>
          </a:bodyPr>
          <a:lstStyle/>
          <a:p>
            <a:pPr indent="0" lvl="0" marL="0" rtl="0" algn="ctr">
              <a:lnSpc>
                <a:spcPct val="107916"/>
              </a:lnSpc>
              <a:spcBef>
                <a:spcPts val="0"/>
              </a:spcBef>
              <a:spcAft>
                <a:spcPts val="0"/>
              </a:spcAft>
              <a:buNone/>
            </a:pPr>
            <a:r>
              <a:rPr b="1" lang="en" sz="1400">
                <a:solidFill>
                  <a:schemeClr val="dk1"/>
                </a:solidFill>
                <a:latin typeface="Comic Sans MS"/>
                <a:ea typeface="Comic Sans MS"/>
                <a:cs typeface="Comic Sans MS"/>
                <a:sym typeface="Comic Sans MS"/>
              </a:rPr>
              <a:t> </a:t>
            </a:r>
            <a:r>
              <a:rPr b="1" lang="en" sz="1658">
                <a:solidFill>
                  <a:schemeClr val="dk1"/>
                </a:solidFill>
                <a:latin typeface="Comic Sans MS"/>
                <a:ea typeface="Comic Sans MS"/>
                <a:cs typeface="Comic Sans MS"/>
                <a:sym typeface="Comic Sans MS"/>
              </a:rPr>
              <a:t>Danny the Dolphin Dives Deep</a:t>
            </a:r>
            <a:endParaRPr b="1" sz="1658">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rPr b="1" lang="en" sz="1400">
                <a:solidFill>
                  <a:schemeClr val="dk1"/>
                </a:solidFill>
                <a:latin typeface="Comic Sans MS"/>
                <a:ea typeface="Comic Sans MS"/>
                <a:cs typeface="Comic Sans MS"/>
                <a:sym typeface="Comic Sans MS"/>
              </a:rPr>
              <a:t>Reported by: Reem Dweik                                                 </a:t>
            </a:r>
            <a:endParaRPr b="1" sz="14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rPr lang="en" sz="1700">
                <a:solidFill>
                  <a:schemeClr val="dk1"/>
                </a:solidFill>
                <a:latin typeface="Comic Sans MS"/>
                <a:ea typeface="Comic Sans MS"/>
                <a:cs typeface="Comic Sans MS"/>
                <a:sym typeface="Comic Sans MS"/>
              </a:rPr>
              <a:t>Yesterday in Aqaba, a child named Charley escaped </a:t>
            </a:r>
            <a:endParaRPr sz="17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rPr lang="en" sz="1700">
                <a:solidFill>
                  <a:schemeClr val="dk1"/>
                </a:solidFill>
                <a:latin typeface="Comic Sans MS"/>
                <a:ea typeface="Comic Sans MS"/>
                <a:cs typeface="Comic Sans MS"/>
                <a:sym typeface="Comic Sans MS"/>
              </a:rPr>
              <a:t>a tragic accident in the Red Sea by the heroic act </a:t>
            </a:r>
            <a:endParaRPr sz="17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rPr lang="en" sz="1700">
                <a:solidFill>
                  <a:schemeClr val="dk1"/>
                </a:solidFill>
                <a:latin typeface="Comic Sans MS"/>
                <a:ea typeface="Comic Sans MS"/>
                <a:cs typeface="Comic Sans MS"/>
                <a:sym typeface="Comic Sans MS"/>
              </a:rPr>
              <a:t>of Danny the Dolphin.</a:t>
            </a:r>
            <a:endParaRPr sz="17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t/>
            </a:r>
            <a:endParaRPr sz="17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rPr lang="en" sz="1700">
                <a:solidFill>
                  <a:schemeClr val="dk1"/>
                </a:solidFill>
                <a:latin typeface="Comic Sans MS"/>
                <a:ea typeface="Comic Sans MS"/>
                <a:cs typeface="Comic Sans MS"/>
                <a:sym typeface="Comic Sans MS"/>
              </a:rPr>
              <a:t>The incident occurred during a boat tour when seven-year-old Charley accidentally flipped overboard while playing near the edge of the boat. Panicked and unable to swim, Charley began to drown. Fortunately, Danny the dolphin, who happened to be nearby, swiftly darted towards Charley and nudged him towards the surface near the boat. Charley's father quickly retrieved him and headed towards the shore.</a:t>
            </a:r>
            <a:endParaRPr sz="17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t/>
            </a:r>
            <a:endParaRPr sz="17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rPr lang="en" sz="1700">
                <a:solidFill>
                  <a:schemeClr val="dk1"/>
                </a:solidFill>
                <a:latin typeface="Comic Sans MS"/>
                <a:ea typeface="Comic Sans MS"/>
                <a:cs typeface="Comic Sans MS"/>
                <a:sym typeface="Comic Sans MS"/>
              </a:rPr>
              <a:t>“We couldn’t believe our eyes as we watched the dolphin come to Charley’s rescue. It was truly a miraculous sight,” exclaimed Charley’s dad.</a:t>
            </a:r>
            <a:endParaRPr sz="17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t/>
            </a:r>
            <a:endParaRPr sz="17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rPr lang="en" sz="1700">
                <a:solidFill>
                  <a:schemeClr val="dk1"/>
                </a:solidFill>
                <a:latin typeface="Comic Sans MS"/>
                <a:ea typeface="Comic Sans MS"/>
                <a:cs typeface="Comic Sans MS"/>
                <a:sym typeface="Comic Sans MS"/>
              </a:rPr>
              <a:t>“I called the ambulance as soon as it happened,” said a witness. “They arrived at the beach within 10 minutes.”</a:t>
            </a:r>
            <a:endParaRPr sz="17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t/>
            </a:r>
            <a:endParaRPr sz="17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800"/>
              </a:spcAft>
              <a:buNone/>
            </a:pPr>
            <a:r>
              <a:rPr lang="en" sz="1700">
                <a:solidFill>
                  <a:schemeClr val="dk1"/>
                </a:solidFill>
                <a:latin typeface="Comic Sans MS"/>
                <a:ea typeface="Comic Sans MS"/>
                <a:cs typeface="Comic Sans MS"/>
                <a:sym typeface="Comic Sans MS"/>
              </a:rPr>
              <a:t>Charley was released from the hospital on the same day with no lasting injuries. Danny the Dolphin's heroic act has quickly become the talk of the community, spreading joy and gratitude among the locals.</a:t>
            </a:r>
            <a:endParaRPr sz="2100"/>
          </a:p>
        </p:txBody>
      </p:sp>
      <p:grpSp>
        <p:nvGrpSpPr>
          <p:cNvPr id="144" name="Google Shape;144;p26"/>
          <p:cNvGrpSpPr/>
          <p:nvPr/>
        </p:nvGrpSpPr>
        <p:grpSpPr>
          <a:xfrm>
            <a:off x="6761788" y="1518817"/>
            <a:ext cx="2230572" cy="1157905"/>
            <a:chOff x="5815050" y="163075"/>
            <a:chExt cx="3177000" cy="1600200"/>
          </a:xfrm>
        </p:grpSpPr>
        <p:pic>
          <p:nvPicPr>
            <p:cNvPr id="145" name="Google Shape;145;p26"/>
            <p:cNvPicPr preferRelativeResize="0"/>
            <p:nvPr/>
          </p:nvPicPr>
          <p:blipFill>
            <a:blip r:embed="rId3">
              <a:alphaModFix/>
            </a:blip>
            <a:stretch>
              <a:fillRect/>
            </a:stretch>
          </p:blipFill>
          <p:spPr>
            <a:xfrm>
              <a:off x="5974800" y="163075"/>
              <a:ext cx="2857500" cy="1600200"/>
            </a:xfrm>
            <a:prstGeom prst="rect">
              <a:avLst/>
            </a:prstGeom>
            <a:noFill/>
            <a:ln>
              <a:noFill/>
            </a:ln>
          </p:spPr>
        </p:pic>
        <p:sp>
          <p:nvSpPr>
            <p:cNvPr id="146" name="Google Shape;146;p26"/>
            <p:cNvSpPr txBox="1"/>
            <p:nvPr/>
          </p:nvSpPr>
          <p:spPr>
            <a:xfrm>
              <a:off x="5815050" y="1471975"/>
              <a:ext cx="3177000" cy="291300"/>
            </a:xfrm>
            <a:prstGeom prst="rect">
              <a:avLst/>
            </a:prstGeom>
            <a:solidFill>
              <a:schemeClr val="lt1"/>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dk2"/>
                  </a:solidFill>
                  <a:latin typeface="Comic Sans MS"/>
                  <a:ea typeface="Comic Sans MS"/>
                  <a:cs typeface="Comic Sans MS"/>
                  <a:sym typeface="Comic Sans MS"/>
                </a:rPr>
                <a:t>Danny the dolphin saves a child from drowning.</a:t>
              </a:r>
              <a:endParaRPr b="1" sz="1000">
                <a:solidFill>
                  <a:schemeClr val="dk2"/>
                </a:solidFill>
                <a:latin typeface="Comic Sans MS"/>
                <a:ea typeface="Comic Sans MS"/>
                <a:cs typeface="Comic Sans MS"/>
                <a:sym typeface="Comic Sans MS"/>
              </a:endParaRPr>
            </a:p>
          </p:txBody>
        </p:sp>
      </p:grpSp>
      <p:sp>
        <p:nvSpPr>
          <p:cNvPr id="147" name="Google Shape;147;p26"/>
          <p:cNvSpPr txBox="1"/>
          <p:nvPr/>
        </p:nvSpPr>
        <p:spPr>
          <a:xfrm>
            <a:off x="0" y="0"/>
            <a:ext cx="6951300" cy="507900"/>
          </a:xfrm>
          <a:prstGeom prst="rect">
            <a:avLst/>
          </a:prstGeom>
          <a:noFill/>
          <a:ln>
            <a:noFill/>
          </a:ln>
        </p:spPr>
        <p:txBody>
          <a:bodyPr anchorCtr="0" anchor="t" bIns="91425" lIns="91425" spcFirstLastPara="1" rIns="91425" wrap="square" tIns="91425">
            <a:spAutoFit/>
          </a:bodyPr>
          <a:lstStyle/>
          <a:p>
            <a:pPr indent="-361950" lvl="0" marL="457200" rtl="0" algn="l">
              <a:spcBef>
                <a:spcPts val="1200"/>
              </a:spcBef>
              <a:spcAft>
                <a:spcPts val="0"/>
              </a:spcAft>
              <a:buClr>
                <a:srgbClr val="FF0000"/>
              </a:buClr>
              <a:buSzPts val="2100"/>
              <a:buFont typeface="Comic Sans MS"/>
              <a:buChar char="●"/>
            </a:pPr>
            <a:r>
              <a:rPr b="1" lang="en" sz="2100">
                <a:solidFill>
                  <a:srgbClr val="FF0000"/>
                </a:solidFill>
                <a:latin typeface="Comic Sans MS"/>
                <a:ea typeface="Comic Sans MS"/>
                <a:cs typeface="Comic Sans MS"/>
                <a:sym typeface="Comic Sans MS"/>
              </a:rPr>
              <a:t>A</a:t>
            </a:r>
            <a:r>
              <a:rPr b="1" lang="en" sz="2100">
                <a:solidFill>
                  <a:srgbClr val="FF0000"/>
                </a:solidFill>
                <a:latin typeface="Comic Sans MS"/>
                <a:ea typeface="Comic Sans MS"/>
                <a:cs typeface="Comic Sans MS"/>
                <a:sym typeface="Comic Sans MS"/>
              </a:rPr>
              <a:t>nnotate the parts of a newspaper report.</a:t>
            </a:r>
            <a:endParaRPr b="1" sz="2400">
              <a:solidFill>
                <a:srgbClr val="FF0000"/>
              </a:solidFill>
            </a:endParaRPr>
          </a:p>
        </p:txBody>
      </p:sp>
      <p:pic>
        <p:nvPicPr>
          <p:cNvPr id="148" name="Google Shape;148;p26"/>
          <p:cNvPicPr preferRelativeResize="0"/>
          <p:nvPr/>
        </p:nvPicPr>
        <p:blipFill>
          <a:blip r:embed="rId4">
            <a:alphaModFix/>
          </a:blip>
          <a:stretch>
            <a:fillRect/>
          </a:stretch>
        </p:blipFill>
        <p:spPr>
          <a:xfrm>
            <a:off x="99624" y="824263"/>
            <a:ext cx="2543175" cy="1800225"/>
          </a:xfrm>
          <a:prstGeom prst="rect">
            <a:avLst/>
          </a:prstGeom>
          <a:noFill/>
          <a:ln>
            <a:noFill/>
          </a:ln>
        </p:spPr>
      </p:pic>
      <p:sp>
        <p:nvSpPr>
          <p:cNvPr id="149" name="Google Shape;149;p26"/>
          <p:cNvSpPr txBox="1"/>
          <p:nvPr/>
        </p:nvSpPr>
        <p:spPr>
          <a:xfrm>
            <a:off x="656031" y="2770988"/>
            <a:ext cx="2100600" cy="6003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1200"/>
              </a:spcBef>
              <a:spcAft>
                <a:spcPts val="1200"/>
              </a:spcAft>
              <a:buNone/>
            </a:pPr>
            <a:r>
              <a:rPr b="1" lang="en" sz="2700">
                <a:solidFill>
                  <a:schemeClr val="accent5"/>
                </a:solidFill>
                <a:latin typeface="Comic Sans MS"/>
                <a:ea typeface="Comic Sans MS"/>
                <a:cs typeface="Comic Sans MS"/>
                <a:sym typeface="Comic Sans MS"/>
              </a:rPr>
              <a:t>5 min.</a:t>
            </a:r>
            <a:endParaRPr sz="2300"/>
          </a:p>
        </p:txBody>
      </p:sp>
      <p:sp>
        <p:nvSpPr>
          <p:cNvPr id="150" name="Google Shape;150;p26"/>
          <p:cNvSpPr txBox="1"/>
          <p:nvPr/>
        </p:nvSpPr>
        <p:spPr>
          <a:xfrm>
            <a:off x="2756625" y="507900"/>
            <a:ext cx="6387300" cy="5079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1200"/>
              </a:spcAft>
              <a:buNone/>
            </a:pPr>
            <a:r>
              <a:rPr b="1" lang="en" sz="2100">
                <a:solidFill>
                  <a:schemeClr val="dk1"/>
                </a:solidFill>
                <a:latin typeface="Comic Sans MS"/>
                <a:ea typeface="Comic Sans MS"/>
                <a:cs typeface="Comic Sans MS"/>
                <a:sym typeface="Comic Sans MS"/>
              </a:rPr>
              <a:t>Headline   </a:t>
            </a:r>
            <a:r>
              <a:rPr b="1" lang="en" sz="2100">
                <a:solidFill>
                  <a:schemeClr val="dk1"/>
                </a:solidFill>
                <a:latin typeface="Comic Sans MS"/>
                <a:ea typeface="Comic Sans MS"/>
                <a:cs typeface="Comic Sans MS"/>
                <a:sym typeface="Comic Sans MS"/>
              </a:rPr>
              <a:t>Byline    Lead    Body    Conclusion  </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27"/>
          <p:cNvPicPr preferRelativeResize="0"/>
          <p:nvPr/>
        </p:nvPicPr>
        <p:blipFill>
          <a:blip r:embed="rId3">
            <a:alphaModFix/>
          </a:blip>
          <a:stretch>
            <a:fillRect/>
          </a:stretch>
        </p:blipFill>
        <p:spPr>
          <a:xfrm>
            <a:off x="1385075" y="187875"/>
            <a:ext cx="6901595" cy="4838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8"/>
          <p:cNvSpPr txBox="1"/>
          <p:nvPr>
            <p:ph type="title"/>
          </p:nvPr>
        </p:nvSpPr>
        <p:spPr>
          <a:xfrm>
            <a:off x="0" y="0"/>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400">
                <a:solidFill>
                  <a:srgbClr val="FF0000"/>
                </a:solidFill>
                <a:highlight>
                  <a:srgbClr val="FFFFFF"/>
                </a:highlight>
                <a:latin typeface="Comic Sans MS"/>
                <a:ea typeface="Comic Sans MS"/>
                <a:cs typeface="Comic Sans MS"/>
                <a:sym typeface="Comic Sans MS"/>
              </a:rPr>
              <a:t>Structure of a Newspaper Report</a:t>
            </a:r>
            <a:endParaRPr sz="2400">
              <a:solidFill>
                <a:srgbClr val="FF0000"/>
              </a:solidFill>
              <a:latin typeface="Comic Sans MS"/>
              <a:ea typeface="Comic Sans MS"/>
              <a:cs typeface="Comic Sans MS"/>
              <a:sym typeface="Comic Sans MS"/>
            </a:endParaRPr>
          </a:p>
        </p:txBody>
      </p:sp>
      <p:sp>
        <p:nvSpPr>
          <p:cNvPr id="161" name="Google Shape;161;p28"/>
          <p:cNvSpPr txBox="1"/>
          <p:nvPr>
            <p:ph idx="1" type="body"/>
          </p:nvPr>
        </p:nvSpPr>
        <p:spPr>
          <a:xfrm>
            <a:off x="311700" y="572700"/>
            <a:ext cx="8520600" cy="45708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Clr>
                <a:schemeClr val="dk1"/>
              </a:buClr>
              <a:buSzPts val="1100"/>
              <a:buFont typeface="Arial"/>
              <a:buNone/>
            </a:pPr>
            <a:r>
              <a:rPr b="1" lang="en" sz="1900">
                <a:solidFill>
                  <a:schemeClr val="dk1"/>
                </a:solidFill>
                <a:latin typeface="Comic Sans MS"/>
                <a:ea typeface="Comic Sans MS"/>
                <a:cs typeface="Comic Sans MS"/>
                <a:sym typeface="Comic Sans MS"/>
              </a:rPr>
              <a:t>Headline:</a:t>
            </a:r>
            <a:r>
              <a:rPr lang="en" sz="1900">
                <a:solidFill>
                  <a:schemeClr val="dk1"/>
                </a:solidFill>
                <a:latin typeface="Comic Sans MS"/>
                <a:ea typeface="Comic Sans MS"/>
                <a:cs typeface="Comic Sans MS"/>
                <a:sym typeface="Comic Sans MS"/>
              </a:rPr>
              <a:t> A catchy title </a:t>
            </a:r>
            <a:endParaRPr sz="1900">
              <a:solidFill>
                <a:schemeClr val="dk1"/>
              </a:solidFill>
              <a:latin typeface="Comic Sans MS"/>
              <a:ea typeface="Comic Sans MS"/>
              <a:cs typeface="Comic Sans MS"/>
              <a:sym typeface="Comic Sans MS"/>
            </a:endParaRPr>
          </a:p>
          <a:p>
            <a:pPr indent="0" lvl="0" marL="0" rtl="0" algn="l">
              <a:lnSpc>
                <a:spcPct val="100000"/>
              </a:lnSpc>
              <a:spcBef>
                <a:spcPts val="1200"/>
              </a:spcBef>
              <a:spcAft>
                <a:spcPts val="0"/>
              </a:spcAft>
              <a:buClr>
                <a:schemeClr val="dk1"/>
              </a:buClr>
              <a:buSzPts val="1100"/>
              <a:buFont typeface="Arial"/>
              <a:buNone/>
            </a:pPr>
            <a:r>
              <a:rPr b="1" lang="en" sz="1900">
                <a:solidFill>
                  <a:schemeClr val="dk1"/>
                </a:solidFill>
                <a:latin typeface="Comic Sans MS"/>
                <a:ea typeface="Comic Sans MS"/>
                <a:cs typeface="Comic Sans MS"/>
                <a:sym typeface="Comic Sans MS"/>
              </a:rPr>
              <a:t>Byline:</a:t>
            </a:r>
            <a:r>
              <a:rPr lang="en" sz="1900">
                <a:solidFill>
                  <a:schemeClr val="dk1"/>
                </a:solidFill>
                <a:latin typeface="Comic Sans MS"/>
                <a:ea typeface="Comic Sans MS"/>
                <a:cs typeface="Comic Sans MS"/>
                <a:sym typeface="Comic Sans MS"/>
              </a:rPr>
              <a:t> A fictional reporter's name.</a:t>
            </a:r>
            <a:endParaRPr sz="1900">
              <a:solidFill>
                <a:schemeClr val="dk1"/>
              </a:solidFill>
              <a:latin typeface="Comic Sans MS"/>
              <a:ea typeface="Comic Sans MS"/>
              <a:cs typeface="Comic Sans MS"/>
              <a:sym typeface="Comic Sans MS"/>
            </a:endParaRPr>
          </a:p>
          <a:p>
            <a:pPr indent="0" lvl="0" marL="0" rtl="0" algn="l">
              <a:lnSpc>
                <a:spcPct val="100000"/>
              </a:lnSpc>
              <a:spcBef>
                <a:spcPts val="1200"/>
              </a:spcBef>
              <a:spcAft>
                <a:spcPts val="0"/>
              </a:spcAft>
              <a:buClr>
                <a:schemeClr val="dk1"/>
              </a:buClr>
              <a:buSzPts val="1100"/>
              <a:buFont typeface="Arial"/>
              <a:buNone/>
            </a:pPr>
            <a:r>
              <a:rPr b="1" lang="en" sz="1900">
                <a:solidFill>
                  <a:schemeClr val="dk1"/>
                </a:solidFill>
                <a:latin typeface="Comic Sans MS"/>
                <a:ea typeface="Comic Sans MS"/>
                <a:cs typeface="Comic Sans MS"/>
                <a:sym typeface="Comic Sans MS"/>
              </a:rPr>
              <a:t>Lead:</a:t>
            </a:r>
            <a:r>
              <a:rPr lang="en" sz="1900">
                <a:solidFill>
                  <a:schemeClr val="dk1"/>
                </a:solidFill>
                <a:latin typeface="Comic Sans MS"/>
                <a:ea typeface="Comic Sans MS"/>
                <a:cs typeface="Comic Sans MS"/>
                <a:sym typeface="Comic Sans MS"/>
              </a:rPr>
              <a:t> A brief introduction that answers the questions: who, what, when and where. The teacher explains that the first paragraph in a newspaper report answers these 4WH questions and is called a “lead paragraph” because it leads the reader into the rest of the story.Also, when a lead is well written, it pulls the reader into the story and prepares them for what is coming next.</a:t>
            </a:r>
            <a:endParaRPr sz="1900">
              <a:solidFill>
                <a:schemeClr val="dk1"/>
              </a:solidFill>
              <a:latin typeface="Comic Sans MS"/>
              <a:ea typeface="Comic Sans MS"/>
              <a:cs typeface="Comic Sans MS"/>
              <a:sym typeface="Comic Sans MS"/>
            </a:endParaRPr>
          </a:p>
          <a:p>
            <a:pPr indent="0" lvl="0" marL="0" rtl="0" algn="l">
              <a:lnSpc>
                <a:spcPct val="100000"/>
              </a:lnSpc>
              <a:spcBef>
                <a:spcPts val="1200"/>
              </a:spcBef>
              <a:spcAft>
                <a:spcPts val="0"/>
              </a:spcAft>
              <a:buClr>
                <a:schemeClr val="dk1"/>
              </a:buClr>
              <a:buSzPts val="1100"/>
              <a:buFont typeface="Arial"/>
              <a:buNone/>
            </a:pPr>
            <a:r>
              <a:rPr b="1" lang="en" sz="1900">
                <a:solidFill>
                  <a:schemeClr val="dk1"/>
                </a:solidFill>
                <a:latin typeface="Comic Sans MS"/>
                <a:ea typeface="Comic Sans MS"/>
                <a:cs typeface="Comic Sans MS"/>
                <a:sym typeface="Comic Sans MS"/>
              </a:rPr>
              <a:t>Body:</a:t>
            </a:r>
            <a:r>
              <a:rPr lang="en" sz="1900">
                <a:solidFill>
                  <a:schemeClr val="dk1"/>
                </a:solidFill>
                <a:latin typeface="Comic Sans MS"/>
                <a:ea typeface="Comic Sans MS"/>
                <a:cs typeface="Comic Sans MS"/>
                <a:sym typeface="Comic Sans MS"/>
              </a:rPr>
              <a:t> The main details of the event, written in a clear and organized manner. It explains </a:t>
            </a:r>
            <a:r>
              <a:rPr b="1" lang="en" sz="1900">
                <a:solidFill>
                  <a:srgbClr val="FF0000"/>
                </a:solidFill>
                <a:latin typeface="Comic Sans MS"/>
                <a:ea typeface="Comic Sans MS"/>
                <a:cs typeface="Comic Sans MS"/>
                <a:sym typeface="Comic Sans MS"/>
              </a:rPr>
              <a:t>how and why the incident happened</a:t>
            </a:r>
            <a:r>
              <a:rPr lang="en" sz="1900">
                <a:solidFill>
                  <a:schemeClr val="dk1"/>
                </a:solidFill>
                <a:latin typeface="Comic Sans MS"/>
                <a:ea typeface="Comic Sans MS"/>
                <a:cs typeface="Comic Sans MS"/>
                <a:sym typeface="Comic Sans MS"/>
              </a:rPr>
              <a:t>. One should use at least one quote.</a:t>
            </a:r>
            <a:endParaRPr sz="1900">
              <a:solidFill>
                <a:schemeClr val="dk1"/>
              </a:solidFill>
              <a:latin typeface="Comic Sans MS"/>
              <a:ea typeface="Comic Sans MS"/>
              <a:cs typeface="Comic Sans MS"/>
              <a:sym typeface="Comic Sans MS"/>
            </a:endParaRPr>
          </a:p>
          <a:p>
            <a:pPr indent="0" lvl="0" marL="0" rtl="0" algn="l">
              <a:lnSpc>
                <a:spcPct val="100000"/>
              </a:lnSpc>
              <a:spcBef>
                <a:spcPts val="1200"/>
              </a:spcBef>
              <a:spcAft>
                <a:spcPts val="1200"/>
              </a:spcAft>
              <a:buNone/>
            </a:pPr>
            <a:r>
              <a:rPr b="1" lang="en" sz="1900">
                <a:solidFill>
                  <a:schemeClr val="dk1"/>
                </a:solidFill>
                <a:latin typeface="Comic Sans MS"/>
                <a:ea typeface="Comic Sans MS"/>
                <a:cs typeface="Comic Sans MS"/>
                <a:sym typeface="Comic Sans MS"/>
              </a:rPr>
              <a:t>Conclusion:</a:t>
            </a:r>
            <a:r>
              <a:rPr lang="en" sz="1900">
                <a:solidFill>
                  <a:schemeClr val="dk1"/>
                </a:solidFill>
                <a:latin typeface="Comic Sans MS"/>
                <a:ea typeface="Comic Sans MS"/>
                <a:cs typeface="Comic Sans MS"/>
                <a:sym typeface="Comic Sans MS"/>
              </a:rPr>
              <a:t> A final paragraph that wraps up the report( </a:t>
            </a:r>
            <a:r>
              <a:rPr b="1" lang="en" sz="1900">
                <a:solidFill>
                  <a:srgbClr val="FF0000"/>
                </a:solidFill>
                <a:latin typeface="Comic Sans MS"/>
                <a:ea typeface="Comic Sans MS"/>
                <a:cs typeface="Comic Sans MS"/>
                <a:sym typeface="Comic Sans MS"/>
              </a:rPr>
              <a:t>What the reader wants to know? What happened afterwards?</a:t>
            </a:r>
            <a:r>
              <a:rPr lang="en" sz="1900">
                <a:solidFill>
                  <a:schemeClr val="dk1"/>
                </a:solidFill>
                <a:latin typeface="Comic Sans MS"/>
                <a:ea typeface="Comic Sans MS"/>
                <a:cs typeface="Comic Sans MS"/>
                <a:sym typeface="Comic Sans MS"/>
              </a:rPr>
              <a:t>)</a:t>
            </a:r>
            <a:endParaRPr sz="2600">
              <a:latin typeface="Comic Sans MS"/>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txBox="1"/>
          <p:nvPr>
            <p:ph type="title"/>
          </p:nvPr>
        </p:nvSpPr>
        <p:spPr>
          <a:xfrm>
            <a:off x="130000" y="67650"/>
            <a:ext cx="2348700" cy="206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Student book page 32</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67" name="Google Shape;167;p29"/>
          <p:cNvPicPr preferRelativeResize="0"/>
          <p:nvPr/>
        </p:nvPicPr>
        <p:blipFill>
          <a:blip r:embed="rId3">
            <a:alphaModFix/>
          </a:blip>
          <a:stretch>
            <a:fillRect/>
          </a:stretch>
        </p:blipFill>
        <p:spPr>
          <a:xfrm>
            <a:off x="2667228" y="0"/>
            <a:ext cx="6476773" cy="5143499"/>
          </a:xfrm>
          <a:prstGeom prst="rect">
            <a:avLst/>
          </a:prstGeom>
          <a:noFill/>
          <a:ln>
            <a:noFill/>
          </a:ln>
        </p:spPr>
      </p:pic>
      <p:pic>
        <p:nvPicPr>
          <p:cNvPr id="168" name="Google Shape;168;p29" title="english4_audio_2.5.mp3">
            <a:hlinkClick r:id="rId4"/>
          </p:cNvPr>
          <p:cNvPicPr preferRelativeResize="0"/>
          <p:nvPr/>
        </p:nvPicPr>
        <p:blipFill>
          <a:blip r:embed="rId5">
            <a:alphaModFix/>
          </a:blip>
          <a:stretch>
            <a:fillRect/>
          </a:stretch>
        </p:blipFill>
        <p:spPr>
          <a:xfrm>
            <a:off x="474725" y="1307775"/>
            <a:ext cx="1058225" cy="1058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1200"/>
              </a:spcAft>
              <a:buClr>
                <a:schemeClr val="dk1"/>
              </a:buClr>
              <a:buSzPts val="1100"/>
              <a:buFont typeface="Arial"/>
              <a:buNone/>
            </a:pPr>
            <a:r>
              <a:rPr b="1" lang="en" sz="2200">
                <a:latin typeface="Comic Sans MS"/>
                <a:ea typeface="Comic Sans MS"/>
                <a:cs typeface="Comic Sans MS"/>
                <a:sym typeface="Comic Sans MS"/>
              </a:rPr>
              <a:t>Identify three features found in newspaper reports.</a:t>
            </a:r>
            <a:endParaRPr sz="3800"/>
          </a:p>
        </p:txBody>
      </p:sp>
      <p:pic>
        <p:nvPicPr>
          <p:cNvPr id="174" name="Google Shape;174;p30"/>
          <p:cNvPicPr preferRelativeResize="0"/>
          <p:nvPr/>
        </p:nvPicPr>
        <p:blipFill>
          <a:blip r:embed="rId3">
            <a:alphaModFix/>
          </a:blip>
          <a:stretch>
            <a:fillRect/>
          </a:stretch>
        </p:blipFill>
        <p:spPr>
          <a:xfrm>
            <a:off x="3277200" y="1571100"/>
            <a:ext cx="2323400" cy="2323400"/>
          </a:xfrm>
          <a:prstGeom prst="rect">
            <a:avLst/>
          </a:prstGeom>
          <a:noFill/>
          <a:ln>
            <a:noFill/>
          </a:ln>
        </p:spPr>
      </p:pic>
      <p:sp>
        <p:nvSpPr>
          <p:cNvPr id="175" name="Google Shape;175;p30"/>
          <p:cNvSpPr txBox="1"/>
          <p:nvPr/>
        </p:nvSpPr>
        <p:spPr>
          <a:xfrm>
            <a:off x="1276650" y="2359750"/>
            <a:ext cx="1313400" cy="66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FF0000"/>
                </a:solidFill>
                <a:latin typeface="Comic Sans MS"/>
                <a:ea typeface="Comic Sans MS"/>
                <a:cs typeface="Comic Sans MS"/>
                <a:sym typeface="Comic Sans MS"/>
              </a:rPr>
              <a:t>3 min</a:t>
            </a:r>
            <a:endParaRPr sz="2600">
              <a:solidFill>
                <a:srgbClr val="FF0000"/>
              </a:solidFill>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rot="1699582">
            <a:off x="5656770" y="1920779"/>
            <a:ext cx="3379962" cy="2189840"/>
          </a:xfrm>
          <a:prstGeom prst="rect">
            <a:avLst/>
          </a:prstGeom>
          <a:noFill/>
          <a:ln>
            <a:noFill/>
          </a:ln>
        </p:spPr>
      </p:pic>
      <p:pic>
        <p:nvPicPr>
          <p:cNvPr id="60" name="Google Shape;60;p14"/>
          <p:cNvPicPr preferRelativeResize="0"/>
          <p:nvPr/>
        </p:nvPicPr>
        <p:blipFill>
          <a:blip r:embed="rId4">
            <a:alphaModFix/>
          </a:blip>
          <a:stretch>
            <a:fillRect/>
          </a:stretch>
        </p:blipFill>
        <p:spPr>
          <a:xfrm rot="-1698834">
            <a:off x="20068" y="2100440"/>
            <a:ext cx="3299739" cy="2262195"/>
          </a:xfrm>
          <a:prstGeom prst="rect">
            <a:avLst/>
          </a:prstGeom>
          <a:noFill/>
          <a:ln>
            <a:noFill/>
          </a:ln>
        </p:spPr>
      </p:pic>
      <p:sp>
        <p:nvSpPr>
          <p:cNvPr id="61" name="Google Shape;61;p14"/>
          <p:cNvSpPr txBox="1"/>
          <p:nvPr>
            <p:ph type="title"/>
          </p:nvPr>
        </p:nvSpPr>
        <p:spPr>
          <a:xfrm>
            <a:off x="67225" y="95600"/>
            <a:ext cx="8958600" cy="78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920">
                <a:solidFill>
                  <a:srgbClr val="FF0000"/>
                </a:solidFill>
                <a:latin typeface="Comic Sans MS"/>
                <a:ea typeface="Comic Sans MS"/>
                <a:cs typeface="Comic Sans MS"/>
                <a:sym typeface="Comic Sans MS"/>
              </a:rPr>
              <a:t>Newspaper Reports </a:t>
            </a:r>
            <a:r>
              <a:rPr b="1" lang="en" sz="1320">
                <a:solidFill>
                  <a:srgbClr val="FF0000"/>
                </a:solidFill>
                <a:latin typeface="Comic Sans MS"/>
                <a:ea typeface="Comic Sans MS"/>
                <a:cs typeface="Comic Sans MS"/>
                <a:sym typeface="Comic Sans MS"/>
              </a:rPr>
              <a:t>2:30 </a:t>
            </a:r>
            <a:r>
              <a:rPr b="1" lang="en" sz="2320" u="sng">
                <a:solidFill>
                  <a:schemeClr val="hlink"/>
                </a:solidFill>
                <a:latin typeface="Comic Sans MS"/>
                <a:ea typeface="Comic Sans MS"/>
                <a:cs typeface="Comic Sans MS"/>
                <a:sym typeface="Comic Sans MS"/>
                <a:hlinkClick r:id="rId5"/>
              </a:rPr>
              <a:t>https://youtu.be/wpZ_Q2ntCzY?si=jDelaNWKNT3G9o6c</a:t>
            </a:r>
            <a:endParaRPr b="1" sz="2320">
              <a:solidFill>
                <a:srgbClr val="FF0000"/>
              </a:solidFill>
              <a:latin typeface="Comic Sans MS"/>
              <a:ea typeface="Comic Sans MS"/>
              <a:cs typeface="Comic Sans MS"/>
              <a:sym typeface="Comic Sans MS"/>
            </a:endParaRPr>
          </a:p>
        </p:txBody>
      </p:sp>
      <p:sp>
        <p:nvSpPr>
          <p:cNvPr id="62" name="Google Shape;62;p14"/>
          <p:cNvSpPr txBox="1"/>
          <p:nvPr/>
        </p:nvSpPr>
        <p:spPr>
          <a:xfrm>
            <a:off x="2182075" y="4501950"/>
            <a:ext cx="5415900" cy="5079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Clr>
                <a:srgbClr val="FF0000"/>
              </a:buClr>
              <a:buSzPts val="2100"/>
              <a:buFont typeface="Comic Sans MS"/>
              <a:buChar char="●"/>
            </a:pPr>
            <a:r>
              <a:rPr b="1" lang="en" sz="2100">
                <a:solidFill>
                  <a:srgbClr val="FF0000"/>
                </a:solidFill>
                <a:latin typeface="Comic Sans MS"/>
                <a:ea typeface="Comic Sans MS"/>
                <a:cs typeface="Comic Sans MS"/>
                <a:sym typeface="Comic Sans MS"/>
              </a:rPr>
              <a:t>What are newspaper reports</a:t>
            </a:r>
            <a:r>
              <a:rPr b="1" lang="en" sz="2100">
                <a:solidFill>
                  <a:srgbClr val="FF0000"/>
                </a:solidFill>
                <a:latin typeface="Comic Sans MS"/>
                <a:ea typeface="Comic Sans MS"/>
                <a:cs typeface="Comic Sans MS"/>
                <a:sym typeface="Comic Sans MS"/>
              </a:rPr>
              <a:t>?</a:t>
            </a:r>
            <a:endParaRPr b="1" sz="2400">
              <a:solidFill>
                <a:srgbClr val="FF0000"/>
              </a:solidFill>
              <a:latin typeface="Comic Sans MS"/>
              <a:ea typeface="Comic Sans MS"/>
              <a:cs typeface="Comic Sans MS"/>
              <a:sym typeface="Comic Sans MS"/>
            </a:endParaRPr>
          </a:p>
        </p:txBody>
      </p:sp>
      <p:pic>
        <p:nvPicPr>
          <p:cNvPr id="63" name="Google Shape;63;p14"/>
          <p:cNvPicPr preferRelativeResize="0"/>
          <p:nvPr/>
        </p:nvPicPr>
        <p:blipFill>
          <a:blip r:embed="rId6">
            <a:alphaModFix/>
          </a:blip>
          <a:stretch>
            <a:fillRect/>
          </a:stretch>
        </p:blipFill>
        <p:spPr>
          <a:xfrm>
            <a:off x="3811300" y="1609000"/>
            <a:ext cx="1375901" cy="215984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idx="1" type="body"/>
          </p:nvPr>
        </p:nvSpPr>
        <p:spPr>
          <a:xfrm>
            <a:off x="499650" y="558425"/>
            <a:ext cx="8332500" cy="4510500"/>
          </a:xfrm>
          <a:prstGeom prst="rect">
            <a:avLst/>
          </a:prstGeom>
        </p:spPr>
        <p:txBody>
          <a:bodyPr anchorCtr="0" anchor="t" bIns="91425" lIns="91425" spcFirstLastPara="1" rIns="91425" wrap="square" tIns="91425">
            <a:normAutofit fontScale="62500" lnSpcReduction="20000"/>
          </a:bodyPr>
          <a:lstStyle/>
          <a:p>
            <a:pPr indent="0" lvl="0" marL="0" rtl="0" algn="ctr">
              <a:lnSpc>
                <a:spcPct val="107916"/>
              </a:lnSpc>
              <a:spcBef>
                <a:spcPts val="0"/>
              </a:spcBef>
              <a:spcAft>
                <a:spcPts val="0"/>
              </a:spcAft>
              <a:buNone/>
            </a:pPr>
            <a:r>
              <a:rPr b="1" lang="en" sz="1400">
                <a:solidFill>
                  <a:schemeClr val="dk1"/>
                </a:solidFill>
                <a:latin typeface="Comic Sans MS"/>
                <a:ea typeface="Comic Sans MS"/>
                <a:cs typeface="Comic Sans MS"/>
                <a:sym typeface="Comic Sans MS"/>
              </a:rPr>
              <a:t> </a:t>
            </a:r>
            <a:r>
              <a:rPr b="1" lang="en" sz="1658">
                <a:solidFill>
                  <a:schemeClr val="dk1"/>
                </a:solidFill>
                <a:latin typeface="Comic Sans MS"/>
                <a:ea typeface="Comic Sans MS"/>
                <a:cs typeface="Comic Sans MS"/>
                <a:sym typeface="Comic Sans MS"/>
              </a:rPr>
              <a:t>Danny the Dolphin Dives Deep</a:t>
            </a:r>
            <a:endParaRPr b="1" sz="1658">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rPr b="1" lang="en" sz="1400">
                <a:solidFill>
                  <a:schemeClr val="dk1"/>
                </a:solidFill>
                <a:latin typeface="Comic Sans MS"/>
                <a:ea typeface="Comic Sans MS"/>
                <a:cs typeface="Comic Sans MS"/>
                <a:sym typeface="Comic Sans MS"/>
              </a:rPr>
              <a:t>Reported by: Rachel Barndt                                                 </a:t>
            </a:r>
            <a:endParaRPr b="1" sz="14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rPr lang="en" sz="1700">
                <a:solidFill>
                  <a:schemeClr val="dk1"/>
                </a:solidFill>
                <a:latin typeface="Comic Sans MS"/>
                <a:ea typeface="Comic Sans MS"/>
                <a:cs typeface="Comic Sans MS"/>
                <a:sym typeface="Comic Sans MS"/>
              </a:rPr>
              <a:t>Yesterday in Aqaba, a child named Charley escaped </a:t>
            </a:r>
            <a:endParaRPr sz="17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rPr lang="en" sz="1700">
                <a:solidFill>
                  <a:schemeClr val="dk1"/>
                </a:solidFill>
                <a:latin typeface="Comic Sans MS"/>
                <a:ea typeface="Comic Sans MS"/>
                <a:cs typeface="Comic Sans MS"/>
                <a:sym typeface="Comic Sans MS"/>
              </a:rPr>
              <a:t>a tragic accident in the Red Sea by the heroic act </a:t>
            </a:r>
            <a:endParaRPr sz="17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rPr lang="en" sz="1700">
                <a:solidFill>
                  <a:schemeClr val="dk1"/>
                </a:solidFill>
                <a:latin typeface="Comic Sans MS"/>
                <a:ea typeface="Comic Sans MS"/>
                <a:cs typeface="Comic Sans MS"/>
                <a:sym typeface="Comic Sans MS"/>
              </a:rPr>
              <a:t>of Danny the Dolphin.</a:t>
            </a:r>
            <a:endParaRPr sz="17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t/>
            </a:r>
            <a:endParaRPr sz="17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rPr lang="en" sz="1985">
                <a:solidFill>
                  <a:srgbClr val="FF0000"/>
                </a:solidFill>
                <a:latin typeface="Comic Sans MS"/>
                <a:ea typeface="Comic Sans MS"/>
                <a:cs typeface="Comic Sans MS"/>
                <a:sym typeface="Comic Sans MS"/>
              </a:rPr>
              <a:t>The incident occurred </a:t>
            </a:r>
            <a:r>
              <a:rPr lang="en" sz="1985">
                <a:solidFill>
                  <a:schemeClr val="dk1"/>
                </a:solidFill>
                <a:latin typeface="Comic Sans MS"/>
                <a:ea typeface="Comic Sans MS"/>
                <a:cs typeface="Comic Sans MS"/>
                <a:sym typeface="Comic Sans MS"/>
              </a:rPr>
              <a:t>during a boat tour when seven-year-old Charley accidentally flipped overboard while playing near the edge of the boat. Panicked and unable to swim, Charley began to drown. </a:t>
            </a:r>
            <a:r>
              <a:rPr lang="en" sz="1985">
                <a:solidFill>
                  <a:srgbClr val="FF0000"/>
                </a:solidFill>
                <a:latin typeface="Comic Sans MS"/>
                <a:ea typeface="Comic Sans MS"/>
                <a:cs typeface="Comic Sans MS"/>
                <a:sym typeface="Comic Sans MS"/>
              </a:rPr>
              <a:t>Fortunately,</a:t>
            </a:r>
            <a:r>
              <a:rPr lang="en" sz="1985">
                <a:solidFill>
                  <a:schemeClr val="dk1"/>
                </a:solidFill>
                <a:latin typeface="Comic Sans MS"/>
                <a:ea typeface="Comic Sans MS"/>
                <a:cs typeface="Comic Sans MS"/>
                <a:sym typeface="Comic Sans MS"/>
              </a:rPr>
              <a:t> Danny the dolphin, who happened to be nearby, swiftly darted towards Charley and nudged him towards the surface near the boat. Charley's father quickly retrieved him and headed towards the shore.</a:t>
            </a:r>
            <a:endParaRPr sz="1985">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t/>
            </a:r>
            <a:endParaRPr sz="17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rPr lang="en" sz="1700">
                <a:solidFill>
                  <a:schemeClr val="dk1"/>
                </a:solidFill>
                <a:latin typeface="Comic Sans MS"/>
                <a:ea typeface="Comic Sans MS"/>
                <a:cs typeface="Comic Sans MS"/>
                <a:sym typeface="Comic Sans MS"/>
              </a:rPr>
              <a:t>“We couldn’t believe our eyes as we watched the dolphin come to Charley’s rescue. It was truly a miraculous sight,” exclaimed Charley’s dad.</a:t>
            </a:r>
            <a:endParaRPr sz="17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t/>
            </a:r>
            <a:endParaRPr sz="17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rPr lang="en" sz="1700">
                <a:solidFill>
                  <a:schemeClr val="dk1"/>
                </a:solidFill>
                <a:latin typeface="Comic Sans MS"/>
                <a:ea typeface="Comic Sans MS"/>
                <a:cs typeface="Comic Sans MS"/>
                <a:sym typeface="Comic Sans MS"/>
              </a:rPr>
              <a:t>“I called the ambulance as soon as it happened,” said a witness. “They arrived at the beach within 10 minutes.”</a:t>
            </a:r>
            <a:endParaRPr sz="17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t/>
            </a:r>
            <a:endParaRPr sz="17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800"/>
              </a:spcAft>
              <a:buClr>
                <a:schemeClr val="dk1"/>
              </a:buClr>
              <a:buSzPct val="68383"/>
              <a:buFont typeface="Arial"/>
              <a:buNone/>
            </a:pPr>
            <a:r>
              <a:rPr lang="en" sz="1608">
                <a:solidFill>
                  <a:schemeClr val="dk1"/>
                </a:solidFill>
                <a:latin typeface="Comic Sans MS"/>
                <a:ea typeface="Comic Sans MS"/>
                <a:cs typeface="Comic Sans MS"/>
                <a:sym typeface="Comic Sans MS"/>
              </a:rPr>
              <a:t>Charley has now fully recovered and he is back to enjoying his holiday with his family. The Aqaba community praised Danny the Dolphin for his bravery and intelligence. Local authorities reminded visitors to follow safety rules while on boat tours and to always keep children supervised near the water. Danny’s remarkable act of courage will long be remembered as a symbol of friendship between humans and animals.</a:t>
            </a:r>
            <a:endParaRPr sz="3008"/>
          </a:p>
        </p:txBody>
      </p:sp>
      <p:pic>
        <p:nvPicPr>
          <p:cNvPr id="69" name="Google Shape;69;p15"/>
          <p:cNvPicPr preferRelativeResize="0"/>
          <p:nvPr/>
        </p:nvPicPr>
        <p:blipFill>
          <a:blip r:embed="rId3">
            <a:alphaModFix/>
          </a:blip>
          <a:stretch>
            <a:fillRect/>
          </a:stretch>
        </p:blipFill>
        <p:spPr>
          <a:xfrm>
            <a:off x="6850600" y="311900"/>
            <a:ext cx="2121475" cy="1188025"/>
          </a:xfrm>
          <a:prstGeom prst="rect">
            <a:avLst/>
          </a:prstGeom>
          <a:noFill/>
          <a:ln>
            <a:noFill/>
          </a:ln>
        </p:spPr>
      </p:pic>
      <p:sp>
        <p:nvSpPr>
          <p:cNvPr id="70" name="Google Shape;70;p15"/>
          <p:cNvSpPr txBox="1"/>
          <p:nvPr/>
        </p:nvSpPr>
        <p:spPr>
          <a:xfrm>
            <a:off x="6038700" y="1362350"/>
            <a:ext cx="3177000" cy="291300"/>
          </a:xfrm>
          <a:prstGeom prst="rect">
            <a:avLst/>
          </a:prstGeom>
          <a:solidFill>
            <a:schemeClr val="lt1"/>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dk2"/>
                </a:solidFill>
                <a:latin typeface="Comic Sans MS"/>
                <a:ea typeface="Comic Sans MS"/>
                <a:cs typeface="Comic Sans MS"/>
                <a:sym typeface="Comic Sans MS"/>
              </a:rPr>
              <a:t>Danny the dolphin saves a child from drowning.</a:t>
            </a:r>
            <a:endParaRPr b="1" sz="1000">
              <a:solidFill>
                <a:schemeClr val="dk2"/>
              </a:solidFill>
              <a:latin typeface="Comic Sans MS"/>
              <a:ea typeface="Comic Sans MS"/>
              <a:cs typeface="Comic Sans MS"/>
              <a:sym typeface="Comic Sans MS"/>
            </a:endParaRPr>
          </a:p>
        </p:txBody>
      </p:sp>
      <p:sp>
        <p:nvSpPr>
          <p:cNvPr id="71" name="Google Shape;71;p15"/>
          <p:cNvSpPr txBox="1"/>
          <p:nvPr/>
        </p:nvSpPr>
        <p:spPr>
          <a:xfrm>
            <a:off x="0" y="0"/>
            <a:ext cx="8729100" cy="461700"/>
          </a:xfrm>
          <a:prstGeom prst="rect">
            <a:avLst/>
          </a:prstGeom>
          <a:noFill/>
          <a:ln>
            <a:noFill/>
          </a:ln>
        </p:spPr>
        <p:txBody>
          <a:bodyPr anchorCtr="0" anchor="t" bIns="91425" lIns="91425" spcFirstLastPara="1" rIns="91425" wrap="square" tIns="91425">
            <a:spAutoFit/>
          </a:bodyPr>
          <a:lstStyle/>
          <a:p>
            <a:pPr indent="-342900" lvl="0" marL="457200" rtl="0" algn="l">
              <a:spcBef>
                <a:spcPts val="1200"/>
              </a:spcBef>
              <a:spcAft>
                <a:spcPts val="0"/>
              </a:spcAft>
              <a:buClr>
                <a:srgbClr val="FF0000"/>
              </a:buClr>
              <a:buSzPts val="1800"/>
              <a:buFont typeface="Comic Sans MS"/>
              <a:buChar char="●"/>
            </a:pPr>
            <a:r>
              <a:rPr b="1" lang="en" sz="1800">
                <a:solidFill>
                  <a:srgbClr val="FF0000"/>
                </a:solidFill>
                <a:latin typeface="Comic Sans MS"/>
                <a:ea typeface="Comic Sans MS"/>
                <a:cs typeface="Comic Sans MS"/>
                <a:sym typeface="Comic Sans MS"/>
              </a:rPr>
              <a:t>Open Booklet 1 to page 138 and r</a:t>
            </a:r>
            <a:r>
              <a:rPr b="1" lang="en" sz="1800">
                <a:solidFill>
                  <a:srgbClr val="FF0000"/>
                </a:solidFill>
                <a:latin typeface="Comic Sans MS"/>
                <a:ea typeface="Comic Sans MS"/>
                <a:cs typeface="Comic Sans MS"/>
                <a:sym typeface="Comic Sans MS"/>
              </a:rPr>
              <a:t>ead the report individually.    </a:t>
            </a:r>
            <a:r>
              <a:rPr b="1" lang="en" sz="1800">
                <a:solidFill>
                  <a:schemeClr val="accent5"/>
                </a:solidFill>
                <a:latin typeface="Comic Sans MS"/>
                <a:ea typeface="Comic Sans MS"/>
                <a:cs typeface="Comic Sans MS"/>
                <a:sym typeface="Comic Sans MS"/>
              </a:rPr>
              <a:t>5 min.</a:t>
            </a:r>
            <a:endParaRPr b="1" sz="1800">
              <a:solidFill>
                <a:schemeClr val="accent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idx="1" type="body"/>
          </p:nvPr>
        </p:nvSpPr>
        <p:spPr>
          <a:xfrm>
            <a:off x="311700" y="149075"/>
            <a:ext cx="7575900" cy="3690000"/>
          </a:xfrm>
          <a:prstGeom prst="rect">
            <a:avLst/>
          </a:prstGeom>
        </p:spPr>
        <p:txBody>
          <a:bodyPr anchorCtr="0" anchor="t" bIns="91425" lIns="91425" spcFirstLastPara="1" rIns="91425" wrap="square" tIns="91425">
            <a:normAutofit lnSpcReduction="20000"/>
          </a:bodyPr>
          <a:lstStyle/>
          <a:p>
            <a:pPr indent="-398938" lvl="0" marL="457200" rtl="0" algn="l">
              <a:lnSpc>
                <a:spcPct val="200000"/>
              </a:lnSpc>
              <a:spcBef>
                <a:spcPts val="1200"/>
              </a:spcBef>
              <a:spcAft>
                <a:spcPts val="0"/>
              </a:spcAft>
              <a:buClr>
                <a:schemeClr val="dk1"/>
              </a:buClr>
              <a:buSzPts val="2683"/>
              <a:buFont typeface="Comic Sans MS"/>
              <a:buAutoNum type="arabicPeriod"/>
            </a:pPr>
            <a:r>
              <a:rPr lang="en" sz="2382">
                <a:solidFill>
                  <a:schemeClr val="dk1"/>
                </a:solidFill>
                <a:latin typeface="Comic Sans MS"/>
                <a:ea typeface="Comic Sans MS"/>
                <a:cs typeface="Comic Sans MS"/>
                <a:sym typeface="Comic Sans MS"/>
              </a:rPr>
              <a:t>What is the headline/title of the report?</a:t>
            </a:r>
            <a:endParaRPr sz="2382">
              <a:solidFill>
                <a:schemeClr val="dk1"/>
              </a:solidFill>
              <a:latin typeface="Comic Sans MS"/>
              <a:ea typeface="Comic Sans MS"/>
              <a:cs typeface="Comic Sans MS"/>
              <a:sym typeface="Comic Sans MS"/>
            </a:endParaRPr>
          </a:p>
          <a:p>
            <a:pPr indent="-379888" lvl="0" marL="457200" rtl="0" algn="l">
              <a:lnSpc>
                <a:spcPct val="200000"/>
              </a:lnSpc>
              <a:spcBef>
                <a:spcPts val="0"/>
              </a:spcBef>
              <a:spcAft>
                <a:spcPts val="0"/>
              </a:spcAft>
              <a:buClr>
                <a:schemeClr val="dk1"/>
              </a:buClr>
              <a:buSzPts val="2383"/>
              <a:buFont typeface="Comic Sans MS"/>
              <a:buAutoNum type="arabicPeriod"/>
            </a:pPr>
            <a:r>
              <a:rPr lang="en" sz="2382">
                <a:solidFill>
                  <a:schemeClr val="dk1"/>
                </a:solidFill>
                <a:latin typeface="Comic Sans MS"/>
                <a:ea typeface="Comic Sans MS"/>
                <a:cs typeface="Comic Sans MS"/>
                <a:sym typeface="Comic Sans MS"/>
              </a:rPr>
              <a:t>What did the writer use to make the headline catchy and interesting?</a:t>
            </a:r>
            <a:endParaRPr sz="2382">
              <a:solidFill>
                <a:schemeClr val="dk1"/>
              </a:solidFill>
              <a:latin typeface="Comic Sans MS"/>
              <a:ea typeface="Comic Sans MS"/>
              <a:cs typeface="Comic Sans MS"/>
              <a:sym typeface="Comic Sans MS"/>
            </a:endParaRPr>
          </a:p>
          <a:p>
            <a:pPr indent="-379888" lvl="0" marL="457200" rtl="0" algn="l">
              <a:lnSpc>
                <a:spcPct val="150000"/>
              </a:lnSpc>
              <a:spcBef>
                <a:spcPts val="0"/>
              </a:spcBef>
              <a:spcAft>
                <a:spcPts val="0"/>
              </a:spcAft>
              <a:buClr>
                <a:schemeClr val="dk1"/>
              </a:buClr>
              <a:buSzPts val="2383"/>
              <a:buFont typeface="Comic Sans MS"/>
              <a:buAutoNum type="arabicPeriod"/>
            </a:pPr>
            <a:r>
              <a:rPr lang="en" sz="2600">
                <a:solidFill>
                  <a:schemeClr val="dk1"/>
                </a:solidFill>
                <a:latin typeface="Comic Sans MS"/>
                <a:ea typeface="Comic Sans MS"/>
                <a:cs typeface="Comic Sans MS"/>
                <a:sym typeface="Comic Sans MS"/>
              </a:rPr>
              <a:t>Is it written in chronological order or non-chronological order?</a:t>
            </a:r>
            <a:endParaRPr sz="2382">
              <a:solidFill>
                <a:schemeClr val="dk1"/>
              </a:solidFill>
              <a:latin typeface="Comic Sans MS"/>
              <a:ea typeface="Comic Sans MS"/>
              <a:cs typeface="Comic Sans MS"/>
              <a:sym typeface="Comic Sans MS"/>
            </a:endParaRPr>
          </a:p>
          <a:p>
            <a:pPr indent="-379888" lvl="0" marL="457200" rtl="0" algn="l">
              <a:lnSpc>
                <a:spcPct val="200000"/>
              </a:lnSpc>
              <a:spcBef>
                <a:spcPts val="0"/>
              </a:spcBef>
              <a:spcAft>
                <a:spcPts val="0"/>
              </a:spcAft>
              <a:buClr>
                <a:schemeClr val="dk1"/>
              </a:buClr>
              <a:buSzPts val="2383"/>
              <a:buFont typeface="Comic Sans MS"/>
              <a:buAutoNum type="arabicPeriod"/>
            </a:pPr>
            <a:r>
              <a:rPr lang="en" sz="2382">
                <a:solidFill>
                  <a:schemeClr val="dk1"/>
                </a:solidFill>
                <a:latin typeface="Comic Sans MS"/>
                <a:ea typeface="Comic Sans MS"/>
                <a:cs typeface="Comic Sans MS"/>
                <a:sym typeface="Comic Sans MS"/>
              </a:rPr>
              <a:t>What tense is used in the text?</a:t>
            </a:r>
            <a:endParaRPr sz="2382">
              <a:latin typeface="Comic Sans MS"/>
              <a:ea typeface="Comic Sans MS"/>
              <a:cs typeface="Comic Sans MS"/>
              <a:sym typeface="Comic Sans MS"/>
            </a:endParaRPr>
          </a:p>
        </p:txBody>
      </p:sp>
      <p:sp>
        <p:nvSpPr>
          <p:cNvPr id="77" name="Google Shape;77;p16"/>
          <p:cNvSpPr txBox="1"/>
          <p:nvPr/>
        </p:nvSpPr>
        <p:spPr>
          <a:xfrm>
            <a:off x="7713600" y="594675"/>
            <a:ext cx="1430400" cy="6003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1200"/>
              </a:spcBef>
              <a:spcAft>
                <a:spcPts val="1200"/>
              </a:spcAft>
              <a:buNone/>
            </a:pPr>
            <a:r>
              <a:rPr b="1" lang="en" sz="2700">
                <a:solidFill>
                  <a:schemeClr val="accent5"/>
                </a:solidFill>
                <a:latin typeface="Comic Sans MS"/>
                <a:ea typeface="Comic Sans MS"/>
                <a:cs typeface="Comic Sans MS"/>
                <a:sym typeface="Comic Sans MS"/>
              </a:rPr>
              <a:t>5 min.</a:t>
            </a:r>
            <a:endParaRPr sz="2300"/>
          </a:p>
        </p:txBody>
      </p:sp>
      <p:pic>
        <p:nvPicPr>
          <p:cNvPr id="78" name="Google Shape;78;p16"/>
          <p:cNvPicPr preferRelativeResize="0"/>
          <p:nvPr/>
        </p:nvPicPr>
        <p:blipFill>
          <a:blip r:embed="rId3">
            <a:alphaModFix/>
          </a:blip>
          <a:stretch>
            <a:fillRect/>
          </a:stretch>
        </p:blipFill>
        <p:spPr>
          <a:xfrm>
            <a:off x="6727547" y="3072075"/>
            <a:ext cx="2416450" cy="1995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idx="1" type="body"/>
          </p:nvPr>
        </p:nvSpPr>
        <p:spPr>
          <a:xfrm>
            <a:off x="311700" y="132750"/>
            <a:ext cx="8520600" cy="4878000"/>
          </a:xfrm>
          <a:prstGeom prst="rect">
            <a:avLst/>
          </a:prstGeom>
        </p:spPr>
        <p:txBody>
          <a:bodyPr anchorCtr="0" anchor="t" bIns="91425" lIns="91425" spcFirstLastPara="1" rIns="91425" wrap="square" tIns="91425">
            <a:normAutofit/>
          </a:bodyPr>
          <a:lstStyle/>
          <a:p>
            <a:pPr indent="-381000" lvl="0" marL="457200" rtl="0" algn="l">
              <a:lnSpc>
                <a:spcPct val="150000"/>
              </a:lnSpc>
              <a:spcBef>
                <a:spcPts val="1200"/>
              </a:spcBef>
              <a:spcAft>
                <a:spcPts val="0"/>
              </a:spcAft>
              <a:buClr>
                <a:schemeClr val="dk1"/>
              </a:buClr>
              <a:buSzPts val="2400"/>
              <a:buFont typeface="Comic Sans MS"/>
              <a:buAutoNum type="arabicPeriod"/>
            </a:pPr>
            <a:r>
              <a:rPr lang="en" sz="2400">
                <a:solidFill>
                  <a:schemeClr val="dk1"/>
                </a:solidFill>
                <a:latin typeface="Comic Sans MS"/>
                <a:ea typeface="Comic Sans MS"/>
                <a:cs typeface="Comic Sans MS"/>
                <a:sym typeface="Comic Sans MS"/>
              </a:rPr>
              <a:t>Danny the Dolphin Dives Deep</a:t>
            </a:r>
            <a:endParaRPr sz="2400">
              <a:solidFill>
                <a:schemeClr val="dk1"/>
              </a:solidFill>
              <a:latin typeface="Comic Sans MS"/>
              <a:ea typeface="Comic Sans MS"/>
              <a:cs typeface="Comic Sans MS"/>
              <a:sym typeface="Comic Sans MS"/>
            </a:endParaRPr>
          </a:p>
          <a:p>
            <a:pPr indent="-381000" lvl="0" marL="457200" rtl="0" algn="l">
              <a:lnSpc>
                <a:spcPct val="150000"/>
              </a:lnSpc>
              <a:spcBef>
                <a:spcPts val="0"/>
              </a:spcBef>
              <a:spcAft>
                <a:spcPts val="0"/>
              </a:spcAft>
              <a:buClr>
                <a:schemeClr val="dk1"/>
              </a:buClr>
              <a:buSzPts val="2400"/>
              <a:buFont typeface="Comic Sans MS"/>
              <a:buAutoNum type="arabicPeriod"/>
            </a:pPr>
            <a:r>
              <a:rPr lang="en" sz="2400">
                <a:solidFill>
                  <a:schemeClr val="dk1"/>
                </a:solidFill>
                <a:latin typeface="Comic Sans MS"/>
                <a:ea typeface="Comic Sans MS"/>
                <a:cs typeface="Comic Sans MS"/>
                <a:sym typeface="Comic Sans MS"/>
              </a:rPr>
              <a:t>alliteration</a:t>
            </a:r>
            <a:endParaRPr sz="2400">
              <a:solidFill>
                <a:schemeClr val="dk1"/>
              </a:solidFill>
              <a:latin typeface="Comic Sans MS"/>
              <a:ea typeface="Comic Sans MS"/>
              <a:cs typeface="Comic Sans MS"/>
              <a:sym typeface="Comic Sans MS"/>
            </a:endParaRPr>
          </a:p>
          <a:p>
            <a:pPr indent="-381000" lvl="0" marL="457200" rtl="0" algn="l">
              <a:lnSpc>
                <a:spcPct val="150000"/>
              </a:lnSpc>
              <a:spcBef>
                <a:spcPts val="0"/>
              </a:spcBef>
              <a:spcAft>
                <a:spcPts val="0"/>
              </a:spcAft>
              <a:buClr>
                <a:schemeClr val="dk1"/>
              </a:buClr>
              <a:buSzPts val="2400"/>
              <a:buFont typeface="Comic Sans MS"/>
              <a:buAutoNum type="arabicPeriod"/>
            </a:pPr>
            <a:r>
              <a:rPr lang="en" sz="2400">
                <a:solidFill>
                  <a:schemeClr val="dk1"/>
                </a:solidFill>
                <a:latin typeface="Comic Sans MS"/>
                <a:ea typeface="Comic Sans MS"/>
                <a:cs typeface="Comic Sans MS"/>
                <a:sym typeface="Comic Sans MS"/>
              </a:rPr>
              <a:t>c</a:t>
            </a:r>
            <a:r>
              <a:rPr lang="en" sz="2400">
                <a:solidFill>
                  <a:schemeClr val="dk1"/>
                </a:solidFill>
                <a:latin typeface="Comic Sans MS"/>
                <a:ea typeface="Comic Sans MS"/>
                <a:cs typeface="Comic Sans MS"/>
                <a:sym typeface="Comic Sans MS"/>
              </a:rPr>
              <a:t>hronological</a:t>
            </a:r>
            <a:endParaRPr sz="2400">
              <a:solidFill>
                <a:schemeClr val="dk1"/>
              </a:solidFill>
              <a:latin typeface="Comic Sans MS"/>
              <a:ea typeface="Comic Sans MS"/>
              <a:cs typeface="Comic Sans MS"/>
              <a:sym typeface="Comic Sans MS"/>
            </a:endParaRPr>
          </a:p>
          <a:p>
            <a:pPr indent="-381000" lvl="0" marL="457200" rtl="0" algn="l">
              <a:lnSpc>
                <a:spcPct val="150000"/>
              </a:lnSpc>
              <a:spcBef>
                <a:spcPts val="0"/>
              </a:spcBef>
              <a:spcAft>
                <a:spcPts val="0"/>
              </a:spcAft>
              <a:buClr>
                <a:schemeClr val="dk1"/>
              </a:buClr>
              <a:buSzPts val="2400"/>
              <a:buFont typeface="Comic Sans MS"/>
              <a:buAutoNum type="arabicPeriod"/>
            </a:pPr>
            <a:r>
              <a:rPr lang="en" sz="2400">
                <a:solidFill>
                  <a:schemeClr val="dk1"/>
                </a:solidFill>
                <a:latin typeface="Comic Sans MS"/>
                <a:ea typeface="Comic Sans MS"/>
                <a:cs typeface="Comic Sans MS"/>
                <a:sym typeface="Comic Sans MS"/>
              </a:rPr>
              <a:t>It is written in the past tense</a:t>
            </a:r>
            <a:endParaRPr sz="2400">
              <a:solidFill>
                <a:schemeClr val="dk1"/>
              </a:solidFill>
              <a:latin typeface="Comic Sans MS"/>
              <a:ea typeface="Comic Sans MS"/>
              <a:cs typeface="Comic Sans MS"/>
              <a:sym typeface="Comic Sans MS"/>
            </a:endParaRPr>
          </a:p>
          <a:p>
            <a:pPr indent="0" lvl="0" marL="0" rtl="0" algn="l">
              <a:lnSpc>
                <a:spcPct val="100000"/>
              </a:lnSpc>
              <a:spcBef>
                <a:spcPts val="1200"/>
              </a:spcBef>
              <a:spcAft>
                <a:spcPts val="1200"/>
              </a:spcAft>
              <a:buClr>
                <a:schemeClr val="dk1"/>
              </a:buClr>
              <a:buSzPts val="1100"/>
              <a:buFont typeface="Arial"/>
              <a:buNone/>
            </a:pPr>
            <a:r>
              <a:t/>
            </a:r>
            <a:endParaRPr sz="2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190050" y="0"/>
            <a:ext cx="8763900" cy="4029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en" sz="1400">
                <a:solidFill>
                  <a:srgbClr val="FF0000"/>
                </a:solidFill>
                <a:latin typeface="Comic Sans MS"/>
                <a:ea typeface="Comic Sans MS"/>
                <a:cs typeface="Comic Sans MS"/>
                <a:sym typeface="Comic Sans MS"/>
              </a:rPr>
              <a:t>H</a:t>
            </a:r>
            <a:r>
              <a:rPr b="1" lang="en" sz="1400">
                <a:solidFill>
                  <a:srgbClr val="FF0000"/>
                </a:solidFill>
                <a:latin typeface="Comic Sans MS"/>
                <a:ea typeface="Comic Sans MS"/>
                <a:cs typeface="Comic Sans MS"/>
                <a:sym typeface="Comic Sans MS"/>
              </a:rPr>
              <a:t>ow are these headlines catchy and interesting? How did the writer grab the reader’s attention?</a:t>
            </a:r>
            <a:endParaRPr b="1" sz="1400">
              <a:solidFill>
                <a:srgbClr val="FF0000"/>
              </a:solidFill>
              <a:latin typeface="Comic Sans MS"/>
              <a:ea typeface="Comic Sans MS"/>
              <a:cs typeface="Comic Sans MS"/>
              <a:sym typeface="Comic Sans MS"/>
            </a:endParaRPr>
          </a:p>
          <a:p>
            <a:pPr indent="0" lvl="0" marL="0" rtl="0" algn="l">
              <a:spcBef>
                <a:spcPts val="1200"/>
              </a:spcBef>
              <a:spcAft>
                <a:spcPts val="0"/>
              </a:spcAft>
              <a:buNone/>
            </a:pPr>
            <a:r>
              <a:rPr b="1" lang="en" sz="1400" u="sng">
                <a:solidFill>
                  <a:schemeClr val="hlink"/>
                </a:solidFill>
                <a:latin typeface="Comic Sans MS"/>
                <a:ea typeface="Comic Sans MS"/>
                <a:cs typeface="Comic Sans MS"/>
                <a:sym typeface="Comic Sans MS"/>
                <a:hlinkClick r:id="rId3"/>
              </a:rPr>
              <a:t>https://www.youtube.com/watch?v=6Q5rFp2DHbg </a:t>
            </a:r>
            <a:endParaRPr b="1" sz="1400">
              <a:solidFill>
                <a:srgbClr val="FF0000"/>
              </a:solidFill>
              <a:latin typeface="Comic Sans MS"/>
              <a:ea typeface="Comic Sans MS"/>
              <a:cs typeface="Comic Sans MS"/>
              <a:sym typeface="Comic Sans MS"/>
            </a:endParaRPr>
          </a:p>
        </p:txBody>
      </p:sp>
      <p:pic>
        <p:nvPicPr>
          <p:cNvPr id="89" name="Google Shape;89;p18"/>
          <p:cNvPicPr preferRelativeResize="0"/>
          <p:nvPr/>
        </p:nvPicPr>
        <p:blipFill>
          <a:blip r:embed="rId4">
            <a:alphaModFix/>
          </a:blip>
          <a:stretch>
            <a:fillRect/>
          </a:stretch>
        </p:blipFill>
        <p:spPr>
          <a:xfrm>
            <a:off x="0" y="708900"/>
            <a:ext cx="6924675" cy="3009900"/>
          </a:xfrm>
          <a:prstGeom prst="rect">
            <a:avLst/>
          </a:prstGeom>
          <a:noFill/>
          <a:ln>
            <a:noFill/>
          </a:ln>
        </p:spPr>
      </p:pic>
      <p:pic>
        <p:nvPicPr>
          <p:cNvPr id="90" name="Google Shape;90;p18"/>
          <p:cNvPicPr preferRelativeResize="0"/>
          <p:nvPr/>
        </p:nvPicPr>
        <p:blipFill>
          <a:blip r:embed="rId5">
            <a:alphaModFix/>
          </a:blip>
          <a:stretch>
            <a:fillRect/>
          </a:stretch>
        </p:blipFill>
        <p:spPr>
          <a:xfrm>
            <a:off x="7229475" y="1170125"/>
            <a:ext cx="1762125" cy="1274902"/>
          </a:xfrm>
          <a:prstGeom prst="rect">
            <a:avLst/>
          </a:prstGeom>
          <a:noFill/>
          <a:ln>
            <a:noFill/>
          </a:ln>
        </p:spPr>
      </p:pic>
      <p:pic>
        <p:nvPicPr>
          <p:cNvPr id="91" name="Google Shape;91;p18"/>
          <p:cNvPicPr preferRelativeResize="0"/>
          <p:nvPr/>
        </p:nvPicPr>
        <p:blipFill>
          <a:blip r:embed="rId6">
            <a:alphaModFix/>
          </a:blip>
          <a:stretch>
            <a:fillRect/>
          </a:stretch>
        </p:blipFill>
        <p:spPr>
          <a:xfrm>
            <a:off x="480750" y="4024925"/>
            <a:ext cx="8182500" cy="895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idx="1" type="body"/>
          </p:nvPr>
        </p:nvSpPr>
        <p:spPr>
          <a:xfrm>
            <a:off x="311700" y="149075"/>
            <a:ext cx="6415800" cy="4878000"/>
          </a:xfrm>
          <a:prstGeom prst="rect">
            <a:avLst/>
          </a:prstGeom>
        </p:spPr>
        <p:txBody>
          <a:bodyPr anchorCtr="0" anchor="t" bIns="91425" lIns="91425" spcFirstLastPara="1" rIns="91425" wrap="square" tIns="91425">
            <a:normAutofit/>
          </a:bodyPr>
          <a:lstStyle/>
          <a:p>
            <a:pPr indent="0" lvl="0" marL="0" rtl="0" algn="l">
              <a:lnSpc>
                <a:spcPct val="150000"/>
              </a:lnSpc>
              <a:spcBef>
                <a:spcPts val="1200"/>
              </a:spcBef>
              <a:spcAft>
                <a:spcPts val="0"/>
              </a:spcAft>
              <a:buNone/>
            </a:pPr>
            <a:r>
              <a:rPr lang="en" sz="2600">
                <a:solidFill>
                  <a:schemeClr val="dk1"/>
                </a:solidFill>
                <a:latin typeface="Comic Sans MS"/>
                <a:ea typeface="Comic Sans MS"/>
                <a:cs typeface="Comic Sans MS"/>
                <a:sym typeface="Comic Sans MS"/>
              </a:rPr>
              <a:t>5. </a:t>
            </a:r>
            <a:r>
              <a:rPr lang="en" sz="2600">
                <a:solidFill>
                  <a:schemeClr val="dk1"/>
                </a:solidFill>
                <a:latin typeface="Comic Sans MS"/>
                <a:ea typeface="Comic Sans MS"/>
                <a:cs typeface="Comic Sans MS"/>
                <a:sym typeface="Comic Sans MS"/>
              </a:rPr>
              <a:t>Give an example of a quotation.</a:t>
            </a:r>
            <a:endParaRPr sz="2600">
              <a:solidFill>
                <a:schemeClr val="dk1"/>
              </a:solidFill>
              <a:latin typeface="Comic Sans MS"/>
              <a:ea typeface="Comic Sans MS"/>
              <a:cs typeface="Comic Sans MS"/>
              <a:sym typeface="Comic Sans MS"/>
            </a:endParaRPr>
          </a:p>
          <a:p>
            <a:pPr indent="0" lvl="0" marL="0" rtl="0" algn="l">
              <a:lnSpc>
                <a:spcPct val="150000"/>
              </a:lnSpc>
              <a:spcBef>
                <a:spcPts val="1200"/>
              </a:spcBef>
              <a:spcAft>
                <a:spcPts val="0"/>
              </a:spcAft>
              <a:buNone/>
            </a:pPr>
            <a:r>
              <a:rPr lang="en" sz="2600">
                <a:solidFill>
                  <a:schemeClr val="dk1"/>
                </a:solidFill>
                <a:latin typeface="Comic Sans MS"/>
                <a:ea typeface="Comic Sans MS"/>
                <a:cs typeface="Comic Sans MS"/>
                <a:sym typeface="Comic Sans MS"/>
              </a:rPr>
              <a:t>6. Find one fact.</a:t>
            </a:r>
            <a:endParaRPr sz="2600">
              <a:solidFill>
                <a:schemeClr val="dk1"/>
              </a:solidFill>
              <a:latin typeface="Comic Sans MS"/>
              <a:ea typeface="Comic Sans MS"/>
              <a:cs typeface="Comic Sans MS"/>
              <a:sym typeface="Comic Sans MS"/>
            </a:endParaRPr>
          </a:p>
          <a:p>
            <a:pPr indent="0" lvl="0" marL="0" rtl="0" algn="l">
              <a:lnSpc>
                <a:spcPct val="150000"/>
              </a:lnSpc>
              <a:spcBef>
                <a:spcPts val="1200"/>
              </a:spcBef>
              <a:spcAft>
                <a:spcPts val="0"/>
              </a:spcAft>
              <a:buNone/>
            </a:pPr>
            <a:r>
              <a:rPr lang="en" sz="2600">
                <a:solidFill>
                  <a:schemeClr val="dk1"/>
                </a:solidFill>
                <a:latin typeface="Comic Sans MS"/>
                <a:ea typeface="Comic Sans MS"/>
                <a:cs typeface="Comic Sans MS"/>
                <a:sym typeface="Comic Sans MS"/>
              </a:rPr>
              <a:t>7. Find one opinion.</a:t>
            </a:r>
            <a:endParaRPr sz="2600">
              <a:solidFill>
                <a:schemeClr val="dk1"/>
              </a:solidFill>
              <a:latin typeface="Comic Sans MS"/>
              <a:ea typeface="Comic Sans MS"/>
              <a:cs typeface="Comic Sans MS"/>
              <a:sym typeface="Comic Sans MS"/>
            </a:endParaRPr>
          </a:p>
          <a:p>
            <a:pPr indent="0" lvl="0" marL="0" rtl="0" algn="l">
              <a:lnSpc>
                <a:spcPct val="150000"/>
              </a:lnSpc>
              <a:spcBef>
                <a:spcPts val="1200"/>
              </a:spcBef>
              <a:spcAft>
                <a:spcPts val="1200"/>
              </a:spcAft>
              <a:buNone/>
            </a:pPr>
            <a:r>
              <a:rPr lang="en" sz="2600">
                <a:solidFill>
                  <a:schemeClr val="dk1"/>
                </a:solidFill>
                <a:latin typeface="Comic Sans MS"/>
                <a:ea typeface="Comic Sans MS"/>
                <a:cs typeface="Comic Sans MS"/>
                <a:sym typeface="Comic Sans MS"/>
              </a:rPr>
              <a:t>8. From which point of view the report is written?</a:t>
            </a:r>
            <a:endParaRPr/>
          </a:p>
        </p:txBody>
      </p:sp>
      <p:sp>
        <p:nvSpPr>
          <p:cNvPr id="97" name="Google Shape;97;p19"/>
          <p:cNvSpPr txBox="1"/>
          <p:nvPr/>
        </p:nvSpPr>
        <p:spPr>
          <a:xfrm>
            <a:off x="7713600" y="670875"/>
            <a:ext cx="1430400" cy="6003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1200"/>
              </a:spcBef>
              <a:spcAft>
                <a:spcPts val="1200"/>
              </a:spcAft>
              <a:buNone/>
            </a:pPr>
            <a:r>
              <a:rPr b="1" lang="en" sz="2700">
                <a:solidFill>
                  <a:schemeClr val="accent5"/>
                </a:solidFill>
                <a:latin typeface="Comic Sans MS"/>
                <a:ea typeface="Comic Sans MS"/>
                <a:cs typeface="Comic Sans MS"/>
                <a:sym typeface="Comic Sans MS"/>
              </a:rPr>
              <a:t>5 min.</a:t>
            </a:r>
            <a:endParaRPr sz="2300"/>
          </a:p>
        </p:txBody>
      </p:sp>
      <p:pic>
        <p:nvPicPr>
          <p:cNvPr id="98" name="Google Shape;98;p19"/>
          <p:cNvPicPr preferRelativeResize="0"/>
          <p:nvPr/>
        </p:nvPicPr>
        <p:blipFill>
          <a:blip r:embed="rId3">
            <a:alphaModFix/>
          </a:blip>
          <a:stretch>
            <a:fillRect/>
          </a:stretch>
        </p:blipFill>
        <p:spPr>
          <a:xfrm>
            <a:off x="6727547" y="3148275"/>
            <a:ext cx="2416450" cy="1995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idx="1" type="body"/>
          </p:nvPr>
        </p:nvSpPr>
        <p:spPr>
          <a:xfrm>
            <a:off x="311700" y="149075"/>
            <a:ext cx="8832300" cy="4836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852"/>
              <a:buNone/>
            </a:pPr>
            <a:r>
              <a:rPr lang="en" sz="1700">
                <a:solidFill>
                  <a:schemeClr val="dk1"/>
                </a:solidFill>
                <a:latin typeface="Comic Sans MS"/>
                <a:ea typeface="Comic Sans MS"/>
                <a:cs typeface="Comic Sans MS"/>
                <a:sym typeface="Comic Sans MS"/>
              </a:rPr>
              <a:t>5. </a:t>
            </a:r>
            <a:r>
              <a:rPr lang="en" sz="1700">
                <a:solidFill>
                  <a:schemeClr val="dk1"/>
                </a:solidFill>
                <a:latin typeface="Comic Sans MS"/>
                <a:ea typeface="Comic Sans MS"/>
                <a:cs typeface="Comic Sans MS"/>
                <a:sym typeface="Comic Sans MS"/>
              </a:rPr>
              <a:t>“We couldn’t believe our eyes as we watched the dolphin come to Charley’s rescue. It was truly a miraculous sight,” exclaimed Charley’s dad.</a:t>
            </a:r>
            <a:endParaRPr sz="1700">
              <a:solidFill>
                <a:schemeClr val="dk1"/>
              </a:solidFill>
              <a:latin typeface="Comic Sans MS"/>
              <a:ea typeface="Comic Sans MS"/>
              <a:cs typeface="Comic Sans MS"/>
              <a:sym typeface="Comic Sans MS"/>
            </a:endParaRPr>
          </a:p>
          <a:p>
            <a:pPr indent="0" lvl="0" marL="457200" rtl="0" algn="l">
              <a:lnSpc>
                <a:spcPct val="150000"/>
              </a:lnSpc>
              <a:spcBef>
                <a:spcPts val="800"/>
              </a:spcBef>
              <a:spcAft>
                <a:spcPts val="0"/>
              </a:spcAft>
              <a:buClr>
                <a:schemeClr val="dk1"/>
              </a:buClr>
              <a:buSzPts val="852"/>
              <a:buFont typeface="Arial"/>
              <a:buNone/>
            </a:pPr>
            <a:r>
              <a:rPr lang="en" sz="1700">
                <a:solidFill>
                  <a:schemeClr val="dk1"/>
                </a:solidFill>
                <a:latin typeface="Comic Sans MS"/>
                <a:ea typeface="Comic Sans MS"/>
                <a:cs typeface="Comic Sans MS"/>
                <a:sym typeface="Comic Sans MS"/>
              </a:rPr>
              <a:t>“I called the ambulance as soon as it happened,” said a witness. “They arrived at the beach within 10 minutes.”</a:t>
            </a:r>
            <a:endParaRPr sz="1700">
              <a:solidFill>
                <a:schemeClr val="dk1"/>
              </a:solidFill>
              <a:latin typeface="Comic Sans MS"/>
              <a:ea typeface="Comic Sans MS"/>
              <a:cs typeface="Comic Sans MS"/>
              <a:sym typeface="Comic Sans MS"/>
            </a:endParaRPr>
          </a:p>
          <a:p>
            <a:pPr indent="0" lvl="0" marL="0" rtl="0" algn="l">
              <a:lnSpc>
                <a:spcPct val="100000"/>
              </a:lnSpc>
              <a:spcBef>
                <a:spcPts val="1200"/>
              </a:spcBef>
              <a:spcAft>
                <a:spcPts val="0"/>
              </a:spcAft>
              <a:buSzPts val="852"/>
              <a:buNone/>
            </a:pPr>
            <a:r>
              <a:rPr lang="en" sz="1700">
                <a:solidFill>
                  <a:schemeClr val="dk1"/>
                </a:solidFill>
                <a:latin typeface="Comic Sans MS"/>
                <a:ea typeface="Comic Sans MS"/>
                <a:cs typeface="Comic Sans MS"/>
                <a:sym typeface="Comic Sans MS"/>
              </a:rPr>
              <a:t>6. Facts:</a:t>
            </a:r>
            <a:endParaRPr sz="1700">
              <a:solidFill>
                <a:schemeClr val="dk1"/>
              </a:solidFill>
              <a:latin typeface="Comic Sans MS"/>
              <a:ea typeface="Comic Sans MS"/>
              <a:cs typeface="Comic Sans MS"/>
              <a:sym typeface="Comic Sans MS"/>
            </a:endParaRPr>
          </a:p>
          <a:p>
            <a:pPr indent="-336550" lvl="0" marL="914400" rtl="0" algn="l">
              <a:lnSpc>
                <a:spcPct val="100000"/>
              </a:lnSpc>
              <a:spcBef>
                <a:spcPts val="1200"/>
              </a:spcBef>
              <a:spcAft>
                <a:spcPts val="0"/>
              </a:spcAft>
              <a:buClr>
                <a:schemeClr val="dk1"/>
              </a:buClr>
              <a:buSzPts val="1700"/>
              <a:buFont typeface="Comic Sans MS"/>
              <a:buAutoNum type="arabicPeriod"/>
            </a:pPr>
            <a:r>
              <a:rPr lang="en" sz="1700">
                <a:solidFill>
                  <a:schemeClr val="dk1"/>
                </a:solidFill>
                <a:latin typeface="Comic Sans MS"/>
                <a:ea typeface="Comic Sans MS"/>
                <a:cs typeface="Comic Sans MS"/>
                <a:sym typeface="Comic Sans MS"/>
              </a:rPr>
              <a:t>Charley accidentally flipped overboard while playing near the edge of the boat.</a:t>
            </a:r>
            <a:endParaRPr sz="1700">
              <a:solidFill>
                <a:schemeClr val="dk1"/>
              </a:solidFill>
              <a:latin typeface="Comic Sans MS"/>
              <a:ea typeface="Comic Sans MS"/>
              <a:cs typeface="Comic Sans MS"/>
              <a:sym typeface="Comic Sans MS"/>
            </a:endParaRPr>
          </a:p>
          <a:p>
            <a:pPr indent="-336550" lvl="0" marL="914400" rtl="0" algn="l">
              <a:lnSpc>
                <a:spcPct val="100000"/>
              </a:lnSpc>
              <a:spcBef>
                <a:spcPts val="0"/>
              </a:spcBef>
              <a:spcAft>
                <a:spcPts val="0"/>
              </a:spcAft>
              <a:buClr>
                <a:schemeClr val="dk1"/>
              </a:buClr>
              <a:buSzPts val="1700"/>
              <a:buFont typeface="Comic Sans MS"/>
              <a:buAutoNum type="arabicPeriod"/>
            </a:pPr>
            <a:r>
              <a:rPr lang="en" sz="1700">
                <a:solidFill>
                  <a:schemeClr val="dk1"/>
                </a:solidFill>
                <a:latin typeface="Comic Sans MS"/>
                <a:ea typeface="Comic Sans MS"/>
                <a:cs typeface="Comic Sans MS"/>
                <a:sym typeface="Comic Sans MS"/>
              </a:rPr>
              <a:t>Charley was released from the hospital on the same day with no lasting injuries.</a:t>
            </a:r>
            <a:endParaRPr sz="1700">
              <a:solidFill>
                <a:schemeClr val="dk1"/>
              </a:solidFill>
              <a:latin typeface="Comic Sans MS"/>
              <a:ea typeface="Comic Sans MS"/>
              <a:cs typeface="Comic Sans MS"/>
              <a:sym typeface="Comic Sans MS"/>
            </a:endParaRPr>
          </a:p>
          <a:p>
            <a:pPr indent="0" lvl="0" marL="0" rtl="0" algn="l">
              <a:lnSpc>
                <a:spcPct val="100000"/>
              </a:lnSpc>
              <a:spcBef>
                <a:spcPts val="1200"/>
              </a:spcBef>
              <a:spcAft>
                <a:spcPts val="0"/>
              </a:spcAft>
              <a:buSzPts val="852"/>
              <a:buNone/>
            </a:pPr>
            <a:r>
              <a:rPr lang="en" sz="1700">
                <a:solidFill>
                  <a:schemeClr val="dk1"/>
                </a:solidFill>
                <a:latin typeface="Comic Sans MS"/>
                <a:ea typeface="Comic Sans MS"/>
                <a:cs typeface="Comic Sans MS"/>
                <a:sym typeface="Comic Sans MS"/>
              </a:rPr>
              <a:t> 7. Opinions:</a:t>
            </a:r>
            <a:endParaRPr sz="1700">
              <a:solidFill>
                <a:schemeClr val="dk1"/>
              </a:solidFill>
              <a:latin typeface="Comic Sans MS"/>
              <a:ea typeface="Comic Sans MS"/>
              <a:cs typeface="Comic Sans MS"/>
              <a:sym typeface="Comic Sans MS"/>
            </a:endParaRPr>
          </a:p>
          <a:p>
            <a:pPr indent="-336550" lvl="0" marL="1371600" rtl="0" algn="l">
              <a:lnSpc>
                <a:spcPct val="100000"/>
              </a:lnSpc>
              <a:spcBef>
                <a:spcPts val="1200"/>
              </a:spcBef>
              <a:spcAft>
                <a:spcPts val="0"/>
              </a:spcAft>
              <a:buClr>
                <a:schemeClr val="dk1"/>
              </a:buClr>
              <a:buSzPts val="1700"/>
              <a:buFont typeface="Comic Sans MS"/>
              <a:buAutoNum type="arabicPeriod"/>
            </a:pPr>
            <a:r>
              <a:rPr lang="en" sz="1700">
                <a:solidFill>
                  <a:schemeClr val="dk1"/>
                </a:solidFill>
                <a:latin typeface="Comic Sans MS"/>
                <a:ea typeface="Comic Sans MS"/>
                <a:cs typeface="Comic Sans MS"/>
                <a:sym typeface="Comic Sans MS"/>
              </a:rPr>
              <a:t>"It was truly a miraculous sight," exclaimed Charley’s dad.</a:t>
            </a:r>
            <a:endParaRPr sz="1700">
              <a:solidFill>
                <a:schemeClr val="dk1"/>
              </a:solidFill>
              <a:latin typeface="Comic Sans MS"/>
              <a:ea typeface="Comic Sans MS"/>
              <a:cs typeface="Comic Sans MS"/>
              <a:sym typeface="Comic Sans MS"/>
            </a:endParaRPr>
          </a:p>
          <a:p>
            <a:pPr indent="0" lvl="0" marL="0" rtl="0" algn="l">
              <a:lnSpc>
                <a:spcPct val="100000"/>
              </a:lnSpc>
              <a:spcBef>
                <a:spcPts val="1200"/>
              </a:spcBef>
              <a:spcAft>
                <a:spcPts val="1200"/>
              </a:spcAft>
              <a:buClr>
                <a:schemeClr val="dk1"/>
              </a:buClr>
              <a:buSzPts val="852"/>
              <a:buFont typeface="Arial"/>
              <a:buNone/>
            </a:pPr>
            <a:r>
              <a:rPr lang="en" sz="2100">
                <a:solidFill>
                  <a:schemeClr val="dk1"/>
                </a:solidFill>
                <a:latin typeface="Comic Sans MS"/>
                <a:ea typeface="Comic Sans MS"/>
                <a:cs typeface="Comic Sans MS"/>
                <a:sym typeface="Comic Sans MS"/>
              </a:rPr>
              <a:t>8.</a:t>
            </a:r>
            <a:r>
              <a:rPr lang="en" sz="1700">
                <a:solidFill>
                  <a:schemeClr val="dk1"/>
                </a:solidFill>
                <a:latin typeface="Comic Sans MS"/>
                <a:ea typeface="Comic Sans MS"/>
                <a:cs typeface="Comic Sans MS"/>
                <a:sym typeface="Comic Sans MS"/>
              </a:rPr>
              <a:t> 3rd person</a:t>
            </a:r>
            <a:endParaRPr sz="1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143975" y="1375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00"/>
                </a:solidFill>
                <a:latin typeface="Comic Sans MS"/>
                <a:ea typeface="Comic Sans MS"/>
                <a:cs typeface="Comic Sans MS"/>
                <a:sym typeface="Comic Sans MS"/>
              </a:rPr>
              <a:t>Read the lead paragraph and answer the questions.</a:t>
            </a:r>
            <a:endParaRPr>
              <a:solidFill>
                <a:srgbClr val="FF0000"/>
              </a:solidFill>
              <a:latin typeface="Comic Sans MS"/>
              <a:ea typeface="Comic Sans MS"/>
              <a:cs typeface="Comic Sans MS"/>
              <a:sym typeface="Comic Sans MS"/>
            </a:endParaRPr>
          </a:p>
        </p:txBody>
      </p:sp>
      <p:sp>
        <p:nvSpPr>
          <p:cNvPr id="109" name="Google Shape;109;p21"/>
          <p:cNvSpPr txBox="1"/>
          <p:nvPr>
            <p:ph idx="1" type="body"/>
          </p:nvPr>
        </p:nvSpPr>
        <p:spPr>
          <a:xfrm>
            <a:off x="311700" y="710225"/>
            <a:ext cx="8520600" cy="1717200"/>
          </a:xfrm>
          <a:prstGeom prst="rect">
            <a:avLst/>
          </a:prstGeom>
        </p:spPr>
        <p:txBody>
          <a:bodyPr anchorCtr="0" anchor="t" bIns="91425" lIns="91425" spcFirstLastPara="1" rIns="91425" wrap="square" tIns="91425">
            <a:normAutofit/>
          </a:bodyPr>
          <a:lstStyle/>
          <a:p>
            <a:pPr indent="0" lvl="0" marL="0" rtl="0" algn="l">
              <a:lnSpc>
                <a:spcPct val="107916"/>
              </a:lnSpc>
              <a:spcBef>
                <a:spcPts val="0"/>
              </a:spcBef>
              <a:spcAft>
                <a:spcPts val="800"/>
              </a:spcAft>
              <a:buNone/>
            </a:pPr>
            <a:r>
              <a:rPr lang="en" sz="3000">
                <a:solidFill>
                  <a:schemeClr val="dk1"/>
                </a:solidFill>
                <a:latin typeface="Comic Sans MS"/>
                <a:ea typeface="Comic Sans MS"/>
                <a:cs typeface="Comic Sans MS"/>
                <a:sym typeface="Comic Sans MS"/>
              </a:rPr>
              <a:t>Yesterday in Aqaba, a child named Charley escaped a tragic accident in the Red Sea by the heroic act of Danny the Dolphin.</a:t>
            </a:r>
            <a:endParaRPr/>
          </a:p>
        </p:txBody>
      </p:sp>
      <p:sp>
        <p:nvSpPr>
          <p:cNvPr id="110" name="Google Shape;110;p21"/>
          <p:cNvSpPr txBox="1"/>
          <p:nvPr/>
        </p:nvSpPr>
        <p:spPr>
          <a:xfrm>
            <a:off x="311700" y="2641625"/>
            <a:ext cx="7897500" cy="1785600"/>
          </a:xfrm>
          <a:prstGeom prst="rect">
            <a:avLst/>
          </a:prstGeom>
          <a:noFill/>
          <a:ln>
            <a:noFill/>
          </a:ln>
        </p:spPr>
        <p:txBody>
          <a:bodyPr anchorCtr="0" anchor="t" bIns="91425" lIns="91425" spcFirstLastPara="1" rIns="91425" wrap="square" tIns="91425">
            <a:spAutoFit/>
          </a:bodyPr>
          <a:lstStyle/>
          <a:p>
            <a:pPr indent="-393700" lvl="0" marL="914400" rtl="0" algn="l">
              <a:spcBef>
                <a:spcPts val="0"/>
              </a:spcBef>
              <a:spcAft>
                <a:spcPts val="0"/>
              </a:spcAft>
              <a:buClr>
                <a:schemeClr val="dk1"/>
              </a:buClr>
              <a:buSzPts val="2600"/>
              <a:buFont typeface="Comic Sans MS"/>
              <a:buAutoNum type="arabicPeriod"/>
            </a:pPr>
            <a:r>
              <a:rPr lang="en" sz="1800">
                <a:solidFill>
                  <a:schemeClr val="dk1"/>
                </a:solidFill>
                <a:latin typeface="Comic Sans MS"/>
                <a:ea typeface="Comic Sans MS"/>
                <a:cs typeface="Comic Sans MS"/>
                <a:sym typeface="Comic Sans MS"/>
              </a:rPr>
              <a:t>When did the event happen?</a:t>
            </a:r>
            <a:endParaRPr sz="1800">
              <a:solidFill>
                <a:srgbClr val="FF0000"/>
              </a:solidFill>
              <a:latin typeface="Comic Sans MS"/>
              <a:ea typeface="Comic Sans MS"/>
              <a:cs typeface="Comic Sans MS"/>
              <a:sym typeface="Comic Sans MS"/>
            </a:endParaRPr>
          </a:p>
          <a:p>
            <a:pPr indent="-393700" lvl="0" marL="914400" rtl="0" algn="l">
              <a:spcBef>
                <a:spcPts val="0"/>
              </a:spcBef>
              <a:spcAft>
                <a:spcPts val="0"/>
              </a:spcAft>
              <a:buClr>
                <a:schemeClr val="dk1"/>
              </a:buClr>
              <a:buSzPts val="2600"/>
              <a:buFont typeface="Comic Sans MS"/>
              <a:buAutoNum type="arabicPeriod"/>
            </a:pPr>
            <a:r>
              <a:rPr lang="en" sz="1800">
                <a:solidFill>
                  <a:schemeClr val="dk1"/>
                </a:solidFill>
                <a:latin typeface="Comic Sans MS"/>
                <a:ea typeface="Comic Sans MS"/>
                <a:cs typeface="Comic Sans MS"/>
                <a:sym typeface="Comic Sans MS"/>
              </a:rPr>
              <a:t>Where did it happen? </a:t>
            </a:r>
            <a:endParaRPr sz="1800">
              <a:solidFill>
                <a:srgbClr val="FF0000"/>
              </a:solidFill>
              <a:latin typeface="Comic Sans MS"/>
              <a:ea typeface="Comic Sans MS"/>
              <a:cs typeface="Comic Sans MS"/>
              <a:sym typeface="Comic Sans MS"/>
            </a:endParaRPr>
          </a:p>
          <a:p>
            <a:pPr indent="-393700" lvl="0" marL="914400" rtl="0" algn="l">
              <a:spcBef>
                <a:spcPts val="0"/>
              </a:spcBef>
              <a:spcAft>
                <a:spcPts val="0"/>
              </a:spcAft>
              <a:buClr>
                <a:schemeClr val="dk1"/>
              </a:buClr>
              <a:buSzPts val="2600"/>
              <a:buFont typeface="Comic Sans MS"/>
              <a:buAutoNum type="arabicPeriod"/>
            </a:pPr>
            <a:r>
              <a:rPr lang="en" sz="1800">
                <a:solidFill>
                  <a:schemeClr val="dk1"/>
                </a:solidFill>
                <a:latin typeface="Comic Sans MS"/>
                <a:ea typeface="Comic Sans MS"/>
                <a:cs typeface="Comic Sans MS"/>
                <a:sym typeface="Comic Sans MS"/>
              </a:rPr>
              <a:t>Who was involved in the incident?</a:t>
            </a:r>
            <a:endParaRPr sz="1800">
              <a:solidFill>
                <a:srgbClr val="FF0000"/>
              </a:solidFill>
              <a:latin typeface="Comic Sans MS"/>
              <a:ea typeface="Comic Sans MS"/>
              <a:cs typeface="Comic Sans MS"/>
              <a:sym typeface="Comic Sans MS"/>
            </a:endParaRPr>
          </a:p>
          <a:p>
            <a:pPr indent="-393700" lvl="0" marL="914400" rtl="0" algn="l">
              <a:spcBef>
                <a:spcPts val="0"/>
              </a:spcBef>
              <a:spcAft>
                <a:spcPts val="0"/>
              </a:spcAft>
              <a:buClr>
                <a:schemeClr val="dk1"/>
              </a:buClr>
              <a:buSzPts val="2600"/>
              <a:buFont typeface="Comic Sans MS"/>
              <a:buAutoNum type="arabicPeriod"/>
            </a:pPr>
            <a:r>
              <a:rPr lang="en" sz="1800">
                <a:solidFill>
                  <a:schemeClr val="dk1"/>
                </a:solidFill>
                <a:latin typeface="Comic Sans MS"/>
                <a:ea typeface="Comic Sans MS"/>
                <a:cs typeface="Comic Sans MS"/>
                <a:sym typeface="Comic Sans MS"/>
              </a:rPr>
              <a:t>What exactly happened?</a:t>
            </a:r>
            <a:endParaRPr sz="2400">
              <a:solidFill>
                <a:schemeClr val="dk1"/>
              </a:solidFill>
              <a:latin typeface="Comic Sans MS"/>
              <a:ea typeface="Comic Sans MS"/>
              <a:cs typeface="Comic Sans MS"/>
              <a:sym typeface="Comic Sans MS"/>
            </a:endParaRPr>
          </a:p>
        </p:txBody>
      </p:sp>
      <p:sp>
        <p:nvSpPr>
          <p:cNvPr id="111" name="Google Shape;111;p21"/>
          <p:cNvSpPr txBox="1"/>
          <p:nvPr/>
        </p:nvSpPr>
        <p:spPr>
          <a:xfrm>
            <a:off x="7713600" y="2641625"/>
            <a:ext cx="1430400" cy="6003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1200"/>
              </a:spcBef>
              <a:spcAft>
                <a:spcPts val="1200"/>
              </a:spcAft>
              <a:buNone/>
            </a:pPr>
            <a:r>
              <a:rPr b="1" lang="en" sz="2700">
                <a:solidFill>
                  <a:schemeClr val="accent5"/>
                </a:solidFill>
                <a:latin typeface="Comic Sans MS"/>
                <a:ea typeface="Comic Sans MS"/>
                <a:cs typeface="Comic Sans MS"/>
                <a:sym typeface="Comic Sans MS"/>
              </a:rPr>
              <a:t>5 min.</a:t>
            </a:r>
            <a:endParaRPr sz="2300"/>
          </a:p>
        </p:txBody>
      </p:sp>
      <p:pic>
        <p:nvPicPr>
          <p:cNvPr id="112" name="Google Shape;112;p21"/>
          <p:cNvPicPr preferRelativeResize="0"/>
          <p:nvPr/>
        </p:nvPicPr>
        <p:blipFill>
          <a:blip r:embed="rId3">
            <a:alphaModFix/>
          </a:blip>
          <a:stretch>
            <a:fillRect/>
          </a:stretch>
        </p:blipFill>
        <p:spPr>
          <a:xfrm>
            <a:off x="6727547" y="3148275"/>
            <a:ext cx="2416450" cy="1995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