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90E43DB-7197-417C-BD43-7BFB08ECC6CB}">
  <a:tblStyle styleId="{890E43DB-7197-417C-BD43-7BFB08ECC6CB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a1b4a64208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a1b4a64208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a1b4a64208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a1b4a64208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a1b4a64208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a1b4a64208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a1b4a64208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a1b4a64208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a1b4a64208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a1b4a64208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a1b4a64208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a1b4a64208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Independent Practice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Football Fright at Fourth Grade!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Today you will write your own newspaper report about a student who was injured in a football match.</a:t>
            </a:r>
            <a:endParaRPr i="1"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Follow the structure: </a:t>
            </a:r>
            <a:r>
              <a:rPr b="1"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Headline → Byline </a:t>
            </a:r>
            <a:r>
              <a:rPr b="1"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→</a:t>
            </a:r>
            <a:r>
              <a:rPr b="1"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Lead → Events → Quotes → Conclusion</a:t>
            </a:r>
            <a:endParaRPr b="1"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381000" marR="381000" rtl="0" algn="ctr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“You are reporters today! Use the word banks and guiding questions on each slide to help you.”</a:t>
            </a:r>
            <a:endParaRPr b="1"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 fourth grader sprained his ankle in a school football match. He was immediately taken to the nearest hospital. The incident took place yesterday morning in Rosary- School Marj Al-Hamam.</a:t>
            </a: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322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Headline + Lead</a:t>
            </a:r>
            <a:endParaRPr b="1" sz="322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1" name="Google Shape;71;p16"/>
          <p:cNvSpPr txBox="1"/>
          <p:nvPr>
            <p:ph idx="1" type="body"/>
          </p:nvPr>
        </p:nvSpPr>
        <p:spPr>
          <a:xfrm>
            <a:off x="5143500" y="445025"/>
            <a:ext cx="3688800" cy="169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Guiding Questions</a:t>
            </a:r>
            <a:endParaRPr b="1"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302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●"/>
            </a:pPr>
            <a:r>
              <a:rPr lang="en" sz="16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When and where did it happen?</a:t>
            </a:r>
            <a:endParaRPr sz="16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●"/>
            </a:pPr>
            <a:r>
              <a:rPr lang="en" sz="16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Who was involved?</a:t>
            </a:r>
            <a:endParaRPr sz="16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Char char="●"/>
            </a:pPr>
            <a:r>
              <a:rPr lang="en" sz="16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happened?</a:t>
            </a:r>
            <a:endParaRPr sz="21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graphicFrame>
        <p:nvGraphicFramePr>
          <p:cNvPr id="72" name="Google Shape;72;p16"/>
          <p:cNvGraphicFramePr/>
          <p:nvPr/>
        </p:nvGraphicFramePr>
        <p:xfrm>
          <a:off x="221525" y="15627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{890E43DB-7197-417C-BD43-7BFB08ECC6CB}</a:tableStyleId>
              </a:tblPr>
              <a:tblGrid>
                <a:gridCol w="1403025"/>
                <a:gridCol w="1817050"/>
                <a:gridCol w="1610025"/>
              </a:tblGrid>
              <a:tr h="4363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Powerful Verbs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Powerful Adjectives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Powerful Adverbs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6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occurred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injured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immediately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6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slipped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young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quickly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6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fell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brave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safely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6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rushed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calm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carefully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6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helped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alert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rapidly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6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responded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shocked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promptly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104300" y="168475"/>
            <a:ext cx="5583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Paragraph 2: Body/ main events</a:t>
            </a:r>
            <a:endParaRPr b="1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5527550" y="0"/>
            <a:ext cx="3287700" cy="16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Char char="●"/>
            </a:pPr>
            <a: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incident began</a:t>
            </a:r>
            <a:endParaRPr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Char char="●"/>
            </a:pPr>
            <a: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problem started when …</a:t>
            </a:r>
            <a:b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Char char="●"/>
            </a:pPr>
            <a: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accident happened when …</a:t>
            </a:r>
            <a:b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graphicFrame>
        <p:nvGraphicFramePr>
          <p:cNvPr id="79" name="Google Shape;79;p17"/>
          <p:cNvGraphicFramePr/>
          <p:nvPr/>
        </p:nvGraphicFramePr>
        <p:xfrm>
          <a:off x="4946825" y="1456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{890E43DB-7197-417C-BD43-7BFB08ECC6CB}</a:tableStyleId>
              </a:tblPr>
              <a:tblGrid>
                <a:gridCol w="1101800"/>
                <a:gridCol w="1426925"/>
                <a:gridCol w="1264375"/>
              </a:tblGrid>
              <a:tr h="3106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Powerful Verbs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Powerful Adjectives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Powerful Adverbs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766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slipped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fell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rushed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grabbed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examined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noticed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aided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helped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painful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serious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fast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frightened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helpful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alert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injured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suddenly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quickly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carefully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urgently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bravely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immediately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 calmly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80" name="Google Shape;80;p17"/>
          <p:cNvSpPr txBox="1"/>
          <p:nvPr/>
        </p:nvSpPr>
        <p:spPr>
          <a:xfrm>
            <a:off x="267325" y="1170650"/>
            <a:ext cx="3512100" cy="365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did the incident begin?</a:t>
            </a:r>
            <a:br>
              <a:rPr lang="en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8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caused it?</a:t>
            </a:r>
            <a:br>
              <a:rPr lang="en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8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did people do when it happened?</a:t>
            </a:r>
            <a:br>
              <a:rPr lang="en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8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Who helped solve the problem?</a:t>
            </a:r>
            <a:br>
              <a:rPr lang="en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8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was the problem solved?</a:t>
            </a:r>
            <a:endParaRPr sz="18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Quotes</a:t>
            </a:r>
            <a:endParaRPr b="1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11700" y="1152475"/>
            <a:ext cx="3744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Guiding Questions</a:t>
            </a:r>
            <a:endParaRPr b="1" sz="16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Char char="●"/>
            </a:pPr>
            <a: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did the teacher say?</a:t>
            </a:r>
            <a:b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Char char="●"/>
            </a:pPr>
            <a: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did the nurse say?</a:t>
            </a:r>
            <a:b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Char char="●"/>
            </a:pPr>
            <a: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did they describe the event?</a:t>
            </a:r>
            <a:b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Char char="●"/>
            </a:pPr>
            <a: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did they feel?</a:t>
            </a:r>
            <a:endParaRPr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87" name="Google Shape;87;p18"/>
          <p:cNvGraphicFramePr/>
          <p:nvPr/>
        </p:nvGraphicFramePr>
        <p:xfrm>
          <a:off x="4991725" y="445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{890E43DB-7197-417C-BD43-7BFB08ECC6CB}</a:tableStyleId>
              </a:tblPr>
              <a:tblGrid>
                <a:gridCol w="1228725"/>
                <a:gridCol w="1638300"/>
                <a:gridCol w="847725"/>
              </a:tblGrid>
              <a:tr h="2571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Reporting Verbs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Adjectives (Emotions)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Adverbs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669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said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explained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added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commented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mentioned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replied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calm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thankful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proud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brave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supportive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caring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softly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proudly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kindly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seriously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confidently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92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Conclusion </a:t>
            </a:r>
            <a:endParaRPr b="1" sz="292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3" name="Google Shape;93;p19"/>
          <p:cNvSpPr txBox="1"/>
          <p:nvPr>
            <p:ph idx="1" type="body"/>
          </p:nvPr>
        </p:nvSpPr>
        <p:spPr>
          <a:xfrm>
            <a:off x="311700" y="1152475"/>
            <a:ext cx="4629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Guiding Questions</a:t>
            </a:r>
            <a:endParaRPr b="1" sz="15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11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happened </a:t>
            </a:r>
            <a:r>
              <a:rPr b="1"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after</a:t>
            </a:r>
            <a: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the incident?</a:t>
            </a:r>
            <a:b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3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is the student </a:t>
            </a:r>
            <a:r>
              <a:rPr b="1"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now</a:t>
            </a:r>
            <a: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?</a:t>
            </a:r>
            <a:b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3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</a:t>
            </a:r>
            <a:r>
              <a:rPr b="1"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message or advice</a:t>
            </a:r>
            <a: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did the school share?</a:t>
            </a:r>
            <a:b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3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did everyone </a:t>
            </a:r>
            <a:r>
              <a:rPr b="1"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feel</a:t>
            </a:r>
            <a: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at the end?</a:t>
            </a:r>
            <a:endParaRPr sz="13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94" name="Google Shape;94;p19"/>
          <p:cNvGraphicFramePr/>
          <p:nvPr/>
        </p:nvGraphicFramePr>
        <p:xfrm>
          <a:off x="4940700" y="445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{890E43DB-7197-417C-BD43-7BFB08ECC6CB}</a:tableStyleId>
              </a:tblPr>
              <a:tblGrid>
                <a:gridCol w="1162050"/>
                <a:gridCol w="1504950"/>
                <a:gridCol w="1333500"/>
              </a:tblGrid>
              <a:tr h="2571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Powerful Verbs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Powerful Adjectives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Powerful Adverbs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669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recovered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rested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thanked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reminded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praised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advised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safe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grateful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relieved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responsible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heroic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calm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thankfully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safely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proudly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peacefully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finally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happily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