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535642B-5091-4FBA-B9A1-7A2CE9BDB6C8}">
  <a:tblStyle styleId="{7535642B-5091-4FBA-B9A1-7A2CE9BDB6C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a1b6097aed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a1b6097aed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a1b6097aed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a1b6097aed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a1b6097ae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a1b6097ae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a1b6097aed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a1b6097aed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a1b6097ae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a1b6097ae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a1b6097aed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a1b6097aed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a1b6097aed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a1b6097aed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a1b6097aed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a1b6097aed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a1b6097aed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a1b6097aed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a1b6097aed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a1b6097aed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Guided practice</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lnSpc>
                <a:spcPct val="107916"/>
              </a:lnSpc>
              <a:spcBef>
                <a:spcPts val="0"/>
              </a:spcBef>
              <a:spcAft>
                <a:spcPts val="800"/>
              </a:spcAft>
              <a:buClr>
                <a:schemeClr val="dk1"/>
              </a:buClr>
              <a:buSzPts val="1100"/>
              <a:buFont typeface="Arial"/>
              <a:buNone/>
            </a:pPr>
            <a:r>
              <a:rPr b="1" lang="en" sz="1800">
                <a:solidFill>
                  <a:srgbClr val="222222"/>
                </a:solidFill>
                <a:highlight>
                  <a:srgbClr val="FFFFFF"/>
                </a:highlight>
                <a:latin typeface="Comic Sans MS"/>
                <a:ea typeface="Comic Sans MS"/>
                <a:cs typeface="Comic Sans MS"/>
                <a:sym typeface="Comic Sans MS"/>
              </a:rPr>
              <a:t>Courageous Canine Saves the Day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720">
                <a:solidFill>
                  <a:srgbClr val="FF0000"/>
                </a:solidFill>
                <a:latin typeface="Comic Sans MS"/>
                <a:ea typeface="Comic Sans MS"/>
                <a:cs typeface="Comic Sans MS"/>
                <a:sym typeface="Comic Sans MS"/>
              </a:rPr>
              <a:t>Paragraph 4: Conclusion</a:t>
            </a:r>
            <a:endParaRPr b="1" sz="2720">
              <a:solidFill>
                <a:srgbClr val="FF0000"/>
              </a:solidFill>
              <a:latin typeface="Comic Sans MS"/>
              <a:ea typeface="Comic Sans MS"/>
              <a:cs typeface="Comic Sans MS"/>
              <a:sym typeface="Comic Sans MS"/>
            </a:endParaRPr>
          </a:p>
        </p:txBody>
      </p:sp>
      <p:sp>
        <p:nvSpPr>
          <p:cNvPr id="109" name="Google Shape;109;p22"/>
          <p:cNvSpPr txBox="1"/>
          <p:nvPr>
            <p:ph idx="1" type="body"/>
          </p:nvPr>
        </p:nvSpPr>
        <p:spPr>
          <a:xfrm>
            <a:off x="76650" y="1857625"/>
            <a:ext cx="5126700" cy="22581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1️⃣ What happened after the rescue?</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2️⃣ How are the climbers now?</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3️⃣ Who praised or thanked Rocky for his actions?</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4️⃣ What advice or reminder did the rescue center give?</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None/>
            </a:pPr>
            <a:r>
              <a:rPr lang="en" sz="1400">
                <a:solidFill>
                  <a:schemeClr val="dk1"/>
                </a:solidFill>
                <a:latin typeface="Comic Sans MS"/>
                <a:ea typeface="Comic Sans MS"/>
                <a:cs typeface="Comic Sans MS"/>
                <a:sym typeface="Comic Sans MS"/>
              </a:rPr>
              <a:t>5️⃣ How will people remember Rocky and this event?</a:t>
            </a:r>
            <a:endParaRPr sz="2100">
              <a:latin typeface="Comic Sans MS"/>
              <a:ea typeface="Comic Sans MS"/>
              <a:cs typeface="Comic Sans MS"/>
              <a:sym typeface="Comic Sans MS"/>
            </a:endParaRPr>
          </a:p>
        </p:txBody>
      </p:sp>
      <p:graphicFrame>
        <p:nvGraphicFramePr>
          <p:cNvPr id="110" name="Google Shape;110;p22"/>
          <p:cNvGraphicFramePr/>
          <p:nvPr/>
        </p:nvGraphicFramePr>
        <p:xfrm>
          <a:off x="4908750" y="445025"/>
          <a:ext cx="3000000" cy="3000000"/>
        </p:xfrm>
        <a:graphic>
          <a:graphicData uri="http://schemas.openxmlformats.org/drawingml/2006/table">
            <a:tbl>
              <a:tblPr>
                <a:noFill/>
                <a:tableStyleId>{7535642B-5091-4FBA-B9A1-7A2CE9BDB6C8}</a:tableStyleId>
              </a:tblPr>
              <a:tblGrid>
                <a:gridCol w="1162050"/>
                <a:gridCol w="1504950"/>
                <a:gridCol w="1333500"/>
              </a:tblGrid>
              <a:tr h="257175">
                <a:tc>
                  <a:txBody>
                    <a:bodyPr/>
                    <a:lstStyle/>
                    <a:p>
                      <a:pPr indent="0" lvl="0" marL="0" rtl="0" algn="ctr">
                        <a:lnSpc>
                          <a:spcPct val="115000"/>
                        </a:lnSpc>
                        <a:spcBef>
                          <a:spcPts val="1200"/>
                        </a:spcBef>
                        <a:spcAft>
                          <a:spcPts val="0"/>
                        </a:spcAft>
                        <a:buNone/>
                      </a:pPr>
                      <a:r>
                        <a:rPr b="1" lang="en" sz="1500">
                          <a:latin typeface="Comic Sans MS"/>
                          <a:ea typeface="Comic Sans MS"/>
                          <a:cs typeface="Comic Sans MS"/>
                          <a:sym typeface="Comic Sans MS"/>
                        </a:rPr>
                        <a:t>Powerful Verbs</a:t>
                      </a:r>
                      <a:endParaRPr b="1"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500">
                          <a:latin typeface="Comic Sans MS"/>
                          <a:ea typeface="Comic Sans MS"/>
                          <a:cs typeface="Comic Sans MS"/>
                          <a:sym typeface="Comic Sans MS"/>
                        </a:rPr>
                        <a:t>Powerful Adjectives</a:t>
                      </a:r>
                      <a:endParaRPr b="1"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500">
                          <a:latin typeface="Comic Sans MS"/>
                          <a:ea typeface="Comic Sans MS"/>
                          <a:cs typeface="Comic Sans MS"/>
                          <a:sym typeface="Comic Sans MS"/>
                        </a:rPr>
                        <a:t>Powerful Adverbs</a:t>
                      </a:r>
                      <a:endParaRPr b="1"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066925">
                <a:tc>
                  <a:txBody>
                    <a:bodyPr/>
                    <a:lstStyle/>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recovered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reminded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praised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admired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honored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celebrated</a:t>
                      </a:r>
                      <a:endParaRPr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brave</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grateful</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proud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loyal</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inspiring</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heroic</a:t>
                      </a:r>
                      <a:endParaRPr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thankfully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safely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proudly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respectfully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courageously</a:t>
                      </a:r>
                      <a:endParaRPr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1200"/>
              </a:spcBef>
              <a:spcAft>
                <a:spcPts val="0"/>
              </a:spcAft>
              <a:buClr>
                <a:schemeClr val="dk1"/>
              </a:buClr>
              <a:buSzPts val="1100"/>
              <a:buFont typeface="Arial"/>
              <a:buNone/>
            </a:pPr>
            <a:r>
              <a:rPr lang="en">
                <a:solidFill>
                  <a:srgbClr val="222222"/>
                </a:solidFill>
                <a:highlight>
                  <a:srgbClr val="FFFFFF"/>
                </a:highlight>
                <a:latin typeface="Comic Sans MS"/>
                <a:ea typeface="Comic Sans MS"/>
                <a:cs typeface="Comic Sans MS"/>
                <a:sym typeface="Comic Sans MS"/>
              </a:rPr>
              <a:t>The climbers were taken to the hospital for a medical check-up and are now recovering well. The rescue team praised Rocky for his bravery and quick actions. The rescue center reminded people to always prepare well and check weather conditions before climbing. Rocky’s courage will be remembered as an inspiring example of loyalty and heroism.</a:t>
            </a:r>
            <a:endParaRPr sz="2100">
              <a:solidFill>
                <a:srgbClr val="222222"/>
              </a:solidFill>
              <a:highlight>
                <a:srgbClr val="FFFFFF"/>
              </a:highlight>
              <a:latin typeface="Comic Sans MS"/>
              <a:ea typeface="Comic Sans MS"/>
              <a:cs typeface="Comic Sans MS"/>
              <a:sym typeface="Comic Sans MS"/>
            </a:endParaRPr>
          </a:p>
          <a:p>
            <a:pPr indent="0" lvl="0" marL="0" rtl="0" algn="l">
              <a:spcBef>
                <a:spcPts val="1200"/>
              </a:spcBef>
              <a:spcAft>
                <a:spcPts val="1200"/>
              </a:spcAft>
              <a:buNone/>
            </a:pPr>
            <a:r>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20">
                <a:solidFill>
                  <a:srgbClr val="FF0000"/>
                </a:solidFill>
                <a:latin typeface="Comic Sans MS"/>
                <a:ea typeface="Comic Sans MS"/>
                <a:cs typeface="Comic Sans MS"/>
                <a:sym typeface="Comic Sans MS"/>
              </a:rPr>
              <a:t>Headline + Lead</a:t>
            </a:r>
            <a:endParaRPr b="1" sz="2820">
              <a:solidFill>
                <a:srgbClr val="FF0000"/>
              </a:solidFill>
              <a:latin typeface="Comic Sans MS"/>
              <a:ea typeface="Comic Sans MS"/>
              <a:cs typeface="Comic Sans MS"/>
              <a:sym typeface="Comic Sans MS"/>
            </a:endParaRPr>
          </a:p>
        </p:txBody>
      </p:sp>
      <p:sp>
        <p:nvSpPr>
          <p:cNvPr id="61" name="Google Shape;61;p14"/>
          <p:cNvSpPr txBox="1"/>
          <p:nvPr/>
        </p:nvSpPr>
        <p:spPr>
          <a:xfrm>
            <a:off x="165925" y="1233125"/>
            <a:ext cx="3688800" cy="16911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b="1" lang="en">
                <a:solidFill>
                  <a:srgbClr val="000000"/>
                </a:solidFill>
                <a:latin typeface="Comic Sans MS"/>
                <a:ea typeface="Comic Sans MS"/>
                <a:cs typeface="Comic Sans MS"/>
                <a:sym typeface="Comic Sans MS"/>
              </a:rPr>
              <a:t>Guiding Questions</a:t>
            </a:r>
            <a:endParaRPr b="1">
              <a:solidFill>
                <a:srgbClr val="000000"/>
              </a:solidFill>
              <a:latin typeface="Comic Sans MS"/>
              <a:ea typeface="Comic Sans MS"/>
              <a:cs typeface="Comic Sans MS"/>
              <a:sym typeface="Comic Sans MS"/>
            </a:endParaRPr>
          </a:p>
          <a:p>
            <a:pPr indent="-330200" lvl="0" marL="457200" rtl="0" algn="l">
              <a:lnSpc>
                <a:spcPct val="150000"/>
              </a:lnSpc>
              <a:spcBef>
                <a:spcPts val="1200"/>
              </a:spcBef>
              <a:spcAft>
                <a:spcPts val="0"/>
              </a:spcAft>
              <a:buClr>
                <a:srgbClr val="000000"/>
              </a:buClr>
              <a:buSzPts val="1600"/>
              <a:buFont typeface="Comic Sans MS"/>
              <a:buChar char="●"/>
            </a:pPr>
            <a:r>
              <a:rPr lang="en" sz="1600">
                <a:solidFill>
                  <a:srgbClr val="000000"/>
                </a:solidFill>
                <a:latin typeface="Comic Sans MS"/>
                <a:ea typeface="Comic Sans MS"/>
                <a:cs typeface="Comic Sans MS"/>
                <a:sym typeface="Comic Sans MS"/>
              </a:rPr>
              <a:t>When and where did it happen?</a:t>
            </a:r>
            <a:endParaRPr sz="1600">
              <a:solidFill>
                <a:srgbClr val="000000"/>
              </a:solidFill>
              <a:latin typeface="Comic Sans MS"/>
              <a:ea typeface="Comic Sans MS"/>
              <a:cs typeface="Comic Sans MS"/>
              <a:sym typeface="Comic Sans MS"/>
            </a:endParaRPr>
          </a:p>
          <a:p>
            <a:pPr indent="-330200" lvl="0" marL="457200" rtl="0" algn="l">
              <a:lnSpc>
                <a:spcPct val="150000"/>
              </a:lnSpc>
              <a:spcBef>
                <a:spcPts val="0"/>
              </a:spcBef>
              <a:spcAft>
                <a:spcPts val="0"/>
              </a:spcAft>
              <a:buClr>
                <a:srgbClr val="000000"/>
              </a:buClr>
              <a:buSzPts val="1600"/>
              <a:buFont typeface="Comic Sans MS"/>
              <a:buChar char="●"/>
            </a:pPr>
            <a:r>
              <a:rPr lang="en" sz="1600">
                <a:solidFill>
                  <a:srgbClr val="000000"/>
                </a:solidFill>
                <a:latin typeface="Comic Sans MS"/>
                <a:ea typeface="Comic Sans MS"/>
                <a:cs typeface="Comic Sans MS"/>
                <a:sym typeface="Comic Sans MS"/>
              </a:rPr>
              <a:t>Who was involved?</a:t>
            </a:r>
            <a:endParaRPr sz="1600">
              <a:solidFill>
                <a:srgbClr val="000000"/>
              </a:solidFill>
              <a:latin typeface="Comic Sans MS"/>
              <a:ea typeface="Comic Sans MS"/>
              <a:cs typeface="Comic Sans MS"/>
              <a:sym typeface="Comic Sans MS"/>
            </a:endParaRPr>
          </a:p>
          <a:p>
            <a:pPr indent="-317500" lvl="0" marL="457200" rtl="0" algn="l">
              <a:lnSpc>
                <a:spcPct val="150000"/>
              </a:lnSpc>
              <a:spcBef>
                <a:spcPts val="0"/>
              </a:spcBef>
              <a:spcAft>
                <a:spcPts val="0"/>
              </a:spcAft>
              <a:buClr>
                <a:srgbClr val="000000"/>
              </a:buClr>
              <a:buSzPts val="1400"/>
              <a:buFont typeface="Comic Sans MS"/>
              <a:buChar char="●"/>
            </a:pPr>
            <a:r>
              <a:rPr lang="en" sz="1600">
                <a:solidFill>
                  <a:srgbClr val="000000"/>
                </a:solidFill>
                <a:latin typeface="Comic Sans MS"/>
                <a:ea typeface="Comic Sans MS"/>
                <a:cs typeface="Comic Sans MS"/>
                <a:sym typeface="Comic Sans MS"/>
              </a:rPr>
              <a:t>What happened?</a:t>
            </a:r>
            <a:endParaRPr sz="2100">
              <a:solidFill>
                <a:srgbClr val="595959"/>
              </a:solidFill>
              <a:latin typeface="Comic Sans MS"/>
              <a:ea typeface="Comic Sans MS"/>
              <a:cs typeface="Comic Sans MS"/>
              <a:sym typeface="Comic Sans MS"/>
            </a:endParaRPr>
          </a:p>
        </p:txBody>
      </p:sp>
      <p:graphicFrame>
        <p:nvGraphicFramePr>
          <p:cNvPr id="62" name="Google Shape;62;p14"/>
          <p:cNvGraphicFramePr/>
          <p:nvPr/>
        </p:nvGraphicFramePr>
        <p:xfrm>
          <a:off x="4258875" y="525725"/>
          <a:ext cx="3000000" cy="3000000"/>
        </p:xfrm>
        <a:graphic>
          <a:graphicData uri="http://schemas.openxmlformats.org/drawingml/2006/table">
            <a:tbl>
              <a:tblPr>
                <a:noFill/>
                <a:tableStyleId>{7535642B-5091-4FBA-B9A1-7A2CE9BDB6C8}</a:tableStyleId>
              </a:tblPr>
              <a:tblGrid>
                <a:gridCol w="1302625"/>
                <a:gridCol w="1687000"/>
                <a:gridCol w="1494800"/>
              </a:tblGrid>
              <a:tr h="455125">
                <a:tc>
                  <a:txBody>
                    <a:bodyPr/>
                    <a:lstStyle/>
                    <a:p>
                      <a:pPr indent="0" lvl="0" marL="0" rtl="0" algn="ctr">
                        <a:lnSpc>
                          <a:spcPct val="115000"/>
                        </a:lnSpc>
                        <a:spcBef>
                          <a:spcPts val="1200"/>
                        </a:spcBef>
                        <a:spcAft>
                          <a:spcPts val="0"/>
                        </a:spcAft>
                        <a:buNone/>
                      </a:pPr>
                      <a:r>
                        <a:rPr b="1" lang="en">
                          <a:latin typeface="Comic Sans MS"/>
                          <a:ea typeface="Comic Sans MS"/>
                          <a:cs typeface="Comic Sans MS"/>
                          <a:sym typeface="Comic Sans MS"/>
                        </a:rPr>
                        <a:t>Powerful Verbs</a:t>
                      </a:r>
                      <a:endParaRPr b="1">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a:latin typeface="Comic Sans MS"/>
                          <a:ea typeface="Comic Sans MS"/>
                          <a:cs typeface="Comic Sans MS"/>
                          <a:sym typeface="Comic Sans MS"/>
                        </a:rPr>
                        <a:t>Powerful Adjectives</a:t>
                      </a:r>
                      <a:endParaRPr b="1">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a:latin typeface="Comic Sans MS"/>
                          <a:ea typeface="Comic Sans MS"/>
                          <a:cs typeface="Comic Sans MS"/>
                          <a:sym typeface="Comic Sans MS"/>
                        </a:rPr>
                        <a:t>Powerful Adverbs</a:t>
                      </a:r>
                      <a:endParaRPr b="1">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752225">
                <a:tc>
                  <a:txBody>
                    <a:bodyPr/>
                    <a:lstStyle/>
                    <a:p>
                      <a:pPr indent="0" lvl="0" marL="0" rtl="0" algn="l">
                        <a:lnSpc>
                          <a:spcPct val="115000"/>
                        </a:lnSpc>
                        <a:spcBef>
                          <a:spcPts val="1200"/>
                        </a:spcBef>
                        <a:spcAft>
                          <a:spcPts val="0"/>
                        </a:spcAft>
                        <a:buNone/>
                      </a:pPr>
                      <a:r>
                        <a:rPr lang="en">
                          <a:latin typeface="Comic Sans MS"/>
                          <a:ea typeface="Comic Sans MS"/>
                          <a:cs typeface="Comic Sans MS"/>
                          <a:sym typeface="Comic Sans MS"/>
                        </a:rPr>
                        <a:t>rescued</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saved</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helped</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discovered</a:t>
                      </a:r>
                      <a:endParaRPr>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a:latin typeface="Comic Sans MS"/>
                          <a:ea typeface="Comic Sans MS"/>
                          <a:cs typeface="Comic Sans MS"/>
                          <a:sym typeface="Comic Sans MS"/>
                        </a:rPr>
                        <a:t>heroic</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courageous</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loyal</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brave</a:t>
                      </a:r>
                      <a:endParaRPr>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a:latin typeface="Comic Sans MS"/>
                          <a:ea typeface="Comic Sans MS"/>
                          <a:cs typeface="Comic Sans MS"/>
                          <a:sym typeface="Comic Sans MS"/>
                        </a:rPr>
                        <a:t>quickly</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bravely</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fearlessly</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safely</a:t>
                      </a:r>
                      <a:endParaRPr>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graphicFrame>
        <p:nvGraphicFramePr>
          <p:cNvPr id="67" name="Google Shape;67;p15"/>
          <p:cNvGraphicFramePr/>
          <p:nvPr/>
        </p:nvGraphicFramePr>
        <p:xfrm>
          <a:off x="954350" y="1507450"/>
          <a:ext cx="3000000" cy="3000000"/>
        </p:xfrm>
        <a:graphic>
          <a:graphicData uri="http://schemas.openxmlformats.org/drawingml/2006/table">
            <a:tbl>
              <a:tblPr>
                <a:noFill/>
                <a:tableStyleId>{7535642B-5091-4FBA-B9A1-7A2CE9BDB6C8}</a:tableStyleId>
              </a:tblPr>
              <a:tblGrid>
                <a:gridCol w="2656800"/>
                <a:gridCol w="3750750"/>
              </a:tblGrid>
              <a:tr h="36322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When and where did it happen?</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Yesterday, on Mount Everest</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954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Who was involved?</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A heroic dog and a group of climbers</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954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What happened?</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The dog rescued the climbers from freezing</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400">
                <a:solidFill>
                  <a:srgbClr val="222222"/>
                </a:solidFill>
                <a:latin typeface="Comic Sans MS"/>
                <a:ea typeface="Comic Sans MS"/>
                <a:cs typeface="Comic Sans MS"/>
                <a:sym typeface="Comic Sans MS"/>
              </a:rPr>
              <a:t>Yesterday on Mount Everest, a heroic dog rescued a group of climbers from freezing to death.</a:t>
            </a:r>
            <a:endParaRPr sz="2400">
              <a:solidFill>
                <a:srgbClr val="222222"/>
              </a:solidFill>
              <a:latin typeface="Comic Sans MS"/>
              <a:ea typeface="Comic Sans MS"/>
              <a:cs typeface="Comic Sans MS"/>
              <a:sym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54723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FF0000"/>
                </a:solidFill>
                <a:latin typeface="Comic Sans MS"/>
                <a:ea typeface="Comic Sans MS"/>
                <a:cs typeface="Comic Sans MS"/>
                <a:sym typeface="Comic Sans MS"/>
              </a:rPr>
              <a:t>Paragraph 2: Body / Main Events</a:t>
            </a:r>
            <a:endParaRPr b="1">
              <a:solidFill>
                <a:srgbClr val="FF0000"/>
              </a:solidFill>
              <a:latin typeface="Comic Sans MS"/>
              <a:ea typeface="Comic Sans MS"/>
              <a:cs typeface="Comic Sans MS"/>
              <a:sym typeface="Comic Sans MS"/>
            </a:endParaRPr>
          </a:p>
        </p:txBody>
      </p:sp>
      <p:sp>
        <p:nvSpPr>
          <p:cNvPr id="78" name="Google Shape;78;p17"/>
          <p:cNvSpPr txBox="1"/>
          <p:nvPr/>
        </p:nvSpPr>
        <p:spPr>
          <a:xfrm>
            <a:off x="267325" y="1170650"/>
            <a:ext cx="3512100" cy="365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How did the incident begin?</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What caused it?</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What did people do when it happened?</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Who helped solve the problem?</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How was the problem solved?</a:t>
            </a:r>
            <a:endParaRPr sz="1800">
              <a:solidFill>
                <a:srgbClr val="000000"/>
              </a:solidFill>
              <a:latin typeface="Comic Sans MS"/>
              <a:ea typeface="Comic Sans MS"/>
              <a:cs typeface="Comic Sans MS"/>
              <a:sym typeface="Comic Sans MS"/>
            </a:endParaRPr>
          </a:p>
        </p:txBody>
      </p:sp>
      <p:graphicFrame>
        <p:nvGraphicFramePr>
          <p:cNvPr id="79" name="Google Shape;79;p17"/>
          <p:cNvGraphicFramePr/>
          <p:nvPr/>
        </p:nvGraphicFramePr>
        <p:xfrm>
          <a:off x="4369525" y="1861975"/>
          <a:ext cx="3000000" cy="3000000"/>
        </p:xfrm>
        <a:graphic>
          <a:graphicData uri="http://schemas.openxmlformats.org/drawingml/2006/table">
            <a:tbl>
              <a:tblPr>
                <a:noFill/>
                <a:tableStyleId>{7535642B-5091-4FBA-B9A1-7A2CE9BDB6C8}</a:tableStyleId>
              </a:tblPr>
              <a:tblGrid>
                <a:gridCol w="1220300"/>
                <a:gridCol w="1564225"/>
                <a:gridCol w="1420000"/>
              </a:tblGrid>
              <a:tr h="584800">
                <a:tc>
                  <a:txBody>
                    <a:bodyPr/>
                    <a:lstStyle/>
                    <a:p>
                      <a:pPr indent="0" lvl="0" marL="0" rtl="0" algn="ctr">
                        <a:lnSpc>
                          <a:spcPct val="115000"/>
                        </a:lnSpc>
                        <a:spcBef>
                          <a:spcPts val="1200"/>
                        </a:spcBef>
                        <a:spcAft>
                          <a:spcPts val="0"/>
                        </a:spcAft>
                        <a:buNone/>
                      </a:pPr>
                      <a:r>
                        <a:rPr b="1" lang="en" sz="1600">
                          <a:latin typeface="Comic Sans MS"/>
                          <a:ea typeface="Comic Sans MS"/>
                          <a:cs typeface="Comic Sans MS"/>
                          <a:sym typeface="Comic Sans MS"/>
                        </a:rPr>
                        <a:t>Powerful Verbs</a:t>
                      </a:r>
                      <a:endParaRPr b="1"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600">
                          <a:latin typeface="Comic Sans MS"/>
                          <a:ea typeface="Comic Sans MS"/>
                          <a:cs typeface="Comic Sans MS"/>
                          <a:sym typeface="Comic Sans MS"/>
                        </a:rPr>
                        <a:t>Powerful Adjectives</a:t>
                      </a:r>
                      <a:endParaRPr b="1"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600">
                          <a:latin typeface="Comic Sans MS"/>
                          <a:ea typeface="Comic Sans MS"/>
                          <a:cs typeface="Comic Sans MS"/>
                          <a:sym typeface="Comic Sans MS"/>
                        </a:rPr>
                        <a:t>Powerful Adverbs</a:t>
                      </a:r>
                      <a:endParaRPr b="1"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321675">
                <a:tc>
                  <a:txBody>
                    <a:bodyPr/>
                    <a:lstStyle/>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led</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rescued</a:t>
                      </a:r>
                      <a:endParaRPr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adventurous</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challenging</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stranded</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brave</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helpful</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freezing</a:t>
                      </a:r>
                      <a:endParaRPr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suddenly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bravely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quickly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swiftly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carefully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courageously</a:t>
                      </a:r>
                      <a:endParaRPr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80" name="Google Shape;80;p17"/>
          <p:cNvSpPr txBox="1"/>
          <p:nvPr>
            <p:ph idx="1" type="body"/>
          </p:nvPr>
        </p:nvSpPr>
        <p:spPr>
          <a:xfrm>
            <a:off x="5784000" y="832100"/>
            <a:ext cx="3204900" cy="1027500"/>
          </a:xfrm>
          <a:prstGeom prst="rect">
            <a:avLst/>
          </a:prstGeom>
        </p:spPr>
        <p:txBody>
          <a:bodyPr anchorCtr="0" anchor="t" bIns="91425" lIns="91425" spcFirstLastPara="1" rIns="91425" wrap="square" tIns="91425">
            <a:normAutofit/>
          </a:bodyPr>
          <a:lstStyle/>
          <a:p>
            <a:pPr indent="-298450" lvl="0" marL="457200" rtl="0" algn="l">
              <a:spcBef>
                <a:spcPts val="1200"/>
              </a:spcBef>
              <a:spcAft>
                <a:spcPts val="0"/>
              </a:spcAft>
              <a:buClr>
                <a:srgbClr val="1155CC"/>
              </a:buClr>
              <a:buSzPts val="1100"/>
              <a:buChar char="●"/>
            </a:pPr>
            <a:r>
              <a:rPr lang="en" sz="1600">
                <a:solidFill>
                  <a:srgbClr val="1155CC"/>
                </a:solidFill>
                <a:latin typeface="Comic Sans MS"/>
                <a:ea typeface="Comic Sans MS"/>
                <a:cs typeface="Comic Sans MS"/>
                <a:sym typeface="Comic Sans MS"/>
              </a:rPr>
              <a:t>With quick thinking</a:t>
            </a:r>
            <a:endParaRPr sz="1600">
              <a:solidFill>
                <a:srgbClr val="1155CC"/>
              </a:solidFill>
              <a:latin typeface="Comic Sans MS"/>
              <a:ea typeface="Comic Sans MS"/>
              <a:cs typeface="Comic Sans MS"/>
              <a:sym typeface="Comic Sans MS"/>
            </a:endParaRPr>
          </a:p>
          <a:p>
            <a:pPr indent="-298450" lvl="0" marL="457200" rtl="0" algn="l">
              <a:spcBef>
                <a:spcPts val="0"/>
              </a:spcBef>
              <a:spcAft>
                <a:spcPts val="0"/>
              </a:spcAft>
              <a:buClr>
                <a:srgbClr val="1155CC"/>
              </a:buClr>
              <a:buSzPts val="1100"/>
              <a:buChar char="●"/>
            </a:pPr>
            <a:r>
              <a:rPr lang="en" sz="1600">
                <a:solidFill>
                  <a:srgbClr val="1155CC"/>
                </a:solidFill>
                <a:latin typeface="Comic Sans MS"/>
                <a:ea typeface="Comic Sans MS"/>
                <a:cs typeface="Comic Sans MS"/>
                <a:sym typeface="Comic Sans MS"/>
              </a:rPr>
              <a:t>Without hesitation</a:t>
            </a:r>
            <a:endParaRPr sz="1600">
              <a:solidFill>
                <a:srgbClr val="1155CC"/>
              </a:solidFill>
              <a:latin typeface="Comic Sans MS"/>
              <a:ea typeface="Comic Sans MS"/>
              <a:cs typeface="Comic Sans MS"/>
              <a:sym typeface="Comic Sans MS"/>
            </a:endParaRPr>
          </a:p>
          <a:p>
            <a:pPr indent="-298450" lvl="0" marL="457200" rtl="0" algn="l">
              <a:spcBef>
                <a:spcPts val="0"/>
              </a:spcBef>
              <a:spcAft>
                <a:spcPts val="0"/>
              </a:spcAft>
              <a:buClr>
                <a:srgbClr val="1155CC"/>
              </a:buClr>
              <a:buSzPts val="1100"/>
              <a:buChar char="●"/>
            </a:pPr>
            <a:r>
              <a:rPr lang="en" sz="1600">
                <a:solidFill>
                  <a:srgbClr val="1155CC"/>
                </a:solidFill>
                <a:latin typeface="Comic Sans MS"/>
                <a:ea typeface="Comic Sans MS"/>
                <a:cs typeface="Comic Sans MS"/>
                <a:sym typeface="Comic Sans MS"/>
              </a:rPr>
              <a:t>In a matter of moments</a:t>
            </a:r>
            <a:endParaRPr>
              <a:solidFill>
                <a:srgbClr val="1155CC"/>
              </a:solidFill>
            </a:endParaRPr>
          </a:p>
        </p:txBody>
      </p:sp>
      <p:sp>
        <p:nvSpPr>
          <p:cNvPr id="81" name="Google Shape;81;p17"/>
          <p:cNvSpPr txBox="1"/>
          <p:nvPr/>
        </p:nvSpPr>
        <p:spPr>
          <a:xfrm>
            <a:off x="5725650" y="0"/>
            <a:ext cx="3321600" cy="1027500"/>
          </a:xfrm>
          <a:prstGeom prst="rect">
            <a:avLst/>
          </a:prstGeom>
          <a:noFill/>
          <a:ln>
            <a:noFill/>
          </a:ln>
        </p:spPr>
        <p:txBody>
          <a:bodyPr anchorCtr="0" anchor="t" bIns="91425" lIns="91425" spcFirstLastPara="1" rIns="91425" wrap="square" tIns="91425">
            <a:normAutofit/>
          </a:bodyPr>
          <a:lstStyle/>
          <a:p>
            <a:pPr indent="-317500" lvl="0" marL="457200" rtl="0" algn="l">
              <a:lnSpc>
                <a:spcPct val="100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The incident began</a:t>
            </a:r>
            <a:endParaRPr>
              <a:latin typeface="Comic Sans MS"/>
              <a:ea typeface="Comic Sans MS"/>
              <a:cs typeface="Comic Sans MS"/>
              <a:sym typeface="Comic Sans MS"/>
            </a:endParaRPr>
          </a:p>
          <a:p>
            <a:pPr indent="-317500" lvl="0" marL="457200" rtl="0" algn="l">
              <a:lnSpc>
                <a:spcPct val="100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The problem started when</a:t>
            </a:r>
            <a:endParaRPr>
              <a:solidFill>
                <a:srgbClr val="000000"/>
              </a:solidFill>
              <a:latin typeface="Comic Sans MS"/>
              <a:ea typeface="Comic Sans MS"/>
              <a:cs typeface="Comic Sans MS"/>
              <a:sym typeface="Comic Sans MS"/>
            </a:endParaRPr>
          </a:p>
          <a:p>
            <a:pPr indent="-317500" lvl="0" marL="457200" rtl="0" algn="l">
              <a:lnSpc>
                <a:spcPct val="100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The accident happened when </a:t>
            </a:r>
            <a:endParaRPr sz="1800">
              <a:solidFill>
                <a:srgbClr val="595959"/>
              </a:solidFill>
              <a:latin typeface="Comic Sans MS"/>
              <a:ea typeface="Comic Sans MS"/>
              <a:cs typeface="Comic Sans MS"/>
              <a:sym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graphicFrame>
        <p:nvGraphicFramePr>
          <p:cNvPr id="86" name="Google Shape;86;p18"/>
          <p:cNvGraphicFramePr/>
          <p:nvPr/>
        </p:nvGraphicFramePr>
        <p:xfrm>
          <a:off x="1535050" y="1631850"/>
          <a:ext cx="3000000" cy="3000000"/>
        </p:xfrm>
        <a:graphic>
          <a:graphicData uri="http://schemas.openxmlformats.org/drawingml/2006/table">
            <a:tbl>
              <a:tblPr>
                <a:noFill/>
                <a:tableStyleId>{7535642B-5091-4FBA-B9A1-7A2CE9BDB6C8}</a:tableStyleId>
              </a:tblPr>
              <a:tblGrid>
                <a:gridCol w="2266950"/>
                <a:gridCol w="3495675"/>
              </a:tblGrid>
              <a:tr h="47625">
                <a:tc>
                  <a:txBody>
                    <a:bodyPr/>
                    <a:lstStyle/>
                    <a:p>
                      <a:pPr indent="0" lvl="0" marL="0" rtl="0" algn="l">
                        <a:spcBef>
                          <a:spcPts val="0"/>
                        </a:spcBef>
                        <a:spcAft>
                          <a:spcPts val="0"/>
                        </a:spcAft>
                        <a:buNone/>
                      </a:pPr>
                      <a:r>
                        <a:t/>
                      </a:r>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How did the problem begin?</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The climbers started an expedition.</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What caused the problem?</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Bad weather made it dangerous.</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Who helped solve the problem?</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A rescue dog named Rocky.</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What did the dog do?</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He found the climbers and led rescuers to them.</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rgbClr val="FF0000"/>
                </a:solidFill>
                <a:latin typeface="Comic Sans MS"/>
                <a:ea typeface="Comic Sans MS"/>
                <a:cs typeface="Comic Sans MS"/>
                <a:sym typeface="Comic Sans MS"/>
              </a:rPr>
              <a:t>The problem began when a group of adventurous climbers went on a challenging expedition to reach the heights of the snowy mountain.</a:t>
            </a:r>
            <a:r>
              <a:rPr lang="en">
                <a:solidFill>
                  <a:srgbClr val="222222"/>
                </a:solidFill>
                <a:latin typeface="Comic Sans MS"/>
                <a:ea typeface="Comic Sans MS"/>
                <a:cs typeface="Comic Sans MS"/>
                <a:sym typeface="Comic Sans MS"/>
              </a:rPr>
              <a:t> </a:t>
            </a:r>
            <a:r>
              <a:rPr lang="en">
                <a:solidFill>
                  <a:srgbClr val="20124D"/>
                </a:solidFill>
                <a:latin typeface="Comic Sans MS"/>
                <a:ea typeface="Comic Sans MS"/>
                <a:cs typeface="Comic Sans MS"/>
                <a:sym typeface="Comic Sans MS"/>
              </a:rPr>
              <a:t>However, their journey became dangerous because of bad weather, leaving them stuck and in serious trouble.</a:t>
            </a:r>
            <a:r>
              <a:rPr lang="en">
                <a:solidFill>
                  <a:srgbClr val="1C4587"/>
                </a:solidFill>
                <a:latin typeface="Comic Sans MS"/>
                <a:ea typeface="Comic Sans MS"/>
                <a:cs typeface="Comic Sans MS"/>
                <a:sym typeface="Comic Sans MS"/>
              </a:rPr>
              <a:t> </a:t>
            </a:r>
            <a:r>
              <a:rPr lang="en">
                <a:solidFill>
                  <a:schemeClr val="accent5"/>
                </a:solidFill>
                <a:latin typeface="Comic Sans MS"/>
                <a:ea typeface="Comic Sans MS"/>
                <a:cs typeface="Comic Sans MS"/>
                <a:sym typeface="Comic Sans MS"/>
              </a:rPr>
              <a:t>Fortunately, a brave rescue dog named Rocky found them and went to get help. Rocky led the rescue team to the stranded climbers.</a:t>
            </a:r>
            <a:endParaRPr>
              <a:solidFill>
                <a:schemeClr val="accent5"/>
              </a:solidFill>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FF0000"/>
                </a:solidFill>
                <a:latin typeface="Comic Sans MS"/>
                <a:ea typeface="Comic Sans MS"/>
                <a:cs typeface="Comic Sans MS"/>
                <a:sym typeface="Comic Sans MS"/>
              </a:rPr>
              <a:t>Paragraph 3: Body / Quotes </a:t>
            </a:r>
            <a:endParaRPr b="1">
              <a:solidFill>
                <a:srgbClr val="FF0000"/>
              </a:solidFill>
              <a:latin typeface="Comic Sans MS"/>
              <a:ea typeface="Comic Sans MS"/>
              <a:cs typeface="Comic Sans MS"/>
              <a:sym typeface="Comic Sans MS"/>
            </a:endParaRPr>
          </a:p>
        </p:txBody>
      </p:sp>
      <p:sp>
        <p:nvSpPr>
          <p:cNvPr id="97" name="Google Shape;97;p20"/>
          <p:cNvSpPr txBox="1"/>
          <p:nvPr>
            <p:ph idx="1" type="body"/>
          </p:nvPr>
        </p:nvSpPr>
        <p:spPr>
          <a:xfrm>
            <a:off x="311700" y="1152475"/>
            <a:ext cx="3661200" cy="1649700"/>
          </a:xfrm>
          <a:prstGeom prst="rect">
            <a:avLst/>
          </a:prstGeom>
        </p:spPr>
        <p:txBody>
          <a:bodyPr anchorCtr="0" anchor="t" bIns="91425" lIns="91425" spcFirstLastPara="1" rIns="91425" wrap="square" tIns="91425">
            <a:normAutofit/>
          </a:bodyPr>
          <a:lstStyle/>
          <a:p>
            <a:pPr indent="0" lvl="0" marL="0" rtl="0" algn="l">
              <a:spcBef>
                <a:spcPts val="1200"/>
              </a:spcBef>
              <a:spcAft>
                <a:spcPts val="1200"/>
              </a:spcAft>
              <a:buNone/>
            </a:pPr>
            <a:r>
              <a:rPr lang="en" sz="1400">
                <a:solidFill>
                  <a:schemeClr val="dk1"/>
                </a:solidFill>
                <a:latin typeface="Comic Sans MS"/>
                <a:ea typeface="Comic Sans MS"/>
                <a:cs typeface="Comic Sans MS"/>
                <a:sym typeface="Comic Sans MS"/>
              </a:rPr>
              <a:t> </a:t>
            </a:r>
            <a:endParaRPr/>
          </a:p>
        </p:txBody>
      </p:sp>
      <p:sp>
        <p:nvSpPr>
          <p:cNvPr id="98" name="Google Shape;98;p20"/>
          <p:cNvSpPr txBox="1"/>
          <p:nvPr/>
        </p:nvSpPr>
        <p:spPr>
          <a:xfrm>
            <a:off x="311700" y="1152475"/>
            <a:ext cx="37440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1400"/>
              </a:spcBef>
              <a:spcAft>
                <a:spcPts val="0"/>
              </a:spcAft>
              <a:buNone/>
            </a:pPr>
            <a:r>
              <a:rPr b="1" lang="en" sz="1600">
                <a:solidFill>
                  <a:srgbClr val="000000"/>
                </a:solidFill>
                <a:latin typeface="Comic Sans MS"/>
                <a:ea typeface="Comic Sans MS"/>
                <a:cs typeface="Comic Sans MS"/>
                <a:sym typeface="Comic Sans MS"/>
              </a:rPr>
              <a:t>Guiding Questions</a:t>
            </a:r>
            <a:endParaRPr b="1" sz="1600">
              <a:solidFill>
                <a:srgbClr val="000000"/>
              </a:solidFill>
              <a:latin typeface="Comic Sans MS"/>
              <a:ea typeface="Comic Sans MS"/>
              <a:cs typeface="Comic Sans MS"/>
              <a:sym typeface="Comic Sans MS"/>
            </a:endParaRPr>
          </a:p>
          <a:p>
            <a:pPr indent="-317500" lvl="0" marL="457200" rtl="0" algn="l">
              <a:lnSpc>
                <a:spcPct val="115000"/>
              </a:lnSpc>
              <a:spcBef>
                <a:spcPts val="120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What did the </a:t>
            </a:r>
            <a:r>
              <a:rPr lang="en">
                <a:latin typeface="Comic Sans MS"/>
                <a:ea typeface="Comic Sans MS"/>
                <a:cs typeface="Comic Sans MS"/>
                <a:sym typeface="Comic Sans MS"/>
              </a:rPr>
              <a:t>team leader</a:t>
            </a:r>
            <a:r>
              <a:rPr lang="en">
                <a:solidFill>
                  <a:srgbClr val="000000"/>
                </a:solidFill>
                <a:latin typeface="Comic Sans MS"/>
                <a:ea typeface="Comic Sans MS"/>
                <a:cs typeface="Comic Sans MS"/>
                <a:sym typeface="Comic Sans MS"/>
              </a:rPr>
              <a:t> say?</a:t>
            </a:r>
            <a:br>
              <a:rPr lang="en">
                <a:solidFill>
                  <a:srgbClr val="000000"/>
                </a:solidFill>
                <a:latin typeface="Comic Sans MS"/>
                <a:ea typeface="Comic Sans MS"/>
                <a:cs typeface="Comic Sans MS"/>
                <a:sym typeface="Comic Sans MS"/>
              </a:rPr>
            </a:br>
            <a:endParaRPr>
              <a:solidFill>
                <a:srgbClr val="000000"/>
              </a:solidFill>
              <a:latin typeface="Comic Sans MS"/>
              <a:ea typeface="Comic Sans MS"/>
              <a:cs typeface="Comic Sans MS"/>
              <a:sym typeface="Comic Sans MS"/>
            </a:endParaRPr>
          </a:p>
          <a:p>
            <a:pPr indent="-317500" lvl="0" marL="457200" rtl="0" algn="l">
              <a:lnSpc>
                <a:spcPct val="115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What did </a:t>
            </a:r>
            <a:r>
              <a:rPr lang="en">
                <a:latin typeface="Comic Sans MS"/>
                <a:ea typeface="Comic Sans MS"/>
                <a:cs typeface="Comic Sans MS"/>
                <a:sym typeface="Comic Sans MS"/>
              </a:rPr>
              <a:t>one of the climbers</a:t>
            </a:r>
            <a:r>
              <a:rPr lang="en">
                <a:solidFill>
                  <a:srgbClr val="000000"/>
                </a:solidFill>
                <a:latin typeface="Comic Sans MS"/>
                <a:ea typeface="Comic Sans MS"/>
                <a:cs typeface="Comic Sans MS"/>
                <a:sym typeface="Comic Sans MS"/>
              </a:rPr>
              <a:t> say?</a:t>
            </a:r>
            <a:br>
              <a:rPr lang="en">
                <a:solidFill>
                  <a:srgbClr val="000000"/>
                </a:solidFill>
                <a:latin typeface="Comic Sans MS"/>
                <a:ea typeface="Comic Sans MS"/>
                <a:cs typeface="Comic Sans MS"/>
                <a:sym typeface="Comic Sans MS"/>
              </a:rPr>
            </a:br>
            <a:endParaRPr>
              <a:solidFill>
                <a:srgbClr val="000000"/>
              </a:solidFill>
              <a:latin typeface="Comic Sans MS"/>
              <a:ea typeface="Comic Sans MS"/>
              <a:cs typeface="Comic Sans MS"/>
              <a:sym typeface="Comic Sans MS"/>
            </a:endParaRPr>
          </a:p>
          <a:p>
            <a:pPr indent="-317500" lvl="0" marL="457200" rtl="0" algn="l">
              <a:lnSpc>
                <a:spcPct val="115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How did they describe the event?</a:t>
            </a:r>
            <a:br>
              <a:rPr lang="en">
                <a:solidFill>
                  <a:srgbClr val="000000"/>
                </a:solidFill>
                <a:latin typeface="Comic Sans MS"/>
                <a:ea typeface="Comic Sans MS"/>
                <a:cs typeface="Comic Sans MS"/>
                <a:sym typeface="Comic Sans MS"/>
              </a:rPr>
            </a:br>
            <a:endParaRPr>
              <a:solidFill>
                <a:srgbClr val="000000"/>
              </a:solidFill>
              <a:latin typeface="Comic Sans MS"/>
              <a:ea typeface="Comic Sans MS"/>
              <a:cs typeface="Comic Sans MS"/>
              <a:sym typeface="Comic Sans MS"/>
            </a:endParaRPr>
          </a:p>
          <a:p>
            <a:pPr indent="-317500" lvl="0" marL="457200" rtl="0" algn="l">
              <a:lnSpc>
                <a:spcPct val="115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How did they feel?</a:t>
            </a:r>
            <a:endParaRPr>
              <a:solidFill>
                <a:srgbClr val="000000"/>
              </a:solidFill>
              <a:latin typeface="Comic Sans MS"/>
              <a:ea typeface="Comic Sans MS"/>
              <a:cs typeface="Comic Sans MS"/>
              <a:sym typeface="Comic Sans MS"/>
            </a:endParaRPr>
          </a:p>
          <a:p>
            <a:pPr indent="0" lvl="0" marL="0" rtl="0" algn="l">
              <a:lnSpc>
                <a:spcPct val="115000"/>
              </a:lnSpc>
              <a:spcBef>
                <a:spcPts val="1200"/>
              </a:spcBef>
              <a:spcAft>
                <a:spcPts val="1200"/>
              </a:spcAft>
              <a:buNone/>
            </a:pPr>
            <a:r>
              <a:t/>
            </a:r>
            <a:endParaRPr sz="1800">
              <a:solidFill>
                <a:srgbClr val="59595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1200"/>
              </a:spcBef>
              <a:spcAft>
                <a:spcPts val="0"/>
              </a:spcAft>
              <a:buClr>
                <a:schemeClr val="dk1"/>
              </a:buClr>
              <a:buSzPts val="1100"/>
              <a:buFont typeface="Arial"/>
              <a:buNone/>
            </a:pPr>
            <a:r>
              <a:rPr lang="en" sz="1900">
                <a:solidFill>
                  <a:srgbClr val="FF0000"/>
                </a:solidFill>
                <a:highlight>
                  <a:srgbClr val="FFFFFF"/>
                </a:highlight>
                <a:latin typeface="Comic Sans MS"/>
                <a:ea typeface="Comic Sans MS"/>
                <a:cs typeface="Comic Sans MS"/>
                <a:sym typeface="Comic Sans MS"/>
              </a:rPr>
              <a:t>“Rocky is smart; he reached the climbers and gave them comfort and help,” said the rescue team leader.</a:t>
            </a:r>
            <a:endParaRPr sz="400">
              <a:solidFill>
                <a:srgbClr val="FF0000"/>
              </a:solidFill>
              <a:highlight>
                <a:srgbClr val="FFFFFF"/>
              </a:highlight>
              <a:latin typeface="Comic Sans MS"/>
              <a:ea typeface="Comic Sans MS"/>
              <a:cs typeface="Comic Sans MS"/>
              <a:sym typeface="Comic Sans MS"/>
            </a:endParaRPr>
          </a:p>
          <a:p>
            <a:pPr indent="0" lvl="0" marL="0" rtl="0" algn="l">
              <a:lnSpc>
                <a:spcPct val="107916"/>
              </a:lnSpc>
              <a:spcBef>
                <a:spcPts val="1200"/>
              </a:spcBef>
              <a:spcAft>
                <a:spcPts val="1200"/>
              </a:spcAft>
              <a:buClr>
                <a:schemeClr val="dk1"/>
              </a:buClr>
              <a:buSzPts val="1100"/>
              <a:buFont typeface="Arial"/>
              <a:buNone/>
            </a:pPr>
            <a:br>
              <a:rPr lang="en" sz="400">
                <a:solidFill>
                  <a:srgbClr val="222222"/>
                </a:solidFill>
                <a:highlight>
                  <a:srgbClr val="FFFFFF"/>
                </a:highlight>
                <a:latin typeface="Comic Sans MS"/>
                <a:ea typeface="Comic Sans MS"/>
                <a:cs typeface="Comic Sans MS"/>
                <a:sym typeface="Comic Sans MS"/>
              </a:rPr>
            </a:br>
            <a:r>
              <a:rPr lang="en" sz="1900">
                <a:solidFill>
                  <a:srgbClr val="1155CC"/>
                </a:solidFill>
                <a:highlight>
                  <a:srgbClr val="FFFFFF"/>
                </a:highlight>
                <a:latin typeface="Comic Sans MS"/>
                <a:ea typeface="Comic Sans MS"/>
                <a:cs typeface="Comic Sans MS"/>
                <a:sym typeface="Comic Sans MS"/>
              </a:rPr>
              <a:t>“Rocky's presence lifted our spirits,” added Jack, one of the climbers.</a:t>
            </a:r>
            <a:endParaRPr sz="2100">
              <a:solidFill>
                <a:srgbClr val="1155CC"/>
              </a:solidFill>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