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4" roundtripDataSignature="AMtx7mgP3xVmODVQuAjxP9+A+zudybV7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215e516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3a215e516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215e5166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a215e5166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215e5166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3a215e516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215e5166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a215e5166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215e5166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3a215e5166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215e5166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a215e5166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215e5166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a215e5166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a215e5166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3a215e5166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215e5166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3a215e5166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a215e5166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a215e5166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215e5166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a215e5166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6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nB-tbjlkqKM" TargetMode="External"/><Relationship Id="rId4" Type="http://schemas.openxmlformats.org/officeDocument/2006/relationships/hyperlink" Target="https://www.youtube.com/watch?v=kE_1s6sPjQQ" TargetMode="External"/><Relationship Id="rId5" Type="http://schemas.openxmlformats.org/officeDocument/2006/relationships/hyperlink" Target="https://www.youtube.com/watch?v=kE_1s6sPjQQ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Unit 2 Vocabulary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Record-breaking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"/>
          <p:cNvSpPr txBox="1"/>
          <p:nvPr>
            <p:ph type="ctrTitle"/>
          </p:nvPr>
        </p:nvSpPr>
        <p:spPr>
          <a:xfrm>
            <a:off x="311700" y="744575"/>
            <a:ext cx="8520600" cy="36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Record-breaking (adj.):</a:t>
            </a:r>
            <a:endParaRPr b="1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better than anything else</a:t>
            </a:r>
            <a:endParaRPr b="1" sz="4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0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</a:t>
            </a:r>
            <a:r>
              <a:rPr lang="en" sz="23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team scored a </a:t>
            </a:r>
            <a:r>
              <a:rPr lang="en" sz="2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record-breaking</a:t>
            </a:r>
            <a:r>
              <a:rPr lang="en" sz="23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number of goals and they celebrated their victory with a big party.</a:t>
            </a:r>
            <a:r>
              <a:rPr b="1" lang="en" sz="51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51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" name="Google Shape;115;p12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095625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3900" y="0"/>
            <a:ext cx="51201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705150"/>
            <a:ext cx="3438351" cy="34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0100" y="2654425"/>
            <a:ext cx="5043899" cy="24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Sentences</a:t>
            </a:r>
            <a:endParaRPr/>
          </a:p>
        </p:txBody>
      </p:sp>
      <p:sp>
        <p:nvSpPr>
          <p:cNvPr id="129" name="Google Shape;12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students set a record-breaking amount of donations for charity and they felt happy to help others.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There was a record-breaking number of books sold and the author felt very proud of the success.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teacher gave a record-breaking number of stickers to the students and they were all excited.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She achieved a record-breaking score on her test even though she had studied for just a few hours.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storm caused record-breaking flooding but the city was able to recover quickly.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Commander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ctrTitle"/>
          </p:nvPr>
        </p:nvSpPr>
        <p:spPr>
          <a:xfrm>
            <a:off x="311700" y="744575"/>
            <a:ext cx="8520600" cy="407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Commander (n.)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005"/>
              <a:buNone/>
            </a:pPr>
            <a:r>
              <a:rPr b="1" lang="en" sz="4344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person in charge, especially in the military, who leads or directs a group of people</a:t>
            </a:r>
            <a:endParaRPr b="1" sz="4344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005"/>
              <a:buNone/>
            </a:pPr>
            <a:r>
              <a:rPr b="1" lang="en" sz="4344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 </a:t>
            </a:r>
            <a:r>
              <a:rPr b="1" lang="en" sz="2566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b="1" lang="en" sz="2566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commander</a:t>
            </a:r>
            <a:r>
              <a:rPr b="1" lang="en" sz="2566">
                <a:latin typeface="Comic Sans MS"/>
                <a:ea typeface="Comic Sans MS"/>
                <a:cs typeface="Comic Sans MS"/>
                <a:sym typeface="Comic Sans MS"/>
              </a:rPr>
              <a:t> gave orders to his team because he wanted to ensure that they were ready for the mission ahead.</a:t>
            </a:r>
            <a:endParaRPr b="1" sz="2566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0" name="Google Shape;140;p24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Mission controller 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ctrTitle"/>
          </p:nvPr>
        </p:nvSpPr>
        <p:spPr>
          <a:xfrm>
            <a:off x="0" y="920925"/>
            <a:ext cx="8520600" cy="40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9616"/>
              <a:buNone/>
            </a:pPr>
            <a:r>
              <a:rPr b="1" lang="en" sz="58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Mission controller (n.)</a:t>
            </a:r>
            <a:endParaRPr b="1" sz="58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2335"/>
              <a:buNone/>
            </a:pPr>
            <a:r>
              <a:rPr b="1" lang="en" sz="4366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person on the Earth who was in charge of the moon landing </a:t>
            </a:r>
            <a:endParaRPr b="1" sz="4366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2335"/>
              <a:buNone/>
            </a:pPr>
            <a:r>
              <a:rPr b="1" lang="en" sz="4366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 </a:t>
            </a:r>
            <a:r>
              <a:rPr b="1" lang="en" sz="322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b="1" lang="en" sz="3222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mission controller</a:t>
            </a:r>
            <a:r>
              <a:rPr b="1" lang="en" sz="322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watched the rocket launch because he wanted to ensure everything was safe and working well.</a:t>
            </a:r>
            <a:endParaRPr b="1" sz="3222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1" name="Google Shape;151;p28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375" y="0"/>
            <a:ext cx="1531625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215e5166f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Cascades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215e5166f_0_4"/>
          <p:cNvSpPr txBox="1"/>
          <p:nvPr>
            <p:ph type="ctrTitle"/>
          </p:nvPr>
        </p:nvSpPr>
        <p:spPr>
          <a:xfrm>
            <a:off x="311700" y="171525"/>
            <a:ext cx="85206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Cascades(n.):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06"/>
              <a:buNone/>
            </a:pPr>
            <a:r>
              <a:rPr b="1" lang="en" sz="4855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that fall or move down in steps like a waterfall</a:t>
            </a:r>
            <a:endParaRPr b="1" sz="4855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06"/>
              <a:buNone/>
            </a:pPr>
            <a:r>
              <a:rPr b="1" lang="en" sz="4855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</a:t>
            </a:r>
            <a:r>
              <a:rPr lang="en" sz="2555">
                <a:latin typeface="Comic Sans MS"/>
                <a:ea typeface="Comic Sans MS"/>
                <a:cs typeface="Comic Sans MS"/>
                <a:sym typeface="Comic Sans MS"/>
              </a:rPr>
              <a:t>As we walked near the </a:t>
            </a:r>
            <a:r>
              <a:rPr lang="en" sz="2555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cascades</a:t>
            </a:r>
            <a:r>
              <a:rPr lang="en" sz="2555">
                <a:latin typeface="Comic Sans MS"/>
                <a:ea typeface="Comic Sans MS"/>
                <a:cs typeface="Comic Sans MS"/>
                <a:sym typeface="Comic Sans MS"/>
              </a:rPr>
              <a:t>, we felt the cool breeze coming from the water.</a:t>
            </a:r>
            <a:r>
              <a:rPr b="1" lang="en" sz="2555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2" name="Google Shape;162;g3a215e5166f_0_4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Gondola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a215e5166f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8525" y="25"/>
            <a:ext cx="3732726" cy="51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a215e5166f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882600" cy="514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a215e5166f_0_8"/>
          <p:cNvPicPr preferRelativeResize="0"/>
          <p:nvPr/>
        </p:nvPicPr>
        <p:blipFill rotWithShape="1">
          <a:blip r:embed="rId5">
            <a:alphaModFix/>
          </a:blip>
          <a:srcRect b="10055" l="0" r="11676" t="0"/>
          <a:stretch/>
        </p:blipFill>
        <p:spPr>
          <a:xfrm>
            <a:off x="5281275" y="2250800"/>
            <a:ext cx="3862726" cy="28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a215e5166f_0_8" title="images (3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9901" y="0"/>
            <a:ext cx="1734100" cy="17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215e5166f_0_15"/>
          <p:cNvSpPr txBox="1"/>
          <p:nvPr>
            <p:ph type="title"/>
          </p:nvPr>
        </p:nvSpPr>
        <p:spPr>
          <a:xfrm>
            <a:off x="311700" y="81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Sentences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6" name="Google Shape;176;g3a215e5166f_0_15"/>
          <p:cNvSpPr txBox="1"/>
          <p:nvPr>
            <p:ph idx="1" type="body"/>
          </p:nvPr>
        </p:nvSpPr>
        <p:spPr>
          <a:xfrm>
            <a:off x="311700" y="806000"/>
            <a:ext cx="8520600" cy="4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leaves fell in a cascade, covering the ground with bright colors.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books tumbled off the shelf in a cascade, making a loud noise on the floor.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stopped to admire the cascades but we had to keep moving because the hike was long.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Although the cascades were beautiful, we had to be careful not to slip on the wet rocks.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cascades of water fell down the mountain and the sound was soothing to hear.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03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8"/>
              <a:buFont typeface="Comic Sans MS"/>
              <a:buAutoNum type="arabicPeriod"/>
            </a:pPr>
            <a:r>
              <a:rPr lang="en" sz="1917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While the fireworks exploded in a brilliant cascade of colors, the crowd cheered loudly.</a:t>
            </a:r>
            <a:endParaRPr sz="1917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a215e5166f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Tension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215e5166f_0_24"/>
          <p:cNvSpPr txBox="1"/>
          <p:nvPr>
            <p:ph type="ctrTitle"/>
          </p:nvPr>
        </p:nvSpPr>
        <p:spPr>
          <a:xfrm>
            <a:off x="311700" y="744575"/>
            <a:ext cx="8520600" cy="379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Tension (n.)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excitement and fear</a:t>
            </a:r>
            <a:endParaRPr b="1" sz="63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</a:t>
            </a:r>
            <a:r>
              <a:rPr b="1" lang="en" sz="284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b="1" lang="en" sz="2844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tension</a:t>
            </a:r>
            <a:r>
              <a:rPr b="1" lang="en" sz="284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between the two friends grew when they couldn’t agree on what movie to watch.</a:t>
            </a:r>
            <a:endParaRPr b="1" sz="2844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7" name="Google Shape;187;g3a215e5166f_0_24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a215e5166f_0_89" title="downlo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96900" cy="28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a215e5166f_0_89" title="downloa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57125" cy="28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a215e5166f_0_89" title="tension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03375"/>
            <a:ext cx="3975451" cy="198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a215e5166f_0_89" title="imag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6026" y="3743325"/>
            <a:ext cx="194310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a215e5166f_0_72"/>
          <p:cNvSpPr txBox="1"/>
          <p:nvPr>
            <p:ph type="title"/>
          </p:nvPr>
        </p:nvSpPr>
        <p:spPr>
          <a:xfrm>
            <a:off x="179425" y="151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Sentences</a:t>
            </a:r>
            <a:endParaRPr b="1"/>
          </a:p>
        </p:txBody>
      </p:sp>
      <p:sp>
        <p:nvSpPr>
          <p:cNvPr id="201" name="Google Shape;201;g3a215e5166f_0_72"/>
          <p:cNvSpPr txBox="1"/>
          <p:nvPr>
            <p:ph idx="1" type="body"/>
          </p:nvPr>
        </p:nvSpPr>
        <p:spPr>
          <a:xfrm>
            <a:off x="179425" y="723825"/>
            <a:ext cx="9067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The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between the two teams grew </a:t>
            </a:r>
            <a:r>
              <a:rPr b="1" lang="en" sz="1700">
                <a:solidFill>
                  <a:schemeClr val="dk1"/>
                </a:solidFill>
              </a:rPr>
              <a:t>and</a:t>
            </a:r>
            <a:r>
              <a:rPr lang="en" sz="1700">
                <a:solidFill>
                  <a:schemeClr val="dk1"/>
                </a:solidFill>
              </a:rPr>
              <a:t> the coach tried to calm them down.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Everyone felt the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</a:t>
            </a:r>
            <a:r>
              <a:rPr b="1" lang="en" sz="1700">
                <a:solidFill>
                  <a:schemeClr val="dk1"/>
                </a:solidFill>
              </a:rPr>
              <a:t>so</a:t>
            </a:r>
            <a:r>
              <a:rPr lang="en" sz="1700">
                <a:solidFill>
                  <a:schemeClr val="dk1"/>
                </a:solidFill>
              </a:rPr>
              <a:t> we decided to take a short break.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The argument caused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</a:t>
            </a:r>
            <a:r>
              <a:rPr b="1" lang="en" sz="1700">
                <a:solidFill>
                  <a:schemeClr val="dk1"/>
                </a:solidFill>
              </a:rPr>
              <a:t>but</a:t>
            </a:r>
            <a:r>
              <a:rPr lang="en" sz="1700">
                <a:solidFill>
                  <a:schemeClr val="dk1"/>
                </a:solidFill>
              </a:rPr>
              <a:t> they made up later that day.</a:t>
            </a: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When</a:t>
            </a:r>
            <a:r>
              <a:rPr lang="en" sz="1700">
                <a:solidFill>
                  <a:schemeClr val="dk1"/>
                </a:solidFill>
              </a:rPr>
              <a:t> the teacher entered the classroom, the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immediately disappeared.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The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increased </a:t>
            </a:r>
            <a:r>
              <a:rPr b="1" lang="en" sz="1700">
                <a:solidFill>
                  <a:schemeClr val="dk1"/>
                </a:solidFill>
              </a:rPr>
              <a:t>because</a:t>
            </a:r>
            <a:r>
              <a:rPr lang="en" sz="1700">
                <a:solidFill>
                  <a:schemeClr val="dk1"/>
                </a:solidFill>
              </a:rPr>
              <a:t> nobody agreed on the solution.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Although</a:t>
            </a:r>
            <a:r>
              <a:rPr lang="en" sz="1700">
                <a:solidFill>
                  <a:schemeClr val="dk1"/>
                </a:solidFill>
              </a:rPr>
              <a:t> there was some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at first, they eventually worked well together.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1700">
                <a:solidFill>
                  <a:schemeClr val="dk1"/>
                </a:solidFill>
              </a:rPr>
              <a:t>You could feel the </a:t>
            </a:r>
            <a:r>
              <a:rPr b="1" lang="en" sz="1700">
                <a:solidFill>
                  <a:schemeClr val="dk1"/>
                </a:solidFill>
              </a:rPr>
              <a:t>tension</a:t>
            </a:r>
            <a:r>
              <a:rPr lang="en" sz="1700">
                <a:solidFill>
                  <a:schemeClr val="dk1"/>
                </a:solidFill>
              </a:rPr>
              <a:t> in the air </a:t>
            </a:r>
            <a:r>
              <a:rPr b="1" lang="en" sz="1700">
                <a:solidFill>
                  <a:schemeClr val="dk1"/>
                </a:solidFill>
              </a:rPr>
              <a:t>as</a:t>
            </a:r>
            <a:r>
              <a:rPr lang="en" sz="1700">
                <a:solidFill>
                  <a:schemeClr val="dk1"/>
                </a:solidFill>
              </a:rPr>
              <a:t> the results were being announced.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215e5166f_0_32"/>
          <p:cNvSpPr txBox="1"/>
          <p:nvPr>
            <p:ph type="ctrTitle"/>
          </p:nvPr>
        </p:nvSpPr>
        <p:spPr>
          <a:xfrm>
            <a:off x="241800" y="213450"/>
            <a:ext cx="8520600" cy="40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Harsh (adj.)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855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rough, not gentle</a:t>
            </a:r>
            <a:endParaRPr b="1" sz="4855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855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</a:t>
            </a:r>
            <a:r>
              <a:rPr lang="en" sz="2600">
                <a:solidFill>
                  <a:schemeClr val="dk2"/>
                </a:solidFill>
              </a:rPr>
              <a:t>The teacher’s </a:t>
            </a:r>
            <a:r>
              <a:rPr lang="en" sz="2600">
                <a:solidFill>
                  <a:srgbClr val="FF0000"/>
                </a:solidFill>
              </a:rPr>
              <a:t>harsh</a:t>
            </a:r>
            <a:r>
              <a:rPr lang="en" sz="2600">
                <a:solidFill>
                  <a:schemeClr val="dk2"/>
                </a:solidFill>
              </a:rPr>
              <a:t> rules were hard to follow yet they helped the class stay organized.</a:t>
            </a:r>
            <a:r>
              <a:rPr b="1" lang="en" sz="26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6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7" name="Google Shape;207;g3a215e5166f_0_32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3a215e5166f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2725"/>
            <a:ext cx="4278300" cy="30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a215e5166f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8300" y="-82725"/>
            <a:ext cx="3964274" cy="277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a215e5166f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772525"/>
            <a:ext cx="4278301" cy="24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a215e5166f_0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1550" y="2696325"/>
            <a:ext cx="3964274" cy="26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a215e5166f_0_36" title="image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0900" y="2018600"/>
            <a:ext cx="194310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215e5166f_0_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Sentences</a:t>
            </a:r>
            <a:endParaRPr/>
          </a:p>
        </p:txBody>
      </p:sp>
      <p:sp>
        <p:nvSpPr>
          <p:cNvPr id="222" name="Google Shape;222;g3a215e5166f_0_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harsh rain poured down during the game but the players kept playing until the final whistle.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harsh sound of the alarm woke us up and we rushed to get ready for school.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teacher’s harsh rules were hard to follow yet they helped the class stay organized.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harsh winds howled through the trees but we felt safe in the cozy cabin.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harsh weather made the hike difficult yet we kept going because we were so close to the top.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teacher’s words were harsh but she wanted to make sure we understood the lesson.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"/>
          <p:cNvSpPr txBox="1"/>
          <p:nvPr>
            <p:ph type="ctrTitle"/>
          </p:nvPr>
        </p:nvSpPr>
        <p:spPr>
          <a:xfrm>
            <a:off x="311700" y="744575"/>
            <a:ext cx="8520600" cy="34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37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Gondola (n.):</a:t>
            </a:r>
            <a:endParaRPr b="1" sz="437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7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compartment of a cable car where people stand or sit</a:t>
            </a:r>
            <a:endParaRPr b="1" sz="347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7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</a:t>
            </a:r>
            <a:r>
              <a:rPr b="1" lang="en" sz="437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3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decided to ride the </a:t>
            </a:r>
            <a:r>
              <a:rPr lang="en" sz="23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gondola</a:t>
            </a:r>
            <a:r>
              <a:rPr lang="en" sz="23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because it looked fun but my little brother was scared of the height.</a:t>
            </a:r>
            <a:endParaRPr b="1" sz="487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437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" name="Google Shape;65;p3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367665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3472275" cy="23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7075" y="152400"/>
            <a:ext cx="5214525" cy="391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2615450"/>
            <a:ext cx="3472275" cy="225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Sentences</a:t>
            </a:r>
            <a:endParaRPr/>
          </a:p>
        </p:txBody>
      </p:sp>
      <p:sp>
        <p:nvSpPr>
          <p:cNvPr id="78" name="Google Shape;78;p5"/>
          <p:cNvSpPr txBox="1"/>
          <p:nvPr>
            <p:ph idx="1" type="body"/>
          </p:nvPr>
        </p:nvSpPr>
        <p:spPr>
          <a:xfrm>
            <a:off x="311700" y="911125"/>
            <a:ext cx="8520600" cy="3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gondola slowly floated across the lake and the passengers enjoyed the beautiful view of the mountains.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Although the gondola was a bit wobbly, we felt safe as we climbed higher and higher.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As the gondola moved over the water, we saw fish swimming below and the sunlight sparkled on the surface.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My family rode the gondola to the top of the mountain where we went skiing after.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gondola ride was quiet and smooth but I was nervous because it was my first time going up so high.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9" name="Google Shape;79;p5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3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Glacier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/>
          <p:nvPr>
            <p:ph type="ctrTitle"/>
          </p:nvPr>
        </p:nvSpPr>
        <p:spPr>
          <a:xfrm>
            <a:off x="311700" y="805950"/>
            <a:ext cx="85206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rPr b="1" lang="en" sz="630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Glacier (n.):</a:t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06"/>
              <a:buNone/>
            </a:pPr>
            <a:r>
              <a:rPr b="1" lang="en" sz="4855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huge, solid “river” of ice</a:t>
            </a:r>
            <a:endParaRPr b="1" sz="4855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006"/>
              <a:buNone/>
            </a:pPr>
            <a:r>
              <a:rPr b="1" lang="en" sz="4855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 </a:t>
            </a:r>
            <a:r>
              <a:rPr lang="en" sz="2566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loved snowboarding on the </a:t>
            </a:r>
            <a:r>
              <a:rPr lang="en" sz="2566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glacier</a:t>
            </a:r>
            <a:r>
              <a:rPr lang="en" sz="2566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because the snow was perfect and the view was amazing.</a:t>
            </a:r>
            <a:endParaRPr b="1" sz="5522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710"/>
              <a:buNone/>
            </a:pPr>
            <a:r>
              <a:t/>
            </a:r>
            <a:endParaRPr b="1" sz="63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7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/>
          <p:nvPr>
            <p:ph idx="1" type="body"/>
          </p:nvPr>
        </p:nvSpPr>
        <p:spPr>
          <a:xfrm>
            <a:off x="171925" y="160125"/>
            <a:ext cx="8520600" cy="1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https://www.youtube.com/watch?v=nB-tbjlkqKM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https://www.youtube.com/watch?v=kE_1s6sPjQQ</a:t>
            </a:r>
            <a:endParaRPr/>
          </a:p>
        </p:txBody>
      </p:sp>
      <p:pic>
        <p:nvPicPr>
          <p:cNvPr id="96" name="Google Shape;96;p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1825" y="2603000"/>
            <a:ext cx="3355600" cy="22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62425" y="2416650"/>
            <a:ext cx="363563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Sentences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311700" y="15492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The snow on the glacier was thick so snowboarding felt like gliding on a soft cloud.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The glacier moved slowly down the mountain and we could hear the crackling of the ice.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Although the glacier was huge, we were able to hike around its edges and explore.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We hiked toward the glacier and the cold air made our cheeks turn red.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We went up the mountain to see the glacier and the view was amazing.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We saw the glacier from the boat but it was far away.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AutoNum type="arabicPeriod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The glacier was big and it covered the entire mountain.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p10" title="images (1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-2050"/>
            <a:ext cx="1714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