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E685161-9415-43CB-88E9-3D6D536F00C7}" type="datetimeFigureOut">
              <a:rPr lang="en-US" smtClean="0"/>
              <a:t>5/24/2022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F79020-D266-4FB8-B998-7E6EF3C65603}" type="slidenum">
              <a:rPr lang="en-US" smtClean="0"/>
              <a:t>‹#›</a:t>
            </a:fld>
            <a:endParaRPr lang="en-US"/>
          </a:p>
        </p:txBody>
      </p:sp>
    </p:spTree>
    <p:extLst>
      <p:ext uri="{BB962C8B-B14F-4D97-AF65-F5344CB8AC3E}">
        <p14:creationId xmlns:p14="http://schemas.microsoft.com/office/powerpoint/2010/main" val="1446245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E685161-9415-43CB-88E9-3D6D536F00C7}" type="datetimeFigureOut">
              <a:rPr lang="en-US" smtClean="0"/>
              <a:t>5/24/2022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F79020-D266-4FB8-B998-7E6EF3C65603}" type="slidenum">
              <a:rPr lang="en-US" smtClean="0"/>
              <a:t>‹#›</a:t>
            </a:fld>
            <a:endParaRPr lang="en-US"/>
          </a:p>
        </p:txBody>
      </p:sp>
    </p:spTree>
    <p:extLst>
      <p:ext uri="{BB962C8B-B14F-4D97-AF65-F5344CB8AC3E}">
        <p14:creationId xmlns:p14="http://schemas.microsoft.com/office/powerpoint/2010/main" val="23100655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E685161-9415-43CB-88E9-3D6D536F00C7}" type="datetimeFigureOut">
              <a:rPr lang="en-US" smtClean="0"/>
              <a:t>5/24/2022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F79020-D266-4FB8-B998-7E6EF3C65603}" type="slidenum">
              <a:rPr lang="en-US" smtClean="0"/>
              <a:t>‹#›</a:t>
            </a:fld>
            <a:endParaRPr lang="en-US"/>
          </a:p>
        </p:txBody>
      </p:sp>
    </p:spTree>
    <p:extLst>
      <p:ext uri="{BB962C8B-B14F-4D97-AF65-F5344CB8AC3E}">
        <p14:creationId xmlns:p14="http://schemas.microsoft.com/office/powerpoint/2010/main" val="40178577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E685161-9415-43CB-88E9-3D6D536F00C7}" type="datetimeFigureOut">
              <a:rPr lang="en-US" smtClean="0"/>
              <a:t>5/24/2022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F79020-D266-4FB8-B998-7E6EF3C65603}" type="slidenum">
              <a:rPr lang="en-US" smtClean="0"/>
              <a:t>‹#›</a:t>
            </a:fld>
            <a:endParaRPr lang="en-US"/>
          </a:p>
        </p:txBody>
      </p:sp>
    </p:spTree>
    <p:extLst>
      <p:ext uri="{BB962C8B-B14F-4D97-AF65-F5344CB8AC3E}">
        <p14:creationId xmlns:p14="http://schemas.microsoft.com/office/powerpoint/2010/main" val="1404658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E685161-9415-43CB-88E9-3D6D536F00C7}" type="datetimeFigureOut">
              <a:rPr lang="en-US" smtClean="0"/>
              <a:t>5/24/2022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F79020-D266-4FB8-B998-7E6EF3C65603}" type="slidenum">
              <a:rPr lang="en-US" smtClean="0"/>
              <a:t>‹#›</a:t>
            </a:fld>
            <a:endParaRPr lang="en-US"/>
          </a:p>
        </p:txBody>
      </p:sp>
    </p:spTree>
    <p:extLst>
      <p:ext uri="{BB962C8B-B14F-4D97-AF65-F5344CB8AC3E}">
        <p14:creationId xmlns:p14="http://schemas.microsoft.com/office/powerpoint/2010/main" val="313964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E685161-9415-43CB-88E9-3D6D536F00C7}" type="datetimeFigureOut">
              <a:rPr lang="en-US" smtClean="0"/>
              <a:t>5/24/2022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F79020-D266-4FB8-B998-7E6EF3C65603}" type="slidenum">
              <a:rPr lang="en-US" smtClean="0"/>
              <a:t>‹#›</a:t>
            </a:fld>
            <a:endParaRPr lang="en-US"/>
          </a:p>
        </p:txBody>
      </p:sp>
    </p:spTree>
    <p:extLst>
      <p:ext uri="{BB962C8B-B14F-4D97-AF65-F5344CB8AC3E}">
        <p14:creationId xmlns:p14="http://schemas.microsoft.com/office/powerpoint/2010/main" val="2079623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E685161-9415-43CB-88E9-3D6D536F00C7}" type="datetimeFigureOut">
              <a:rPr lang="en-US" smtClean="0"/>
              <a:t>5/24/2022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F79020-D266-4FB8-B998-7E6EF3C65603}" type="slidenum">
              <a:rPr lang="en-US" smtClean="0"/>
              <a:t>‹#›</a:t>
            </a:fld>
            <a:endParaRPr lang="en-US"/>
          </a:p>
        </p:txBody>
      </p:sp>
    </p:spTree>
    <p:extLst>
      <p:ext uri="{BB962C8B-B14F-4D97-AF65-F5344CB8AC3E}">
        <p14:creationId xmlns:p14="http://schemas.microsoft.com/office/powerpoint/2010/main" val="37303834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E685161-9415-43CB-88E9-3D6D536F00C7}" type="datetimeFigureOut">
              <a:rPr lang="en-US" smtClean="0"/>
              <a:t>5/24/2022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F79020-D266-4FB8-B998-7E6EF3C65603}" type="slidenum">
              <a:rPr lang="en-US" smtClean="0"/>
              <a:t>‹#›</a:t>
            </a:fld>
            <a:endParaRPr lang="en-US"/>
          </a:p>
        </p:txBody>
      </p:sp>
    </p:spTree>
    <p:extLst>
      <p:ext uri="{BB962C8B-B14F-4D97-AF65-F5344CB8AC3E}">
        <p14:creationId xmlns:p14="http://schemas.microsoft.com/office/powerpoint/2010/main" val="29884237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685161-9415-43CB-88E9-3D6D536F00C7}" type="datetimeFigureOut">
              <a:rPr lang="en-US" smtClean="0"/>
              <a:t>5/24/2022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F79020-D266-4FB8-B998-7E6EF3C65603}" type="slidenum">
              <a:rPr lang="en-US" smtClean="0"/>
              <a:t>‹#›</a:t>
            </a:fld>
            <a:endParaRPr lang="en-US"/>
          </a:p>
        </p:txBody>
      </p:sp>
    </p:spTree>
    <p:extLst>
      <p:ext uri="{BB962C8B-B14F-4D97-AF65-F5344CB8AC3E}">
        <p14:creationId xmlns:p14="http://schemas.microsoft.com/office/powerpoint/2010/main" val="4034897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E685161-9415-43CB-88E9-3D6D536F00C7}" type="datetimeFigureOut">
              <a:rPr lang="en-US" smtClean="0"/>
              <a:t>5/24/2022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F79020-D266-4FB8-B998-7E6EF3C65603}" type="slidenum">
              <a:rPr lang="en-US" smtClean="0"/>
              <a:t>‹#›</a:t>
            </a:fld>
            <a:endParaRPr lang="en-US"/>
          </a:p>
        </p:txBody>
      </p:sp>
    </p:spTree>
    <p:extLst>
      <p:ext uri="{BB962C8B-B14F-4D97-AF65-F5344CB8AC3E}">
        <p14:creationId xmlns:p14="http://schemas.microsoft.com/office/powerpoint/2010/main" val="21900728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E685161-9415-43CB-88E9-3D6D536F00C7}" type="datetimeFigureOut">
              <a:rPr lang="en-US" smtClean="0"/>
              <a:t>5/24/2022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F79020-D266-4FB8-B998-7E6EF3C65603}" type="slidenum">
              <a:rPr lang="en-US" smtClean="0"/>
              <a:t>‹#›</a:t>
            </a:fld>
            <a:endParaRPr lang="en-US"/>
          </a:p>
        </p:txBody>
      </p:sp>
    </p:spTree>
    <p:extLst>
      <p:ext uri="{BB962C8B-B14F-4D97-AF65-F5344CB8AC3E}">
        <p14:creationId xmlns:p14="http://schemas.microsoft.com/office/powerpoint/2010/main" val="551755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685161-9415-43CB-88E9-3D6D536F00C7}" type="datetimeFigureOut">
              <a:rPr lang="en-US" smtClean="0"/>
              <a:t>5/24/2022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F79020-D266-4FB8-B998-7E6EF3C65603}" type="slidenum">
              <a:rPr lang="en-US" smtClean="0"/>
              <a:t>‹#›</a:t>
            </a:fld>
            <a:endParaRPr lang="en-US"/>
          </a:p>
        </p:txBody>
      </p:sp>
    </p:spTree>
    <p:extLst>
      <p:ext uri="{BB962C8B-B14F-4D97-AF65-F5344CB8AC3E}">
        <p14:creationId xmlns:p14="http://schemas.microsoft.com/office/powerpoint/2010/main" val="38749958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67246" y="168774"/>
            <a:ext cx="9144000" cy="2387600"/>
          </a:xfrm>
        </p:spPr>
        <p:txBody>
          <a:bodyPr/>
          <a:lstStyle/>
          <a:p>
            <a:r>
              <a:rPr lang="en-US" dirty="0" smtClean="0">
                <a:latin typeface="Arial" panose="020B0604020202020204" pitchFamily="34" charset="0"/>
                <a:cs typeface="Arial" panose="020B0604020202020204" pitchFamily="34" charset="0"/>
              </a:rPr>
              <a:t>Adolescents</a:t>
            </a:r>
            <a:endParaRPr lang="en-US" dirty="0">
              <a:latin typeface="Arial" panose="020B0604020202020204" pitchFamily="34" charset="0"/>
              <a:cs typeface="Arial" panose="020B0604020202020204" pitchFamily="34" charset="0"/>
            </a:endParaRPr>
          </a:p>
        </p:txBody>
      </p:sp>
      <p:pic>
        <p:nvPicPr>
          <p:cNvPr id="1026" name="Picture 2" descr="Bariatric surgery is just as effective for younger adolescents with obesity  as for older kid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73095" y="2769325"/>
            <a:ext cx="5774962" cy="38143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673652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36023"/>
            <a:ext cx="10515600" cy="5340940"/>
          </a:xfrm>
        </p:spPr>
        <p:txBody>
          <a:bodyPr/>
          <a:lstStyle/>
          <a:p>
            <a:r>
              <a:rPr lang="en-US" dirty="0" smtClean="0">
                <a:latin typeface="Arial" panose="020B0604020202020204" pitchFamily="34" charset="0"/>
                <a:cs typeface="Arial" panose="020B0604020202020204" pitchFamily="34" charset="0"/>
              </a:rPr>
              <a:t>Adolescents is a period of rapid growth and body development, and nutrient requirements increase at this stage.</a:t>
            </a: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The hormones for adulthood start to be produced during adolescence. They may cause skin disturbances, so adolescents should eat plenty of fresh fruit and vegetables and avoid fatty foods which may aggravate these conditions.</a:t>
            </a: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The diet must provide sufficient protein and sufficient iron. Iron is particularly important for girls to prevent anaemia developing at the onset of menstruation.</a:t>
            </a:r>
          </a:p>
          <a:p>
            <a:endParaRPr lang="en-US" dirty="0" smtClean="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37950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87383"/>
            <a:ext cx="10515600" cy="5889580"/>
          </a:xfrm>
        </p:spPr>
        <p:txBody>
          <a:bodyPr/>
          <a:lstStyle/>
          <a:p>
            <a:r>
              <a:rPr lang="en-US" dirty="0" smtClean="0">
                <a:latin typeface="Arial" panose="020B0604020202020204" pitchFamily="34" charset="0"/>
                <a:cs typeface="Arial" panose="020B0604020202020204" pitchFamily="34" charset="0"/>
              </a:rPr>
              <a:t>About 45% of the adult-sized skeleton forms during adolescence, so plenty of calcium-rich foods and Vitamin D must be eaten.</a:t>
            </a: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Alcohol is often available to teenagers, even though it is illegal to sell it to people under 18 years old.</a:t>
            </a: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It can cause social problems and health problems, including severe damage to the liver, stomach, and other vital organs. It also has a high energy value and can be a cause of obesity. </a:t>
            </a: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Adolescents must be warned of the dangers of over drinking, and be set a good example of moderate drinking by adults. </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419099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Snacks for school-age children and adolescents</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2230574"/>
            <a:ext cx="10515600" cy="4351338"/>
          </a:xfrm>
        </p:spPr>
        <p:txBody>
          <a:bodyPr/>
          <a:lstStyle/>
          <a:p>
            <a:r>
              <a:rPr lang="en-US" dirty="0" smtClean="0">
                <a:latin typeface="Arial" panose="020B0604020202020204" pitchFamily="34" charset="0"/>
                <a:cs typeface="Arial" panose="020B0604020202020204" pitchFamily="34" charset="0"/>
              </a:rPr>
              <a:t>School-age children and adolescents often have large appetites, so they are likely to eat between meals. They should avoid eating too much ‘junk food’, i.e. food that provides little except fat or sugar.</a:t>
            </a: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Such food adds to the total energy intake but not to body building or maintenance. Fatty foods, such as potato chips, fall into this category.</a:t>
            </a:r>
          </a:p>
          <a:p>
            <a:pPr marL="0" indent="0">
              <a:buNone/>
            </a:pPr>
            <a:r>
              <a:rPr lang="en-US" dirty="0" smtClean="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277256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2885" y="849086"/>
            <a:ext cx="10892246" cy="5876517"/>
          </a:xfrm>
        </p:spPr>
        <p:txBody>
          <a:bodyPr/>
          <a:lstStyle/>
          <a:p>
            <a:r>
              <a:rPr lang="en-US" dirty="0" smtClean="0">
                <a:latin typeface="Arial" panose="020B0604020202020204" pitchFamily="34" charset="0"/>
                <a:cs typeface="Arial" panose="020B0604020202020204" pitchFamily="34" charset="0"/>
              </a:rPr>
              <a:t>Their high fat content and satiety value are likely to affect the appetite, so that other more nutritious foods are not eaten at mealtimes.</a:t>
            </a: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The following foods are preferable as snacks between meals:</a:t>
            </a:r>
          </a:p>
          <a:p>
            <a:endParaRPr lang="en-US" dirty="0">
              <a:latin typeface="Arial" panose="020B0604020202020204" pitchFamily="34" charset="0"/>
              <a:cs typeface="Arial" panose="020B0604020202020204" pitchFamily="34" charset="0"/>
            </a:endParaRPr>
          </a:p>
          <a:p>
            <a:pPr marL="0" indent="0">
              <a:buNone/>
            </a:pPr>
            <a:r>
              <a:rPr lang="en-US" dirty="0" smtClean="0">
                <a:latin typeface="Arial" panose="020B0604020202020204" pitchFamily="34" charset="0"/>
                <a:cs typeface="Arial" panose="020B0604020202020204" pitchFamily="34" charset="0"/>
              </a:rPr>
              <a:t>   fresh fruit </a:t>
            </a:r>
          </a:p>
          <a:p>
            <a:pPr marL="0" indent="0">
              <a:buNone/>
            </a:pP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  raw vegetables, e.g. carrots, celery</a:t>
            </a:r>
          </a:p>
          <a:p>
            <a:pPr marL="0" indent="0">
              <a:buNone/>
            </a:pP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  yogurt or fromage frais</a:t>
            </a:r>
          </a:p>
          <a:p>
            <a:pPr marL="0" indent="0">
              <a:buNone/>
            </a:pP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  crispbreads /Wholemeal bread rolls with a little butter/margarine </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551400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00446"/>
            <a:ext cx="10515600" cy="6230983"/>
          </a:xfrm>
        </p:spPr>
        <p:txBody>
          <a:bodyPr>
            <a:normAutofit/>
          </a:bodyPr>
          <a:lstStyle/>
          <a:p>
            <a:r>
              <a:rPr lang="en-US" dirty="0" smtClean="0">
                <a:latin typeface="Arial" panose="020B0604020202020204" pitchFamily="34" charset="0"/>
                <a:cs typeface="Arial" panose="020B0604020202020204" pitchFamily="34" charset="0"/>
              </a:rPr>
              <a:t>Adolescents should avoid drinking too many carbonated drinks and squashes as their sugar content is often high. Fruit juice, milk or water are preferable.</a:t>
            </a: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The snacks industry advertises its products to young people in many ways. These products are often high in fat, sugar, or salt. It is therefore difficult to impose sensible eating habits on this age group.</a:t>
            </a: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However, if sound eating habits are established when children are very young, they are less likely to be broken at this age.</a:t>
            </a: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Children must be guided by their parents, carers, and teachers about choosing a healthy and varied selection of food.</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948661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TotalTime>
  <Words>441</Words>
  <Application>Microsoft Office PowerPoint</Application>
  <PresentationFormat>Widescreen</PresentationFormat>
  <Paragraphs>34</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Adolescents</vt:lpstr>
      <vt:lpstr>PowerPoint Presentation</vt:lpstr>
      <vt:lpstr>PowerPoint Presentation</vt:lpstr>
      <vt:lpstr>Snacks for school-age children and adolescents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Adolescents</dc:title>
  <dc:creator>User</dc:creator>
  <cp:lastModifiedBy>User</cp:lastModifiedBy>
  <cp:revision>4</cp:revision>
  <dcterms:created xsi:type="dcterms:W3CDTF">2022-05-24T18:26:33Z</dcterms:created>
  <dcterms:modified xsi:type="dcterms:W3CDTF">2022-05-24T18:49:27Z</dcterms:modified>
</cp:coreProperties>
</file>